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683" r:id="rId3"/>
    <p:sldId id="687" r:id="rId4"/>
    <p:sldId id="684" r:id="rId5"/>
    <p:sldId id="709" r:id="rId6"/>
    <p:sldId id="690" r:id="rId7"/>
    <p:sldId id="708" r:id="rId8"/>
    <p:sldId id="707" r:id="rId9"/>
    <p:sldId id="706" r:id="rId10"/>
    <p:sldId id="710" r:id="rId11"/>
    <p:sldId id="692" r:id="rId12"/>
    <p:sldId id="730" r:id="rId13"/>
    <p:sldId id="731" r:id="rId14"/>
    <p:sldId id="729" r:id="rId15"/>
    <p:sldId id="732" r:id="rId16"/>
    <p:sldId id="735" r:id="rId17"/>
    <p:sldId id="733" r:id="rId18"/>
    <p:sldId id="734" r:id="rId19"/>
    <p:sldId id="736" r:id="rId20"/>
    <p:sldId id="711" r:id="rId21"/>
    <p:sldId id="701" r:id="rId22"/>
    <p:sldId id="714" r:id="rId23"/>
    <p:sldId id="713" r:id="rId24"/>
    <p:sldId id="715" r:id="rId25"/>
    <p:sldId id="693" r:id="rId26"/>
    <p:sldId id="698" r:id="rId27"/>
    <p:sldId id="727" r:id="rId28"/>
    <p:sldId id="728" r:id="rId29"/>
    <p:sldId id="737" r:id="rId30"/>
    <p:sldId id="702" r:id="rId31"/>
    <p:sldId id="716" r:id="rId32"/>
    <p:sldId id="700" r:id="rId33"/>
    <p:sldId id="717" r:id="rId34"/>
    <p:sldId id="719" r:id="rId35"/>
    <p:sldId id="718" r:id="rId36"/>
    <p:sldId id="704" r:id="rId37"/>
    <p:sldId id="722" r:id="rId38"/>
    <p:sldId id="738" r:id="rId39"/>
    <p:sldId id="720" r:id="rId40"/>
    <p:sldId id="721" r:id="rId41"/>
    <p:sldId id="696" r:id="rId42"/>
    <p:sldId id="723" r:id="rId43"/>
    <p:sldId id="724" r:id="rId44"/>
    <p:sldId id="699" r:id="rId45"/>
    <p:sldId id="725" r:id="rId46"/>
    <p:sldId id="705" r:id="rId47"/>
    <p:sldId id="726" r:id="rId48"/>
    <p:sldId id="257" r:id="rId49"/>
    <p:sldId id="258" r:id="rId50"/>
    <p:sldId id="259" r:id="rId51"/>
    <p:sldId id="314" r:id="rId52"/>
    <p:sldId id="260" r:id="rId53"/>
    <p:sldId id="261" r:id="rId54"/>
    <p:sldId id="262" r:id="rId55"/>
    <p:sldId id="263" r:id="rId56"/>
    <p:sldId id="264" r:id="rId57"/>
    <p:sldId id="316" r:id="rId58"/>
    <p:sldId id="317" r:id="rId59"/>
    <p:sldId id="265" r:id="rId60"/>
    <p:sldId id="266" r:id="rId61"/>
    <p:sldId id="267" r:id="rId62"/>
    <p:sldId id="268" r:id="rId63"/>
    <p:sldId id="688" r:id="rId64"/>
    <p:sldId id="320" r:id="rId65"/>
    <p:sldId id="319" r:id="rId66"/>
    <p:sldId id="303" r:id="rId67"/>
    <p:sldId id="272" r:id="rId68"/>
    <p:sldId id="273" r:id="rId69"/>
    <p:sldId id="274" r:id="rId70"/>
    <p:sldId id="275" r:id="rId71"/>
    <p:sldId id="276" r:id="rId72"/>
    <p:sldId id="277" r:id="rId73"/>
    <p:sldId id="278" r:id="rId74"/>
    <p:sldId id="279" r:id="rId75"/>
    <p:sldId id="310" r:id="rId76"/>
    <p:sldId id="280" r:id="rId77"/>
    <p:sldId id="315" r:id="rId78"/>
    <p:sldId id="311" r:id="rId79"/>
    <p:sldId id="281" r:id="rId80"/>
    <p:sldId id="282" r:id="rId81"/>
    <p:sldId id="283" r:id="rId82"/>
    <p:sldId id="284" r:id="rId83"/>
    <p:sldId id="285" r:id="rId84"/>
    <p:sldId id="313" r:id="rId85"/>
    <p:sldId id="287" r:id="rId86"/>
    <p:sldId id="288" r:id="rId87"/>
    <p:sldId id="289" r:id="rId88"/>
    <p:sldId id="290" r:id="rId89"/>
    <p:sldId id="291" r:id="rId90"/>
    <p:sldId id="292" r:id="rId91"/>
    <p:sldId id="739" r:id="rId92"/>
    <p:sldId id="323" r:id="rId93"/>
    <p:sldId id="321" r:id="rId94"/>
    <p:sldId id="322" r:id="rId95"/>
    <p:sldId id="689" r:id="rId96"/>
    <p:sldId id="327" r:id="rId97"/>
    <p:sldId id="326" r:id="rId98"/>
    <p:sldId id="329" r:id="rId99"/>
    <p:sldId id="330" r:id="rId100"/>
    <p:sldId id="332" r:id="rId101"/>
    <p:sldId id="333" r:id="rId102"/>
    <p:sldId id="334" r:id="rId103"/>
    <p:sldId id="355" r:id="rId104"/>
    <p:sldId id="336" r:id="rId105"/>
    <p:sldId id="344" r:id="rId106"/>
    <p:sldId id="353" r:id="rId107"/>
    <p:sldId id="354" r:id="rId108"/>
    <p:sldId id="352" r:id="rId109"/>
    <p:sldId id="337" r:id="rId110"/>
    <p:sldId id="345" r:id="rId111"/>
    <p:sldId id="347" r:id="rId112"/>
    <p:sldId id="346" r:id="rId113"/>
    <p:sldId id="339" r:id="rId114"/>
    <p:sldId id="342" r:id="rId115"/>
    <p:sldId id="343" r:id="rId116"/>
    <p:sldId id="341" r:id="rId117"/>
    <p:sldId id="356"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95" autoAdjust="0"/>
  </p:normalViewPr>
  <p:slideViewPr>
    <p:cSldViewPr snapToGrid="0">
      <p:cViewPr varScale="1">
        <p:scale>
          <a:sx n="88" d="100"/>
          <a:sy n="88" d="100"/>
        </p:scale>
        <p:origin x="3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512BF-658B-4A6C-B60A-F979B5DE89DA}" type="datetimeFigureOut">
              <a:rPr lang="zh-CN" altLang="en-US" smtClean="0"/>
              <a:t>2025/3/4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918B77-9CB1-4C48-BED5-B02F24F09A98}" type="slidenum">
              <a:rPr lang="zh-CN" altLang="en-US" smtClean="0"/>
              <a:t>‹#›</a:t>
            </a:fld>
            <a:endParaRPr lang="zh-CN" altLang="en-US"/>
          </a:p>
        </p:txBody>
      </p:sp>
    </p:spTree>
    <p:extLst>
      <p:ext uri="{BB962C8B-B14F-4D97-AF65-F5344CB8AC3E}">
        <p14:creationId xmlns:p14="http://schemas.microsoft.com/office/powerpoint/2010/main" val="259468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集成度不同、工艺不同、特性和应用场景不同</a:t>
            </a:r>
          </a:p>
        </p:txBody>
      </p:sp>
      <p:sp>
        <p:nvSpPr>
          <p:cNvPr id="4" name="灯片编号占位符 3"/>
          <p:cNvSpPr>
            <a:spLocks noGrp="1"/>
          </p:cNvSpPr>
          <p:nvPr>
            <p:ph type="sldNum" sz="quarter" idx="5"/>
          </p:nvPr>
        </p:nvSpPr>
        <p:spPr/>
        <p:txBody>
          <a:bodyPr/>
          <a:lstStyle/>
          <a:p>
            <a:fld id="{84918B77-9CB1-4C48-BED5-B02F24F09A98}" type="slidenum">
              <a:rPr lang="zh-CN" altLang="en-US" smtClean="0"/>
              <a:t>4</a:t>
            </a:fld>
            <a:endParaRPr lang="zh-CN" altLang="en-US"/>
          </a:p>
        </p:txBody>
      </p:sp>
    </p:spTree>
    <p:extLst>
      <p:ext uri="{BB962C8B-B14F-4D97-AF65-F5344CB8AC3E}">
        <p14:creationId xmlns:p14="http://schemas.microsoft.com/office/powerpoint/2010/main" val="970365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89E29-1CC5-7920-2E6E-64BC114493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02E6E0-471E-64B2-978A-6F5C1F103F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6112F4-FD5C-AD67-751B-EC8F1AFF04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B59D44-B392-E81C-5995-C83530A3E1D8}"/>
              </a:ext>
            </a:extLst>
          </p:cNvPr>
          <p:cNvSpPr>
            <a:spLocks noGrp="1"/>
          </p:cNvSpPr>
          <p:nvPr>
            <p:ph type="sldNum" sz="quarter" idx="5"/>
          </p:nvPr>
        </p:nvSpPr>
        <p:spPr/>
        <p:txBody>
          <a:bodyPr/>
          <a:lstStyle/>
          <a:p>
            <a:fld id="{84918B77-9CB1-4C48-BED5-B02F24F09A98}" type="slidenum">
              <a:rPr lang="zh-CN" altLang="en-US" smtClean="0"/>
              <a:t>13</a:t>
            </a:fld>
            <a:endParaRPr lang="zh-CN" altLang="en-US"/>
          </a:p>
        </p:txBody>
      </p:sp>
    </p:spTree>
    <p:extLst>
      <p:ext uri="{BB962C8B-B14F-4D97-AF65-F5344CB8AC3E}">
        <p14:creationId xmlns:p14="http://schemas.microsoft.com/office/powerpoint/2010/main" val="69900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FBE7A-75AD-2521-C80D-24ED9C8BE1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D545DBA-66A9-26AC-3963-D21455002A9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7CA4B8-E567-D8DB-4E6E-8991A87C5E44}"/>
              </a:ext>
            </a:extLst>
          </p:cNvPr>
          <p:cNvSpPr>
            <a:spLocks noGrp="1"/>
          </p:cNvSpPr>
          <p:nvPr>
            <p:ph type="body" idx="1"/>
          </p:nvPr>
        </p:nvSpPr>
        <p:spPr/>
        <p:txBody>
          <a:bodyPr/>
          <a:lstStyle/>
          <a:p>
            <a:r>
              <a:rPr lang="zh-CN" altLang="en-US" dirty="0"/>
              <a:t>印刷电路板 </a:t>
            </a:r>
            <a:r>
              <a:rPr lang="en-US" altLang="zh-CN" dirty="0"/>
              <a:t>(PCB) </a:t>
            </a:r>
            <a:r>
              <a:rPr lang="zh-CN" altLang="en-US" dirty="0"/>
              <a:t>是一种由层压材料制成的薄板，例如玻璃纤维和复合环氧树脂。电路板上蚀刻</a:t>
            </a:r>
            <a:r>
              <a:rPr lang="en-US" altLang="zh-CN" dirty="0"/>
              <a:t>/</a:t>
            </a:r>
            <a:r>
              <a:rPr lang="zh-CN" altLang="en-US" dirty="0"/>
              <a:t>印刷有导电通路，用于电连接电路板上的各种元件，例如晶体管、电阻器和集成电路 </a:t>
            </a:r>
            <a:r>
              <a:rPr lang="en-US" altLang="zh-CN" dirty="0"/>
              <a:t>(IC) [18]</a:t>
            </a:r>
            <a:r>
              <a:rPr lang="zh-CN" altLang="en-US" dirty="0"/>
              <a:t>。换句话说，</a:t>
            </a:r>
            <a:r>
              <a:rPr lang="en-US" altLang="zh-CN" dirty="0"/>
              <a:t>PCB </a:t>
            </a:r>
            <a:r>
              <a:rPr lang="zh-CN" altLang="en-US" dirty="0"/>
              <a:t>被开发用于通过导电轨道和焊盘来机械支撑和电连接电子元件。元件通常焊接到 </a:t>
            </a:r>
            <a:r>
              <a:rPr lang="en-US" altLang="zh-CN" dirty="0"/>
              <a:t>PCB </a:t>
            </a:r>
            <a:r>
              <a:rPr lang="zh-CN" altLang="en-US" dirty="0"/>
              <a:t>上，以机械和电气方式连接到 </a:t>
            </a:r>
            <a:r>
              <a:rPr lang="en-US" altLang="zh-CN" dirty="0"/>
              <a:t>PCB</a:t>
            </a:r>
            <a:r>
              <a:rPr lang="zh-CN" altLang="en-US" dirty="0"/>
              <a:t>。图 </a:t>
            </a:r>
            <a:r>
              <a:rPr lang="en-US" altLang="zh-CN" dirty="0"/>
              <a:t>2.10 </a:t>
            </a:r>
            <a:r>
              <a:rPr lang="zh-CN" altLang="en-US" dirty="0"/>
              <a:t>显示了 </a:t>
            </a:r>
            <a:r>
              <a:rPr lang="en-US" altLang="zh-CN" dirty="0"/>
              <a:t>PCB </a:t>
            </a:r>
            <a:r>
              <a:rPr lang="zh-CN" altLang="en-US" dirty="0"/>
              <a:t>的图片，该图片由本书的作者为硬件黑客目的而构建。该图包括导电迹线、过孔和电子元件。</a:t>
            </a:r>
            <a:r>
              <a:rPr lang="en-US" altLang="zh-CN" dirty="0"/>
              <a:t>PCB </a:t>
            </a:r>
            <a:r>
              <a:rPr lang="zh-CN" altLang="en-US" dirty="0"/>
              <a:t>广泛应用于各种应用，例如台式计算机、笔记本电脑、移动设备、电视、收音机、物联网、汽车、数码相机等。它们是许多计算机组件的基础，包括显卡、声卡、适配器卡和扩展卡。所有这些组件都进一步连接到 </a:t>
            </a:r>
            <a:r>
              <a:rPr lang="en-US" altLang="zh-CN" dirty="0"/>
              <a:t>PCB</a:t>
            </a:r>
            <a:r>
              <a:rPr lang="zh-CN" altLang="en-US" dirty="0"/>
              <a:t>，即主板。虽然 </a:t>
            </a:r>
            <a:r>
              <a:rPr lang="en-US" altLang="zh-CN" dirty="0"/>
              <a:t>PCB </a:t>
            </a:r>
            <a:r>
              <a:rPr lang="zh-CN" altLang="en-US" dirty="0"/>
              <a:t>普遍用于计算机、移动设备和电器，但需要注意的是，移动设备中使用的 </a:t>
            </a:r>
            <a:r>
              <a:rPr lang="en-US" altLang="zh-CN" dirty="0"/>
              <a:t>PCB </a:t>
            </a:r>
            <a:r>
              <a:rPr lang="zh-CN" altLang="en-US" dirty="0"/>
              <a:t>通常比其他应用中使用的 </a:t>
            </a:r>
            <a:r>
              <a:rPr lang="en-US" altLang="zh-CN" dirty="0"/>
              <a:t>PCB </a:t>
            </a:r>
            <a:r>
              <a:rPr lang="zh-CN" altLang="en-US" dirty="0"/>
              <a:t>更薄，包含更精细的电路 </a:t>
            </a:r>
            <a:r>
              <a:rPr lang="en-US" altLang="zh-CN" dirty="0"/>
              <a:t>[182.6.1 PCB </a:t>
            </a:r>
            <a:r>
              <a:rPr lang="zh-CN" altLang="en-US" dirty="0"/>
              <a:t>的分类根据要求，</a:t>
            </a:r>
            <a:r>
              <a:rPr lang="en-US" altLang="zh-CN" dirty="0"/>
              <a:t>PCB </a:t>
            </a:r>
            <a:r>
              <a:rPr lang="zh-CN" altLang="en-US" dirty="0"/>
              <a:t>可以是单面键合 </a:t>
            </a:r>
            <a:r>
              <a:rPr lang="en-US" altLang="zh-CN" dirty="0"/>
              <a:t>(SSB</a:t>
            </a:r>
            <a:r>
              <a:rPr lang="zh-CN" altLang="en-US" dirty="0"/>
              <a:t>，即一个铜层</a:t>
            </a:r>
            <a:r>
              <a:rPr lang="en-US" altLang="zh-CN" dirty="0"/>
              <a:t>)</a:t>
            </a:r>
            <a:r>
              <a:rPr lang="zh-CN" altLang="en-US" dirty="0"/>
              <a:t>、双面键合 </a:t>
            </a:r>
            <a:r>
              <a:rPr lang="en-US" altLang="zh-CN" dirty="0"/>
              <a:t>(DSB</a:t>
            </a:r>
            <a:r>
              <a:rPr lang="zh-CN" altLang="en-US" dirty="0"/>
              <a:t>，即一个基板层两侧有两个铜层</a:t>
            </a:r>
            <a:r>
              <a:rPr lang="en-US" altLang="zh-CN" dirty="0"/>
              <a:t>) </a:t>
            </a:r>
            <a:r>
              <a:rPr lang="zh-CN" altLang="en-US" dirty="0"/>
              <a:t>或多层键合 </a:t>
            </a:r>
            <a:r>
              <a:rPr lang="en-US" altLang="zh-CN" dirty="0"/>
              <a:t>(MLB</a:t>
            </a:r>
            <a:r>
              <a:rPr lang="zh-CN" altLang="en-US" dirty="0"/>
              <a:t>，即内外层铜，与基板层交替</a:t>
            </a:r>
            <a:r>
              <a:rPr lang="en-US" altLang="zh-CN" dirty="0"/>
              <a:t>)</a:t>
            </a:r>
            <a:r>
              <a:rPr lang="zh-CN" altLang="en-US" dirty="0"/>
              <a:t>。</a:t>
            </a:r>
            <a:r>
              <a:rPr lang="en-US" altLang="zh-CN" dirty="0"/>
              <a:t>SSB PCB</a:t>
            </a:r>
            <a:r>
              <a:rPr lang="zh-CN" altLang="en-US" dirty="0"/>
              <a:t>单面键合 </a:t>
            </a:r>
            <a:r>
              <a:rPr lang="en-US" altLang="zh-CN" dirty="0"/>
              <a:t>PCB </a:t>
            </a:r>
            <a:r>
              <a:rPr lang="zh-CN" altLang="en-US" dirty="0"/>
              <a:t>只有一面铜层，另一面是绝缘材料。因此，只能使用单面铜来制造设备，因为铜是导电材料。</a:t>
            </a:r>
            <a:r>
              <a:rPr lang="en-US" altLang="zh-CN" dirty="0"/>
              <a:t>DSB</a:t>
            </a:r>
            <a:r>
              <a:rPr lang="zh-CN" altLang="en-US" dirty="0"/>
              <a:t>双面键合 </a:t>
            </a:r>
            <a:r>
              <a:rPr lang="en-US" altLang="zh-CN" dirty="0"/>
              <a:t>PCB </a:t>
            </a:r>
            <a:r>
              <a:rPr lang="zh-CN" altLang="en-US" dirty="0"/>
              <a:t>有三层；其中两层是侧面铜层。两端涂有铜材料，中间部分是绝缘材料。因此，两端均可用于设计、制造和放置电子元件。</a:t>
            </a:r>
            <a:r>
              <a:rPr lang="en-US" altLang="zh-CN" dirty="0"/>
              <a:t>ML PCB </a:t>
            </a:r>
            <a:r>
              <a:rPr lang="zh-CN" altLang="en-US" dirty="0"/>
              <a:t>多层键合 </a:t>
            </a:r>
            <a:r>
              <a:rPr lang="en-US" altLang="zh-CN" dirty="0"/>
              <a:t>PCB </a:t>
            </a:r>
            <a:r>
              <a:rPr lang="zh-CN" altLang="en-US" dirty="0"/>
              <a:t>具有两个以上的铜层，其中铜根据需要放置在不同的层中。</a:t>
            </a:r>
            <a:r>
              <a:rPr lang="en-US" altLang="zh-CN" dirty="0"/>
              <a:t>ML PCB </a:t>
            </a:r>
            <a:r>
              <a:rPr lang="zh-CN" altLang="en-US" dirty="0"/>
              <a:t>允许更高的元件密度，因为否则内层的电路走线将占用元件之间的表面空间。如今，</a:t>
            </a:r>
            <a:r>
              <a:rPr lang="en-US" altLang="zh-CN" dirty="0"/>
              <a:t>ML PCB </a:t>
            </a:r>
            <a:r>
              <a:rPr lang="zh-CN" altLang="en-US" dirty="0"/>
              <a:t>主要用于不同的应用。然而，</a:t>
            </a:r>
            <a:r>
              <a:rPr lang="en-US" altLang="zh-CN" dirty="0"/>
              <a:t>ML PCB </a:t>
            </a:r>
            <a:r>
              <a:rPr lang="zh-CN" altLang="en-US" dirty="0"/>
              <a:t>使分析、维修和电路现场修改变得更加困难。</a:t>
            </a:r>
            <a:endParaRPr lang="en-US" altLang="zh-CN" dirty="0"/>
          </a:p>
          <a:p>
            <a:r>
              <a:rPr lang="en-US" altLang="zh-CN" dirty="0"/>
              <a:t>2.6.2 PCB </a:t>
            </a:r>
            <a:r>
              <a:rPr lang="zh-CN" altLang="en-US" dirty="0"/>
              <a:t>设计流程</a:t>
            </a:r>
            <a:r>
              <a:rPr lang="en-US" altLang="zh-CN" dirty="0"/>
              <a:t>PCB </a:t>
            </a:r>
            <a:r>
              <a:rPr lang="zh-CN" altLang="en-US" dirty="0"/>
              <a:t>设计流程包括四个阶段，即零件选择、原理图捕获和仿真、电路板布局以及电路板验证和确认 </a:t>
            </a:r>
            <a:r>
              <a:rPr lang="en-US" altLang="zh-CN" dirty="0"/>
              <a:t>[19]</a:t>
            </a:r>
            <a:r>
              <a:rPr lang="zh-CN" altLang="en-US" dirty="0"/>
              <a:t>。</a:t>
            </a:r>
            <a:r>
              <a:rPr lang="en-US" altLang="zh-CN" dirty="0"/>
              <a:t>PCB </a:t>
            </a:r>
            <a:r>
              <a:rPr lang="zh-CN" altLang="en-US" dirty="0"/>
              <a:t>设计流程如图 </a:t>
            </a:r>
            <a:r>
              <a:rPr lang="en-US" altLang="zh-CN" dirty="0"/>
              <a:t>2.11 </a:t>
            </a:r>
            <a:r>
              <a:rPr lang="zh-CN" altLang="en-US" dirty="0"/>
              <a:t>所示。</a:t>
            </a:r>
            <a:endParaRPr lang="en-US" altLang="zh-CN" dirty="0"/>
          </a:p>
          <a:p>
            <a:r>
              <a:rPr lang="zh-CN" altLang="en-US" dirty="0"/>
              <a:t>零件选择元件（例如晶体管、电阻器、运算放大器和数字元件）是设计中最基本的部分。零件选择阶段评估和研究组件如何相互协调并作为整体设计的一部分工作。通常，有关物理组件的信息可以在线获取，例如数据表，它提供了操作点、开关特性和设计注意事项。原理图捕获和仿真作为 </a:t>
            </a:r>
            <a:r>
              <a:rPr lang="en-US" altLang="zh-CN" dirty="0"/>
              <a:t>PCB </a:t>
            </a:r>
            <a:r>
              <a:rPr lang="zh-CN" altLang="en-US" dirty="0"/>
              <a:t>设计流程的基本阶段，捕获是一个设计界面，其中放置和连接组件的图形符号以构建设计拓扑。捕获原理图后，通常使用 </a:t>
            </a:r>
            <a:r>
              <a:rPr lang="en-US" altLang="zh-CN" dirty="0"/>
              <a:t>SPICE </a:t>
            </a:r>
            <a:r>
              <a:rPr lang="zh-CN" altLang="en-US" dirty="0"/>
              <a:t>仿真来预测电路行为，检查电路设计的完整性，并分析组件和信号对设计的影响。仿真能够在设计实际制造之前快速识别大多数错误和错误，从而大大缩短上市时间和生产成本。电路板布局捕获原理图并模拟设计后，构建物理原型以在实际工作负载条件下测试设计性能。布局通过 </a:t>
            </a:r>
            <a:r>
              <a:rPr lang="en-US" altLang="zh-CN" dirty="0"/>
              <a:t>EDA </a:t>
            </a:r>
            <a:r>
              <a:rPr lang="zh-CN" altLang="en-US" dirty="0"/>
              <a:t>工具和 </a:t>
            </a:r>
            <a:r>
              <a:rPr lang="en-US" altLang="zh-CN" dirty="0"/>
              <a:t>CAD </a:t>
            </a:r>
            <a:r>
              <a:rPr lang="zh-CN" altLang="en-US" dirty="0"/>
              <a:t>环境完成，其中在捕获阶段代表设计的组件符号以实际组件物理尺寸的格式显示。此阶段的最终设计形式将导出为 </a:t>
            </a:r>
            <a:r>
              <a:rPr lang="en-US" altLang="zh-CN" dirty="0"/>
              <a:t>Gerber </a:t>
            </a:r>
            <a:r>
              <a:rPr lang="zh-CN" altLang="en-US" dirty="0"/>
              <a:t>格式，</a:t>
            </a:r>
            <a:r>
              <a:rPr lang="en-US" altLang="zh-CN" dirty="0"/>
              <a:t>PCB </a:t>
            </a:r>
            <a:r>
              <a:rPr lang="zh-CN" altLang="en-US" dirty="0"/>
              <a:t>制造商可以使用该格式将其转换为电路板的物理表示。尽管先进的 </a:t>
            </a:r>
            <a:r>
              <a:rPr lang="en-US" altLang="zh-CN" dirty="0"/>
              <a:t>EDA </a:t>
            </a:r>
            <a:r>
              <a:rPr lang="zh-CN" altLang="en-US" dirty="0"/>
              <a:t>工具能够自动放置和布线电路板，但关键元件和组件必须由经验丰富的工程师手动处理，并进行额外审查，以确保设计的性能和稳定性。原型测试和制造测试原型测试和制造测试是 </a:t>
            </a:r>
            <a:r>
              <a:rPr lang="en-US" altLang="zh-CN" dirty="0"/>
              <a:t>PCB </a:t>
            </a:r>
            <a:r>
              <a:rPr lang="zh-CN" altLang="en-US" dirty="0"/>
              <a:t>验证的最后步骤。原型测试可验证设计是否符合目标规格，而大批量生产中的制造测试则可确保每台设备都符合测试原则和预期响应。</a:t>
            </a:r>
          </a:p>
          <a:p>
            <a:endParaRPr lang="zh-CN" altLang="en-US" dirty="0"/>
          </a:p>
        </p:txBody>
      </p:sp>
      <p:sp>
        <p:nvSpPr>
          <p:cNvPr id="4" name="灯片编号占位符 3">
            <a:extLst>
              <a:ext uri="{FF2B5EF4-FFF2-40B4-BE49-F238E27FC236}">
                <a16:creationId xmlns:a16="http://schemas.microsoft.com/office/drawing/2014/main" id="{9FFD258E-C8F6-E342-F20B-E55D4F66BE0F}"/>
              </a:ext>
            </a:extLst>
          </p:cNvPr>
          <p:cNvSpPr>
            <a:spLocks noGrp="1"/>
          </p:cNvSpPr>
          <p:nvPr>
            <p:ph type="sldNum" sz="quarter" idx="5"/>
          </p:nvPr>
        </p:nvSpPr>
        <p:spPr/>
        <p:txBody>
          <a:bodyPr/>
          <a:lstStyle/>
          <a:p>
            <a:fld id="{84918B77-9CB1-4C48-BED5-B02F24F09A98}" type="slidenum">
              <a:rPr lang="zh-CN" altLang="en-US" smtClean="0"/>
              <a:t>14</a:t>
            </a:fld>
            <a:endParaRPr lang="zh-CN" altLang="en-US"/>
          </a:p>
        </p:txBody>
      </p:sp>
    </p:spTree>
    <p:extLst>
      <p:ext uri="{BB962C8B-B14F-4D97-AF65-F5344CB8AC3E}">
        <p14:creationId xmlns:p14="http://schemas.microsoft.com/office/powerpoint/2010/main" val="42317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7ACF-B7B0-9765-F7EE-668E20BD51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21EE0F-9A17-1828-74EA-D05EEC49D1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65B584-9DD3-5F68-9545-769FA9E35E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FC19CF-E352-C5D4-0140-9579DECC1AA6}"/>
              </a:ext>
            </a:extLst>
          </p:cNvPr>
          <p:cNvSpPr>
            <a:spLocks noGrp="1"/>
          </p:cNvSpPr>
          <p:nvPr>
            <p:ph type="sldNum" sz="quarter" idx="5"/>
          </p:nvPr>
        </p:nvSpPr>
        <p:spPr/>
        <p:txBody>
          <a:bodyPr/>
          <a:lstStyle/>
          <a:p>
            <a:fld id="{84918B77-9CB1-4C48-BED5-B02F24F09A98}" type="slidenum">
              <a:rPr lang="zh-CN" altLang="en-US" smtClean="0"/>
              <a:t>15</a:t>
            </a:fld>
            <a:endParaRPr lang="zh-CN" altLang="en-US"/>
          </a:p>
        </p:txBody>
      </p:sp>
    </p:spTree>
    <p:extLst>
      <p:ext uri="{BB962C8B-B14F-4D97-AF65-F5344CB8AC3E}">
        <p14:creationId xmlns:p14="http://schemas.microsoft.com/office/powerpoint/2010/main" val="121946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1F9D0-D53F-6A66-F2A1-0644002ACF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7395E4-D32A-8AF2-167E-EACAE480A1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A970DE-EDCA-D1A7-A505-52F40E1540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3C4B2FA-B8B8-FC09-4064-72903F7CD242}"/>
              </a:ext>
            </a:extLst>
          </p:cNvPr>
          <p:cNvSpPr>
            <a:spLocks noGrp="1"/>
          </p:cNvSpPr>
          <p:nvPr>
            <p:ph type="sldNum" sz="quarter" idx="5"/>
          </p:nvPr>
        </p:nvSpPr>
        <p:spPr/>
        <p:txBody>
          <a:bodyPr/>
          <a:lstStyle/>
          <a:p>
            <a:fld id="{84918B77-9CB1-4C48-BED5-B02F24F09A98}" type="slidenum">
              <a:rPr lang="zh-CN" altLang="en-US" smtClean="0"/>
              <a:t>16</a:t>
            </a:fld>
            <a:endParaRPr lang="zh-CN" altLang="en-US"/>
          </a:p>
        </p:txBody>
      </p:sp>
    </p:spTree>
    <p:extLst>
      <p:ext uri="{BB962C8B-B14F-4D97-AF65-F5344CB8AC3E}">
        <p14:creationId xmlns:p14="http://schemas.microsoft.com/office/powerpoint/2010/main" val="3354004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9B93-8BDA-E73E-1F65-0E82086F4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E7B33A-F2CC-9E10-83F8-4BF99C7CFB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927C43-E88F-8856-D20A-19E5DA61EAB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D036C4-F554-36CB-A4B3-14D045A30005}"/>
              </a:ext>
            </a:extLst>
          </p:cNvPr>
          <p:cNvSpPr>
            <a:spLocks noGrp="1"/>
          </p:cNvSpPr>
          <p:nvPr>
            <p:ph type="sldNum" sz="quarter" idx="5"/>
          </p:nvPr>
        </p:nvSpPr>
        <p:spPr/>
        <p:txBody>
          <a:bodyPr/>
          <a:lstStyle/>
          <a:p>
            <a:fld id="{84918B77-9CB1-4C48-BED5-B02F24F09A98}" type="slidenum">
              <a:rPr lang="zh-CN" altLang="en-US" smtClean="0"/>
              <a:t>17</a:t>
            </a:fld>
            <a:endParaRPr lang="zh-CN" altLang="en-US"/>
          </a:p>
        </p:txBody>
      </p:sp>
    </p:spTree>
    <p:extLst>
      <p:ext uri="{BB962C8B-B14F-4D97-AF65-F5344CB8AC3E}">
        <p14:creationId xmlns:p14="http://schemas.microsoft.com/office/powerpoint/2010/main" val="153099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08F4F-CC2B-94AF-13DE-C896213572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000403-6BF4-97BC-91CA-1AB98A5F1B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45D8E1-9B26-1DD8-5D59-5741D3A1DD8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152A66-1746-E185-D11B-E7A6B0BD842B}"/>
              </a:ext>
            </a:extLst>
          </p:cNvPr>
          <p:cNvSpPr>
            <a:spLocks noGrp="1"/>
          </p:cNvSpPr>
          <p:nvPr>
            <p:ph type="sldNum" sz="quarter" idx="5"/>
          </p:nvPr>
        </p:nvSpPr>
        <p:spPr/>
        <p:txBody>
          <a:bodyPr/>
          <a:lstStyle/>
          <a:p>
            <a:fld id="{84918B77-9CB1-4C48-BED5-B02F24F09A98}" type="slidenum">
              <a:rPr lang="zh-CN" altLang="en-US" smtClean="0"/>
              <a:t>18</a:t>
            </a:fld>
            <a:endParaRPr lang="zh-CN" altLang="en-US"/>
          </a:p>
        </p:txBody>
      </p:sp>
    </p:spTree>
    <p:extLst>
      <p:ext uri="{BB962C8B-B14F-4D97-AF65-F5344CB8AC3E}">
        <p14:creationId xmlns:p14="http://schemas.microsoft.com/office/powerpoint/2010/main" val="575516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9E798-44FE-E7FE-A992-3442CB8476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BFF5A6-5087-D865-9368-1CB877A06C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CB6C34-DEBF-5CA9-F49C-51997DFA26C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A081C1A-8607-9DAB-8223-E3078351F484}"/>
              </a:ext>
            </a:extLst>
          </p:cNvPr>
          <p:cNvSpPr>
            <a:spLocks noGrp="1"/>
          </p:cNvSpPr>
          <p:nvPr>
            <p:ph type="sldNum" sz="quarter" idx="5"/>
          </p:nvPr>
        </p:nvSpPr>
        <p:spPr/>
        <p:txBody>
          <a:bodyPr/>
          <a:lstStyle/>
          <a:p>
            <a:fld id="{84918B77-9CB1-4C48-BED5-B02F24F09A98}" type="slidenum">
              <a:rPr lang="zh-CN" altLang="en-US" smtClean="0"/>
              <a:t>19</a:t>
            </a:fld>
            <a:endParaRPr lang="zh-CN" altLang="en-US"/>
          </a:p>
        </p:txBody>
      </p:sp>
    </p:spTree>
    <p:extLst>
      <p:ext uri="{BB962C8B-B14F-4D97-AF65-F5344CB8AC3E}">
        <p14:creationId xmlns:p14="http://schemas.microsoft.com/office/powerpoint/2010/main" val="1707894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11247-09E1-017F-60C1-51DDBDA015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573CC-5B1E-B8CE-82CD-2380A76F7A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F38805-4BCB-BDAC-A9D5-ABBE286484F4}"/>
              </a:ext>
            </a:extLst>
          </p:cNvPr>
          <p:cNvSpPr>
            <a:spLocks noGrp="1"/>
          </p:cNvSpPr>
          <p:nvPr>
            <p:ph type="body" idx="1"/>
          </p:nvPr>
        </p:nvSpPr>
        <p:spPr/>
        <p:txBody>
          <a:bodyPr/>
          <a:lstStyle/>
          <a:p>
            <a:r>
              <a:rPr lang="en-US" altLang="zh-CN" dirty="0"/>
              <a:t>PCB</a:t>
            </a:r>
            <a:r>
              <a:rPr lang="zh-CN" altLang="en-US" dirty="0"/>
              <a:t>刚性电路板坚硬的板材可以保护电子元件免受损坏，但它限制了电子产品的延展性和柔韧性。于是有了柔性印刷电路。</a:t>
            </a:r>
          </a:p>
        </p:txBody>
      </p:sp>
      <p:sp>
        <p:nvSpPr>
          <p:cNvPr id="4" name="灯片编号占位符 3">
            <a:extLst>
              <a:ext uri="{FF2B5EF4-FFF2-40B4-BE49-F238E27FC236}">
                <a16:creationId xmlns:a16="http://schemas.microsoft.com/office/drawing/2014/main" id="{68886100-F286-C0A9-DF95-C054FD298471}"/>
              </a:ext>
            </a:extLst>
          </p:cNvPr>
          <p:cNvSpPr>
            <a:spLocks noGrp="1"/>
          </p:cNvSpPr>
          <p:nvPr>
            <p:ph type="sldNum" sz="quarter" idx="5"/>
          </p:nvPr>
        </p:nvSpPr>
        <p:spPr/>
        <p:txBody>
          <a:bodyPr/>
          <a:lstStyle/>
          <a:p>
            <a:fld id="{84918B77-9CB1-4C48-BED5-B02F24F09A98}" type="slidenum">
              <a:rPr lang="zh-CN" altLang="en-US" smtClean="0"/>
              <a:t>20</a:t>
            </a:fld>
            <a:endParaRPr lang="zh-CN" altLang="en-US"/>
          </a:p>
        </p:txBody>
      </p:sp>
    </p:spTree>
    <p:extLst>
      <p:ext uri="{BB962C8B-B14F-4D97-AF65-F5344CB8AC3E}">
        <p14:creationId xmlns:p14="http://schemas.microsoft.com/office/powerpoint/2010/main" val="301828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D0D9-CA7B-8A30-5D9F-90CD14B615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A1D348-348B-2862-82BC-57F5CF87FF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996F01-7776-2A70-DFDE-E83D8D41BCD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678E03-41CA-B23F-3C23-614EE580C803}"/>
              </a:ext>
            </a:extLst>
          </p:cNvPr>
          <p:cNvSpPr>
            <a:spLocks noGrp="1"/>
          </p:cNvSpPr>
          <p:nvPr>
            <p:ph type="sldNum" sz="quarter" idx="5"/>
          </p:nvPr>
        </p:nvSpPr>
        <p:spPr/>
        <p:txBody>
          <a:bodyPr/>
          <a:lstStyle/>
          <a:p>
            <a:fld id="{84918B77-9CB1-4C48-BED5-B02F24F09A98}" type="slidenum">
              <a:rPr lang="zh-CN" altLang="en-US" smtClean="0"/>
              <a:t>21</a:t>
            </a:fld>
            <a:endParaRPr lang="zh-CN" altLang="en-US"/>
          </a:p>
        </p:txBody>
      </p:sp>
    </p:spTree>
    <p:extLst>
      <p:ext uri="{BB962C8B-B14F-4D97-AF65-F5344CB8AC3E}">
        <p14:creationId xmlns:p14="http://schemas.microsoft.com/office/powerpoint/2010/main" val="3057348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CB3A9-2516-65DE-4CC1-6C453456BD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E67BB0-A824-95CF-84CE-74CC72D593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B44B3E-1955-2EBB-3A8C-1AAE40C436B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6AD361A-C7BB-034C-840D-73C8CDF78E28}"/>
              </a:ext>
            </a:extLst>
          </p:cNvPr>
          <p:cNvSpPr>
            <a:spLocks noGrp="1"/>
          </p:cNvSpPr>
          <p:nvPr>
            <p:ph type="sldNum" sz="quarter" idx="5"/>
          </p:nvPr>
        </p:nvSpPr>
        <p:spPr/>
        <p:txBody>
          <a:bodyPr/>
          <a:lstStyle/>
          <a:p>
            <a:fld id="{84918B77-9CB1-4C48-BED5-B02F24F09A98}" type="slidenum">
              <a:rPr lang="zh-CN" altLang="en-US" smtClean="0"/>
              <a:t>22</a:t>
            </a:fld>
            <a:endParaRPr lang="zh-CN" altLang="en-US"/>
          </a:p>
        </p:txBody>
      </p:sp>
    </p:spTree>
    <p:extLst>
      <p:ext uri="{BB962C8B-B14F-4D97-AF65-F5344CB8AC3E}">
        <p14:creationId xmlns:p14="http://schemas.microsoft.com/office/powerpoint/2010/main" val="214217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47CF6-EC5E-7C52-27E5-FC7365C13C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771E5A-F9F7-D8CE-FBCF-7B7D3F0390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886C6-FCC0-C9E8-5A5B-1B093046C70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1EDD10-3461-0D1E-24E0-EC79EAECF743}"/>
              </a:ext>
            </a:extLst>
          </p:cNvPr>
          <p:cNvSpPr>
            <a:spLocks noGrp="1"/>
          </p:cNvSpPr>
          <p:nvPr>
            <p:ph type="sldNum" sz="quarter" idx="5"/>
          </p:nvPr>
        </p:nvSpPr>
        <p:spPr/>
        <p:txBody>
          <a:bodyPr/>
          <a:lstStyle/>
          <a:p>
            <a:fld id="{84918B77-9CB1-4C48-BED5-B02F24F09A98}" type="slidenum">
              <a:rPr lang="zh-CN" altLang="en-US" smtClean="0"/>
              <a:t>5</a:t>
            </a:fld>
            <a:endParaRPr lang="zh-CN" altLang="en-US"/>
          </a:p>
        </p:txBody>
      </p:sp>
    </p:spTree>
    <p:extLst>
      <p:ext uri="{BB962C8B-B14F-4D97-AF65-F5344CB8AC3E}">
        <p14:creationId xmlns:p14="http://schemas.microsoft.com/office/powerpoint/2010/main" val="1196549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21EB5-B365-6368-F788-F3C7D2D7D0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483DC0-9C19-E97E-C7A7-0621316DEC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8541F7-F0E8-7895-DE1E-099AA214C0A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78F4B2-D153-9E75-3C36-0C8045C70CA7}"/>
              </a:ext>
            </a:extLst>
          </p:cNvPr>
          <p:cNvSpPr>
            <a:spLocks noGrp="1"/>
          </p:cNvSpPr>
          <p:nvPr>
            <p:ph type="sldNum" sz="quarter" idx="5"/>
          </p:nvPr>
        </p:nvSpPr>
        <p:spPr/>
        <p:txBody>
          <a:bodyPr/>
          <a:lstStyle/>
          <a:p>
            <a:fld id="{84918B77-9CB1-4C48-BED5-B02F24F09A98}" type="slidenum">
              <a:rPr lang="zh-CN" altLang="en-US" smtClean="0"/>
              <a:t>23</a:t>
            </a:fld>
            <a:endParaRPr lang="zh-CN" altLang="en-US"/>
          </a:p>
        </p:txBody>
      </p:sp>
    </p:spTree>
    <p:extLst>
      <p:ext uri="{BB962C8B-B14F-4D97-AF65-F5344CB8AC3E}">
        <p14:creationId xmlns:p14="http://schemas.microsoft.com/office/powerpoint/2010/main" val="496363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79973-5A3C-95F4-6328-9CB091E4E1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51C0AA-BB94-1551-725B-64C912EA0F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2B82B7-EE6E-507A-16CE-AF38D7F4311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2383ED-360F-F64F-48AC-C2B98C3FC0F6}"/>
              </a:ext>
            </a:extLst>
          </p:cNvPr>
          <p:cNvSpPr>
            <a:spLocks noGrp="1"/>
          </p:cNvSpPr>
          <p:nvPr>
            <p:ph type="sldNum" sz="quarter" idx="5"/>
          </p:nvPr>
        </p:nvSpPr>
        <p:spPr/>
        <p:txBody>
          <a:bodyPr/>
          <a:lstStyle/>
          <a:p>
            <a:fld id="{84918B77-9CB1-4C48-BED5-B02F24F09A98}" type="slidenum">
              <a:rPr lang="zh-CN" altLang="en-US" smtClean="0"/>
              <a:t>24</a:t>
            </a:fld>
            <a:endParaRPr lang="zh-CN" altLang="en-US"/>
          </a:p>
        </p:txBody>
      </p:sp>
    </p:spTree>
    <p:extLst>
      <p:ext uri="{BB962C8B-B14F-4D97-AF65-F5344CB8AC3E}">
        <p14:creationId xmlns:p14="http://schemas.microsoft.com/office/powerpoint/2010/main" val="2623494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D654-34FF-4A34-430B-781AB2AFE6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B62D8C-3D97-FB0A-F048-A082794FF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0307D-83D0-BED6-9D22-B3E3FB5F58A0}"/>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A2D1BE55-2728-3108-5F69-F65BF927555C}"/>
              </a:ext>
            </a:extLst>
          </p:cNvPr>
          <p:cNvSpPr>
            <a:spLocks noGrp="1"/>
          </p:cNvSpPr>
          <p:nvPr>
            <p:ph type="sldNum" sz="quarter" idx="5"/>
          </p:nvPr>
        </p:nvSpPr>
        <p:spPr/>
        <p:txBody>
          <a:bodyPr/>
          <a:lstStyle/>
          <a:p>
            <a:fld id="{84918B77-9CB1-4C48-BED5-B02F24F09A98}" type="slidenum">
              <a:rPr lang="zh-CN" altLang="en-US" smtClean="0"/>
              <a:t>25</a:t>
            </a:fld>
            <a:endParaRPr lang="zh-CN" altLang="en-US"/>
          </a:p>
        </p:txBody>
      </p:sp>
    </p:spTree>
    <p:extLst>
      <p:ext uri="{BB962C8B-B14F-4D97-AF65-F5344CB8AC3E}">
        <p14:creationId xmlns:p14="http://schemas.microsoft.com/office/powerpoint/2010/main" val="618864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5D8F-1D52-AE19-9FF0-93AB08A8EB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43D7BD-1D0F-1330-208C-99E48828DC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51A099-3EF9-0AED-66DF-CC0C570E0037}"/>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DC3DA59C-03FC-9ECB-20EB-AC1893D1B7E6}"/>
              </a:ext>
            </a:extLst>
          </p:cNvPr>
          <p:cNvSpPr>
            <a:spLocks noGrp="1"/>
          </p:cNvSpPr>
          <p:nvPr>
            <p:ph type="sldNum" sz="quarter" idx="5"/>
          </p:nvPr>
        </p:nvSpPr>
        <p:spPr/>
        <p:txBody>
          <a:bodyPr/>
          <a:lstStyle/>
          <a:p>
            <a:fld id="{84918B77-9CB1-4C48-BED5-B02F24F09A98}" type="slidenum">
              <a:rPr lang="zh-CN" altLang="en-US" smtClean="0"/>
              <a:t>26</a:t>
            </a:fld>
            <a:endParaRPr lang="zh-CN" altLang="en-US"/>
          </a:p>
        </p:txBody>
      </p:sp>
    </p:spTree>
    <p:extLst>
      <p:ext uri="{BB962C8B-B14F-4D97-AF65-F5344CB8AC3E}">
        <p14:creationId xmlns:p14="http://schemas.microsoft.com/office/powerpoint/2010/main" val="2105896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19BE-5D04-479A-4D74-06B3C4776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9A8818-CD42-1FC4-AF58-27859F1BE0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62700E-A5A7-0FD2-25DE-6310792D68B3}"/>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6D404EFE-738A-171B-8DCB-F101D59364B8}"/>
              </a:ext>
            </a:extLst>
          </p:cNvPr>
          <p:cNvSpPr>
            <a:spLocks noGrp="1"/>
          </p:cNvSpPr>
          <p:nvPr>
            <p:ph type="sldNum" sz="quarter" idx="5"/>
          </p:nvPr>
        </p:nvSpPr>
        <p:spPr/>
        <p:txBody>
          <a:bodyPr/>
          <a:lstStyle/>
          <a:p>
            <a:fld id="{84918B77-9CB1-4C48-BED5-B02F24F09A98}" type="slidenum">
              <a:rPr lang="zh-CN" altLang="en-US" smtClean="0"/>
              <a:t>27</a:t>
            </a:fld>
            <a:endParaRPr lang="zh-CN" altLang="en-US"/>
          </a:p>
        </p:txBody>
      </p:sp>
    </p:spTree>
    <p:extLst>
      <p:ext uri="{BB962C8B-B14F-4D97-AF65-F5344CB8AC3E}">
        <p14:creationId xmlns:p14="http://schemas.microsoft.com/office/powerpoint/2010/main" val="3696461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878A9-15A0-B183-C4C2-58E203318F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ED64AC-AD15-374A-E4B3-3A5AF6E066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FB0F34-5274-E4EA-AB77-F8BCE4126AF2}"/>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8511634A-B184-0643-105F-DEADDE0C7213}"/>
              </a:ext>
            </a:extLst>
          </p:cNvPr>
          <p:cNvSpPr>
            <a:spLocks noGrp="1"/>
          </p:cNvSpPr>
          <p:nvPr>
            <p:ph type="sldNum" sz="quarter" idx="5"/>
          </p:nvPr>
        </p:nvSpPr>
        <p:spPr/>
        <p:txBody>
          <a:bodyPr/>
          <a:lstStyle/>
          <a:p>
            <a:fld id="{84918B77-9CB1-4C48-BED5-B02F24F09A98}" type="slidenum">
              <a:rPr lang="zh-CN" altLang="en-US" smtClean="0"/>
              <a:t>28</a:t>
            </a:fld>
            <a:endParaRPr lang="zh-CN" altLang="en-US"/>
          </a:p>
        </p:txBody>
      </p:sp>
    </p:spTree>
    <p:extLst>
      <p:ext uri="{BB962C8B-B14F-4D97-AF65-F5344CB8AC3E}">
        <p14:creationId xmlns:p14="http://schemas.microsoft.com/office/powerpoint/2010/main" val="383636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92EA-6804-52B5-5CB7-E4AF733F30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8631BC-55E3-A697-303A-50E215AC12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1D5B0C-7B9D-A317-22EC-A480CF8D91DC}"/>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3B42EC56-84D8-CB58-D7A6-2960C23807EF}"/>
              </a:ext>
            </a:extLst>
          </p:cNvPr>
          <p:cNvSpPr>
            <a:spLocks noGrp="1"/>
          </p:cNvSpPr>
          <p:nvPr>
            <p:ph type="sldNum" sz="quarter" idx="5"/>
          </p:nvPr>
        </p:nvSpPr>
        <p:spPr/>
        <p:txBody>
          <a:bodyPr/>
          <a:lstStyle/>
          <a:p>
            <a:fld id="{84918B77-9CB1-4C48-BED5-B02F24F09A98}" type="slidenum">
              <a:rPr lang="zh-CN" altLang="en-US" smtClean="0"/>
              <a:t>29</a:t>
            </a:fld>
            <a:endParaRPr lang="zh-CN" altLang="en-US"/>
          </a:p>
        </p:txBody>
      </p:sp>
    </p:spTree>
    <p:extLst>
      <p:ext uri="{BB962C8B-B14F-4D97-AF65-F5344CB8AC3E}">
        <p14:creationId xmlns:p14="http://schemas.microsoft.com/office/powerpoint/2010/main" val="4029240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8AE9-5B0C-444F-D115-524AC8AE2C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E0FB47-BE22-958C-F7AA-3EEE671BF6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0A86C8-B555-5BA6-8995-47201533B45C}"/>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DD140895-DA47-A9A3-BF8B-CF371F74E2D8}"/>
              </a:ext>
            </a:extLst>
          </p:cNvPr>
          <p:cNvSpPr>
            <a:spLocks noGrp="1"/>
          </p:cNvSpPr>
          <p:nvPr>
            <p:ph type="sldNum" sz="quarter" idx="5"/>
          </p:nvPr>
        </p:nvSpPr>
        <p:spPr/>
        <p:txBody>
          <a:bodyPr/>
          <a:lstStyle/>
          <a:p>
            <a:fld id="{84918B77-9CB1-4C48-BED5-B02F24F09A98}" type="slidenum">
              <a:rPr lang="zh-CN" altLang="en-US" smtClean="0"/>
              <a:t>30</a:t>
            </a:fld>
            <a:endParaRPr lang="zh-CN" altLang="en-US"/>
          </a:p>
        </p:txBody>
      </p:sp>
    </p:spTree>
    <p:extLst>
      <p:ext uri="{BB962C8B-B14F-4D97-AF65-F5344CB8AC3E}">
        <p14:creationId xmlns:p14="http://schemas.microsoft.com/office/powerpoint/2010/main" val="3910554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5690-9445-B833-EAD6-69CD4AD065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4ACBF5-9056-4F3A-6EBC-AA97875F63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68B24F-4895-7AB0-944A-3C0645751757}"/>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C1C805A6-47F7-550A-9329-CD7CC061C044}"/>
              </a:ext>
            </a:extLst>
          </p:cNvPr>
          <p:cNvSpPr>
            <a:spLocks noGrp="1"/>
          </p:cNvSpPr>
          <p:nvPr>
            <p:ph type="sldNum" sz="quarter" idx="5"/>
          </p:nvPr>
        </p:nvSpPr>
        <p:spPr/>
        <p:txBody>
          <a:bodyPr/>
          <a:lstStyle/>
          <a:p>
            <a:fld id="{84918B77-9CB1-4C48-BED5-B02F24F09A98}" type="slidenum">
              <a:rPr lang="zh-CN" altLang="en-US" smtClean="0"/>
              <a:t>31</a:t>
            </a:fld>
            <a:endParaRPr lang="zh-CN" altLang="en-US"/>
          </a:p>
        </p:txBody>
      </p:sp>
    </p:spTree>
    <p:extLst>
      <p:ext uri="{BB962C8B-B14F-4D97-AF65-F5344CB8AC3E}">
        <p14:creationId xmlns:p14="http://schemas.microsoft.com/office/powerpoint/2010/main" val="2258055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C26D6-ECD9-7C26-8E13-1B0414FD3C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4EB2334-EEFB-23C6-7523-3765FA3A53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C05218-5898-B928-77BE-3BD53BEF739F}"/>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9FFF03A1-ECE4-5CC2-E8D1-2FE8D44A9E19}"/>
              </a:ext>
            </a:extLst>
          </p:cNvPr>
          <p:cNvSpPr>
            <a:spLocks noGrp="1"/>
          </p:cNvSpPr>
          <p:nvPr>
            <p:ph type="sldNum" sz="quarter" idx="5"/>
          </p:nvPr>
        </p:nvSpPr>
        <p:spPr/>
        <p:txBody>
          <a:bodyPr/>
          <a:lstStyle/>
          <a:p>
            <a:fld id="{84918B77-9CB1-4C48-BED5-B02F24F09A98}" type="slidenum">
              <a:rPr lang="zh-CN" altLang="en-US" smtClean="0"/>
              <a:t>32</a:t>
            </a:fld>
            <a:endParaRPr lang="zh-CN" altLang="en-US"/>
          </a:p>
        </p:txBody>
      </p:sp>
    </p:spTree>
    <p:extLst>
      <p:ext uri="{BB962C8B-B14F-4D97-AF65-F5344CB8AC3E}">
        <p14:creationId xmlns:p14="http://schemas.microsoft.com/office/powerpoint/2010/main" val="235844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292A-AA80-A792-4962-B6773FEC26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1E4E02-7214-6FE6-F7CB-8E1DE0B12E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400381-FCA8-2CB9-A5FB-CEEC98B23B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大规模集成电路一般是在晶圆上制造的，经过光刻、刻蚀、沉积、掺杂和平坦化等物理化学过程，电子电路逐渐在晶圆上创建</a:t>
            </a:r>
          </a:p>
          <a:p>
            <a:endParaRPr lang="zh-CN" altLang="en-US" dirty="0"/>
          </a:p>
        </p:txBody>
      </p:sp>
      <p:sp>
        <p:nvSpPr>
          <p:cNvPr id="4" name="灯片编号占位符 3">
            <a:extLst>
              <a:ext uri="{FF2B5EF4-FFF2-40B4-BE49-F238E27FC236}">
                <a16:creationId xmlns:a16="http://schemas.microsoft.com/office/drawing/2014/main" id="{6FB61BBE-1A2A-6DDB-41C8-19417F02968C}"/>
              </a:ext>
            </a:extLst>
          </p:cNvPr>
          <p:cNvSpPr>
            <a:spLocks noGrp="1"/>
          </p:cNvSpPr>
          <p:nvPr>
            <p:ph type="sldNum" sz="quarter" idx="5"/>
          </p:nvPr>
        </p:nvSpPr>
        <p:spPr/>
        <p:txBody>
          <a:bodyPr/>
          <a:lstStyle/>
          <a:p>
            <a:fld id="{84918B77-9CB1-4C48-BED5-B02F24F09A98}" type="slidenum">
              <a:rPr lang="zh-CN" altLang="en-US" smtClean="0"/>
              <a:t>6</a:t>
            </a:fld>
            <a:endParaRPr lang="zh-CN" altLang="en-US"/>
          </a:p>
        </p:txBody>
      </p:sp>
    </p:spTree>
    <p:extLst>
      <p:ext uri="{BB962C8B-B14F-4D97-AF65-F5344CB8AC3E}">
        <p14:creationId xmlns:p14="http://schemas.microsoft.com/office/powerpoint/2010/main" val="250457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5557-DD00-079D-A4EB-53E27D4533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1942B28-E076-6925-8E24-D95850B7B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82E375-6193-4E1C-ECA6-CD3D6CBC5F0A}"/>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8B618F5C-377F-FC98-1BDC-FE17A7248678}"/>
              </a:ext>
            </a:extLst>
          </p:cNvPr>
          <p:cNvSpPr>
            <a:spLocks noGrp="1"/>
          </p:cNvSpPr>
          <p:nvPr>
            <p:ph type="sldNum" sz="quarter" idx="5"/>
          </p:nvPr>
        </p:nvSpPr>
        <p:spPr/>
        <p:txBody>
          <a:bodyPr/>
          <a:lstStyle/>
          <a:p>
            <a:fld id="{84918B77-9CB1-4C48-BED5-B02F24F09A98}" type="slidenum">
              <a:rPr lang="zh-CN" altLang="en-US" smtClean="0"/>
              <a:t>33</a:t>
            </a:fld>
            <a:endParaRPr lang="zh-CN" altLang="en-US"/>
          </a:p>
        </p:txBody>
      </p:sp>
    </p:spTree>
    <p:extLst>
      <p:ext uri="{BB962C8B-B14F-4D97-AF65-F5344CB8AC3E}">
        <p14:creationId xmlns:p14="http://schemas.microsoft.com/office/powerpoint/2010/main" val="2120972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6A56-0E4E-A94D-D15C-509FF18103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AD4E88-EE66-66D9-3274-DA52B15DD1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B948D1-3AEC-6945-9F8D-9574D7C7469C}"/>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5D1EDFE6-64CB-37A0-B7F8-211E5E3EF672}"/>
              </a:ext>
            </a:extLst>
          </p:cNvPr>
          <p:cNvSpPr>
            <a:spLocks noGrp="1"/>
          </p:cNvSpPr>
          <p:nvPr>
            <p:ph type="sldNum" sz="quarter" idx="5"/>
          </p:nvPr>
        </p:nvSpPr>
        <p:spPr/>
        <p:txBody>
          <a:bodyPr/>
          <a:lstStyle/>
          <a:p>
            <a:fld id="{84918B77-9CB1-4C48-BED5-B02F24F09A98}" type="slidenum">
              <a:rPr lang="zh-CN" altLang="en-US" smtClean="0"/>
              <a:t>34</a:t>
            </a:fld>
            <a:endParaRPr lang="zh-CN" altLang="en-US"/>
          </a:p>
        </p:txBody>
      </p:sp>
    </p:spTree>
    <p:extLst>
      <p:ext uri="{BB962C8B-B14F-4D97-AF65-F5344CB8AC3E}">
        <p14:creationId xmlns:p14="http://schemas.microsoft.com/office/powerpoint/2010/main" val="2755263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145F6-AEEB-2074-6E04-CF83AA376B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110C27-9D3F-B9C0-F892-BF177E29C9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134CE9-670C-877C-6805-E27D9BA14732}"/>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DE0E8396-8CCB-856F-04C4-CAA98DCD07A5}"/>
              </a:ext>
            </a:extLst>
          </p:cNvPr>
          <p:cNvSpPr>
            <a:spLocks noGrp="1"/>
          </p:cNvSpPr>
          <p:nvPr>
            <p:ph type="sldNum" sz="quarter" idx="5"/>
          </p:nvPr>
        </p:nvSpPr>
        <p:spPr/>
        <p:txBody>
          <a:bodyPr/>
          <a:lstStyle/>
          <a:p>
            <a:fld id="{84918B77-9CB1-4C48-BED5-B02F24F09A98}" type="slidenum">
              <a:rPr lang="zh-CN" altLang="en-US" smtClean="0"/>
              <a:t>35</a:t>
            </a:fld>
            <a:endParaRPr lang="zh-CN" altLang="en-US"/>
          </a:p>
        </p:txBody>
      </p:sp>
    </p:spTree>
    <p:extLst>
      <p:ext uri="{BB962C8B-B14F-4D97-AF65-F5344CB8AC3E}">
        <p14:creationId xmlns:p14="http://schemas.microsoft.com/office/powerpoint/2010/main" val="2186068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1FEB8-C900-B302-5EA6-9AB59B4281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51CA7F-30B0-8620-80EA-C200D53BE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E7796C-F2B7-DB2C-87CB-78D3786766EF}"/>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C881B4F2-EA83-F089-9BF1-E42ABBB1E7A7}"/>
              </a:ext>
            </a:extLst>
          </p:cNvPr>
          <p:cNvSpPr>
            <a:spLocks noGrp="1"/>
          </p:cNvSpPr>
          <p:nvPr>
            <p:ph type="sldNum" sz="quarter" idx="5"/>
          </p:nvPr>
        </p:nvSpPr>
        <p:spPr/>
        <p:txBody>
          <a:bodyPr/>
          <a:lstStyle/>
          <a:p>
            <a:fld id="{84918B77-9CB1-4C48-BED5-B02F24F09A98}" type="slidenum">
              <a:rPr lang="zh-CN" altLang="en-US" smtClean="0"/>
              <a:t>36</a:t>
            </a:fld>
            <a:endParaRPr lang="zh-CN" altLang="en-US"/>
          </a:p>
        </p:txBody>
      </p:sp>
    </p:spTree>
    <p:extLst>
      <p:ext uri="{BB962C8B-B14F-4D97-AF65-F5344CB8AC3E}">
        <p14:creationId xmlns:p14="http://schemas.microsoft.com/office/powerpoint/2010/main" val="3036124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33016-B536-8491-FD72-055712615A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D120B3-9BDD-5DBA-5142-923D78354A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FECBCF-47F3-8E4E-FFC5-BA13054FDCCB}"/>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CA6C8D36-E9AD-AD88-963A-BA4DFFF0FBB2}"/>
              </a:ext>
            </a:extLst>
          </p:cNvPr>
          <p:cNvSpPr>
            <a:spLocks noGrp="1"/>
          </p:cNvSpPr>
          <p:nvPr>
            <p:ph type="sldNum" sz="quarter" idx="5"/>
          </p:nvPr>
        </p:nvSpPr>
        <p:spPr/>
        <p:txBody>
          <a:bodyPr/>
          <a:lstStyle/>
          <a:p>
            <a:fld id="{84918B77-9CB1-4C48-BED5-B02F24F09A98}" type="slidenum">
              <a:rPr lang="zh-CN" altLang="en-US" smtClean="0"/>
              <a:t>37</a:t>
            </a:fld>
            <a:endParaRPr lang="zh-CN" altLang="en-US"/>
          </a:p>
        </p:txBody>
      </p:sp>
    </p:spTree>
    <p:extLst>
      <p:ext uri="{BB962C8B-B14F-4D97-AF65-F5344CB8AC3E}">
        <p14:creationId xmlns:p14="http://schemas.microsoft.com/office/powerpoint/2010/main" val="1958511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D4515-A520-1078-9B28-31B0CD1424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AB6500-6012-7095-1AA5-83252A0006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9AB3225-2C1C-15D3-1208-9D9CE4686210}"/>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B50B5460-74ED-FC32-EDC8-30A7139B66D2}"/>
              </a:ext>
            </a:extLst>
          </p:cNvPr>
          <p:cNvSpPr>
            <a:spLocks noGrp="1"/>
          </p:cNvSpPr>
          <p:nvPr>
            <p:ph type="sldNum" sz="quarter" idx="5"/>
          </p:nvPr>
        </p:nvSpPr>
        <p:spPr/>
        <p:txBody>
          <a:bodyPr/>
          <a:lstStyle/>
          <a:p>
            <a:fld id="{84918B77-9CB1-4C48-BED5-B02F24F09A98}" type="slidenum">
              <a:rPr lang="zh-CN" altLang="en-US" smtClean="0"/>
              <a:t>38</a:t>
            </a:fld>
            <a:endParaRPr lang="zh-CN" altLang="en-US"/>
          </a:p>
        </p:txBody>
      </p:sp>
    </p:spTree>
    <p:extLst>
      <p:ext uri="{BB962C8B-B14F-4D97-AF65-F5344CB8AC3E}">
        <p14:creationId xmlns:p14="http://schemas.microsoft.com/office/powerpoint/2010/main" val="3534309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178BE-24FF-E199-9290-AD97B17F23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3DB1AC-9EDF-0EB4-FC90-0BD97EE321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77C93CF-9884-7ADB-4A09-702B0EB8FC60}"/>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70395D4B-066C-D224-9A85-5BDCD087CB32}"/>
              </a:ext>
            </a:extLst>
          </p:cNvPr>
          <p:cNvSpPr>
            <a:spLocks noGrp="1"/>
          </p:cNvSpPr>
          <p:nvPr>
            <p:ph type="sldNum" sz="quarter" idx="5"/>
          </p:nvPr>
        </p:nvSpPr>
        <p:spPr/>
        <p:txBody>
          <a:bodyPr/>
          <a:lstStyle/>
          <a:p>
            <a:fld id="{84918B77-9CB1-4C48-BED5-B02F24F09A98}" type="slidenum">
              <a:rPr lang="zh-CN" altLang="en-US" smtClean="0"/>
              <a:t>39</a:t>
            </a:fld>
            <a:endParaRPr lang="zh-CN" altLang="en-US"/>
          </a:p>
        </p:txBody>
      </p:sp>
    </p:spTree>
    <p:extLst>
      <p:ext uri="{BB962C8B-B14F-4D97-AF65-F5344CB8AC3E}">
        <p14:creationId xmlns:p14="http://schemas.microsoft.com/office/powerpoint/2010/main" val="2162527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F6CE-2BE3-93CB-6F29-71706760BF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4BADD4-8FC0-62FA-ADBE-CC95D1F701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6B71FA7-060D-7082-8B7C-02A62B6A765D}"/>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9494DDC5-BB72-32A0-DEA6-5152E184A743}"/>
              </a:ext>
            </a:extLst>
          </p:cNvPr>
          <p:cNvSpPr>
            <a:spLocks noGrp="1"/>
          </p:cNvSpPr>
          <p:nvPr>
            <p:ph type="sldNum" sz="quarter" idx="5"/>
          </p:nvPr>
        </p:nvSpPr>
        <p:spPr/>
        <p:txBody>
          <a:bodyPr/>
          <a:lstStyle/>
          <a:p>
            <a:fld id="{84918B77-9CB1-4C48-BED5-B02F24F09A98}" type="slidenum">
              <a:rPr lang="zh-CN" altLang="en-US" smtClean="0"/>
              <a:t>40</a:t>
            </a:fld>
            <a:endParaRPr lang="zh-CN" altLang="en-US"/>
          </a:p>
        </p:txBody>
      </p:sp>
    </p:spTree>
    <p:extLst>
      <p:ext uri="{BB962C8B-B14F-4D97-AF65-F5344CB8AC3E}">
        <p14:creationId xmlns:p14="http://schemas.microsoft.com/office/powerpoint/2010/main" val="349582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0AEAF-5861-2DC0-529F-67E09CD6C8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92249B-1DCC-00D1-CB89-53D81C85AF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766711-F9B4-038B-F780-0EDBFB80ADCD}"/>
              </a:ext>
            </a:extLst>
          </p:cNvPr>
          <p:cNvSpPr>
            <a:spLocks noGrp="1"/>
          </p:cNvSpPr>
          <p:nvPr>
            <p:ph type="body" idx="1"/>
          </p:nvPr>
        </p:nvSpPr>
        <p:spPr/>
        <p:txBody>
          <a:bodyPr/>
          <a:lstStyle/>
          <a:p>
            <a:r>
              <a:rPr lang="zh-CN" altLang="en-US" dirty="0"/>
              <a:t>除了有源传感材料外，柔性印刷电路板对于将柔性电子设备集成到功能齐全的系统中也起着重要作用；它们集成了各种电子元件，如微控制器（处理）、转换器（电源管理）、闪存（数据存储）、天线（电信）和电池（电源）</a:t>
            </a:r>
            <a:r>
              <a:rPr lang="en-US" altLang="zh-CN" dirty="0"/>
              <a:t>[15,18,288,289]</a:t>
            </a:r>
            <a:r>
              <a:rPr lang="zh-CN" altLang="en-US" dirty="0"/>
              <a:t>，以及基板和封装材料，如聚酰亚胺 </a:t>
            </a:r>
            <a:r>
              <a:rPr lang="en-US" altLang="zh-CN" dirty="0"/>
              <a:t>(PI) </a:t>
            </a:r>
            <a:r>
              <a:rPr lang="zh-CN" altLang="en-US" dirty="0"/>
              <a:t>和 </a:t>
            </a:r>
            <a:r>
              <a:rPr lang="en-US" altLang="zh-CN" dirty="0"/>
              <a:t>PET [288]</a:t>
            </a:r>
            <a:r>
              <a:rPr lang="zh-CN" altLang="en-US" dirty="0"/>
              <a:t>。柔性印刷电路板通常重量轻且高度可靠，并且可以小型化到厘米级，用于众多可穿戴监测应用 </a:t>
            </a:r>
            <a:r>
              <a:rPr lang="en-US" altLang="zh-CN" dirty="0"/>
              <a:t>[15,289]</a:t>
            </a:r>
            <a:r>
              <a:rPr lang="zh-CN" altLang="en-US" dirty="0"/>
              <a:t>。设计的电路可以通过激光烧蚀 </a:t>
            </a:r>
            <a:r>
              <a:rPr lang="en-US" altLang="zh-CN" dirty="0"/>
              <a:t>[290]</a:t>
            </a:r>
            <a:r>
              <a:rPr lang="zh-CN" altLang="en-US" dirty="0"/>
              <a:t>、丝网印刷 </a:t>
            </a:r>
            <a:r>
              <a:rPr lang="en-US" altLang="zh-CN" dirty="0"/>
              <a:t>[291]</a:t>
            </a:r>
            <a:r>
              <a:rPr lang="zh-CN" altLang="en-US" dirty="0"/>
              <a:t>、光刻后湿法蚀刻 </a:t>
            </a:r>
            <a:r>
              <a:rPr lang="en-US" altLang="zh-CN" dirty="0"/>
              <a:t>[292] </a:t>
            </a:r>
            <a:r>
              <a:rPr lang="zh-CN" altLang="en-US" dirty="0"/>
              <a:t>或液态金属模板印刷 </a:t>
            </a:r>
            <a:r>
              <a:rPr lang="en-US" altLang="zh-CN" dirty="0"/>
              <a:t>[234] </a:t>
            </a:r>
            <a:r>
              <a:rPr lang="zh-CN" altLang="en-US" dirty="0"/>
              <a:t>图案化到柔性</a:t>
            </a:r>
            <a:r>
              <a:rPr lang="en-US" altLang="zh-CN" dirty="0"/>
              <a:t>/</a:t>
            </a:r>
            <a:r>
              <a:rPr lang="zh-CN" altLang="en-US" dirty="0"/>
              <a:t>可拉伸基板上。例如，用于测量脑脊液分流器血流量的非侵入式皮肤安装传感器平台的柔性印刷电路板（图 </a:t>
            </a:r>
            <a:r>
              <a:rPr lang="en-US" altLang="zh-CN" dirty="0"/>
              <a:t>8a</a:t>
            </a:r>
            <a:r>
              <a:rPr lang="zh-CN" altLang="en-US" dirty="0"/>
              <a:t>）是通过激光图案化 </a:t>
            </a:r>
            <a:r>
              <a:rPr lang="en-US" altLang="zh-CN" dirty="0"/>
              <a:t>Cu/PI/Cu </a:t>
            </a:r>
            <a:r>
              <a:rPr lang="zh-CN" altLang="en-US" dirty="0"/>
              <a:t>三层制成的。集成电子元件、温度和流量传感器的整个装置尺寸为 </a:t>
            </a:r>
            <a:r>
              <a:rPr lang="en-US" altLang="zh-CN" dirty="0"/>
              <a:t>1.8 cm x 4.1 cm</a:t>
            </a:r>
            <a:r>
              <a:rPr lang="zh-CN" altLang="en-US" dirty="0"/>
              <a:t>，厚度约为 </a:t>
            </a:r>
            <a:r>
              <a:rPr lang="en-US" altLang="zh-CN" dirty="0"/>
              <a:t>100 µm</a:t>
            </a:r>
            <a:r>
              <a:rPr lang="zh-CN" altLang="en-US" dirty="0"/>
              <a:t>（不包括 </a:t>
            </a:r>
            <a:r>
              <a:rPr lang="en-US" altLang="zh-CN" dirty="0"/>
              <a:t>4 mm </a:t>
            </a:r>
            <a:r>
              <a:rPr lang="zh-CN" altLang="en-US" dirty="0"/>
              <a:t>厚的电池），重量为 </a:t>
            </a:r>
            <a:r>
              <a:rPr lang="en-US" altLang="zh-CN" dirty="0"/>
              <a:t>680 mg</a:t>
            </a:r>
            <a:r>
              <a:rPr lang="zh-CN" altLang="en-US" dirty="0"/>
              <a:t>（包括 </a:t>
            </a:r>
            <a:r>
              <a:rPr lang="en-US" altLang="zh-CN" dirty="0"/>
              <a:t>330 mg </a:t>
            </a:r>
            <a:r>
              <a:rPr lang="zh-CN" altLang="en-US" dirty="0"/>
              <a:t>电池）</a:t>
            </a:r>
            <a:r>
              <a:rPr lang="en-US" altLang="zh-CN" dirty="0"/>
              <a:t>[15]</a:t>
            </a:r>
            <a:r>
              <a:rPr lang="zh-CN" altLang="en-US" dirty="0"/>
              <a:t>。该装置在柔性印刷电路板上集成了软传感元件、锂聚合物电池、蓝牙芯片和电源调节器，为连续血流监测提供保形接触和无线传输</a:t>
            </a:r>
            <a:r>
              <a:rPr lang="en-US" altLang="zh-CN" dirty="0"/>
              <a:t>[15]</a:t>
            </a:r>
            <a:r>
              <a:rPr lang="zh-CN" altLang="en-US" dirty="0"/>
              <a:t>。</a:t>
            </a:r>
          </a:p>
        </p:txBody>
      </p:sp>
      <p:sp>
        <p:nvSpPr>
          <p:cNvPr id="4" name="灯片编号占位符 3">
            <a:extLst>
              <a:ext uri="{FF2B5EF4-FFF2-40B4-BE49-F238E27FC236}">
                <a16:creationId xmlns:a16="http://schemas.microsoft.com/office/drawing/2014/main" id="{AE851895-93BA-4106-C0D4-845B603C2DFE}"/>
              </a:ext>
            </a:extLst>
          </p:cNvPr>
          <p:cNvSpPr>
            <a:spLocks noGrp="1"/>
          </p:cNvSpPr>
          <p:nvPr>
            <p:ph type="sldNum" sz="quarter" idx="5"/>
          </p:nvPr>
        </p:nvSpPr>
        <p:spPr/>
        <p:txBody>
          <a:bodyPr/>
          <a:lstStyle/>
          <a:p>
            <a:fld id="{84918B77-9CB1-4C48-BED5-B02F24F09A98}" type="slidenum">
              <a:rPr lang="zh-CN" altLang="en-US" smtClean="0"/>
              <a:t>41</a:t>
            </a:fld>
            <a:endParaRPr lang="zh-CN" altLang="en-US"/>
          </a:p>
        </p:txBody>
      </p:sp>
    </p:spTree>
    <p:extLst>
      <p:ext uri="{BB962C8B-B14F-4D97-AF65-F5344CB8AC3E}">
        <p14:creationId xmlns:p14="http://schemas.microsoft.com/office/powerpoint/2010/main" val="1292138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DCD7-9381-8E0F-C404-EC113301CE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4DA274-0AA6-07B8-B6B2-64CA6578E0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BBE9B2-FF80-B3B6-D845-E8B0E8753B8C}"/>
              </a:ext>
            </a:extLst>
          </p:cNvPr>
          <p:cNvSpPr>
            <a:spLocks noGrp="1"/>
          </p:cNvSpPr>
          <p:nvPr>
            <p:ph type="body" idx="1"/>
          </p:nvPr>
        </p:nvSpPr>
        <p:spPr/>
        <p:txBody>
          <a:bodyPr/>
          <a:lstStyle/>
          <a:p>
            <a:r>
              <a:rPr lang="zh-CN" altLang="en-US" dirty="0"/>
              <a:t>用于柔性电子产品的导电无机材料金属具有高导电性，通常用作薄膜形式的柔性电子产品的活性传感材料 </a:t>
            </a:r>
            <a:r>
              <a:rPr lang="en-US" altLang="zh-CN" dirty="0"/>
              <a:t>[252]</a:t>
            </a:r>
            <a:r>
              <a:rPr lang="zh-CN" altLang="en-US" dirty="0"/>
              <a:t>。常用的金属薄膜包括金 </a:t>
            </a:r>
            <a:r>
              <a:rPr lang="en-US" altLang="zh-CN" dirty="0"/>
              <a:t>[27,224,253,254]</a:t>
            </a:r>
            <a:r>
              <a:rPr lang="zh-CN" altLang="en-US" dirty="0"/>
              <a:t>、铜 </a:t>
            </a:r>
            <a:r>
              <a:rPr lang="en-US" altLang="zh-CN" dirty="0"/>
              <a:t>[254] </a:t>
            </a:r>
            <a:r>
              <a:rPr lang="zh-CN" altLang="en-US" dirty="0"/>
              <a:t>和铂 </a:t>
            </a:r>
            <a:r>
              <a:rPr lang="en-US" altLang="zh-CN" dirty="0"/>
              <a:t>[223,255]</a:t>
            </a:r>
            <a:r>
              <a:rPr lang="zh-CN" altLang="en-US" dirty="0"/>
              <a:t>，它们通过物理气相沉积（电子束蒸发或溅射沉积）制成，厚度约为几十到几百纳米。通常在基板和传感金属膜之间沉积一层超薄粘附层（如 </a:t>
            </a:r>
            <a:r>
              <a:rPr lang="en-US" altLang="zh-CN" dirty="0"/>
              <a:t>Cr </a:t>
            </a:r>
            <a:r>
              <a:rPr lang="zh-CN" altLang="en-US" dirty="0"/>
              <a:t>或 </a:t>
            </a:r>
            <a:r>
              <a:rPr lang="en-US" altLang="zh-CN" dirty="0"/>
              <a:t>Ti</a:t>
            </a:r>
            <a:r>
              <a:rPr lang="zh-CN" altLang="en-US" dirty="0"/>
              <a:t>，厚度为 </a:t>
            </a:r>
            <a:r>
              <a:rPr lang="en-US" altLang="zh-CN" dirty="0"/>
              <a:t>5-20 </a:t>
            </a:r>
            <a:r>
              <a:rPr lang="zh-CN" altLang="en-US" dirty="0"/>
              <a:t>纳米），以改善物理和电接触 </a:t>
            </a:r>
            <a:r>
              <a:rPr lang="en-US" altLang="zh-CN" dirty="0"/>
              <a:t>[256]</a:t>
            </a:r>
            <a:r>
              <a:rPr lang="zh-CN" altLang="en-US" dirty="0"/>
              <a:t>。基于薄金属膜的柔性电子产品可以通过使用光刻、电化学沉积和激光图案化等技术制成所需的图案（例如螺旋、蛇形或叉指几何形状），以提高其可拉伸性 </a:t>
            </a:r>
            <a:r>
              <a:rPr lang="en-US" altLang="zh-CN" dirty="0"/>
              <a:t>[224,227,254]</a:t>
            </a:r>
            <a:r>
              <a:rPr lang="zh-CN" altLang="en-US" dirty="0"/>
              <a:t>。例如，</a:t>
            </a:r>
            <a:r>
              <a:rPr lang="en-US" altLang="zh-CN" dirty="0"/>
              <a:t>100 </a:t>
            </a:r>
            <a:r>
              <a:rPr lang="zh-CN" altLang="en-US" dirty="0"/>
              <a:t>纳米厚的金薄膜被光刻成 </a:t>
            </a:r>
            <a:r>
              <a:rPr lang="en-US" altLang="zh-CN" dirty="0"/>
              <a:t>10 </a:t>
            </a:r>
            <a:r>
              <a:rPr lang="zh-CN" altLang="en-US" dirty="0"/>
              <a:t>毫米宽的导电迹线，并形成一个总半径为 </a:t>
            </a:r>
            <a:r>
              <a:rPr lang="en-US" altLang="zh-CN" dirty="0"/>
              <a:t>0.5 </a:t>
            </a:r>
            <a:r>
              <a:rPr lang="zh-CN" altLang="en-US" dirty="0"/>
              <a:t>毫米的微型螺旋热传感器 </a:t>
            </a:r>
            <a:r>
              <a:rPr lang="en-US" altLang="zh-CN" dirty="0"/>
              <a:t>[253]</a:t>
            </a:r>
            <a:r>
              <a:rPr lang="zh-CN" altLang="en-US" dirty="0"/>
              <a:t>。由金电极和具有丝状蛇形设计的互连线组成的多功能表皮电子系统被共形安装在皮肤上，并在机械变形（压缩和拉伸）下保持其功能（图 </a:t>
            </a:r>
            <a:r>
              <a:rPr lang="en-US" altLang="zh-CN" dirty="0"/>
              <a:t>5a</a:t>
            </a:r>
            <a:r>
              <a:rPr lang="zh-CN" altLang="en-US" dirty="0"/>
              <a:t>）</a:t>
            </a:r>
            <a:r>
              <a:rPr lang="en-US" altLang="zh-CN" dirty="0"/>
              <a:t>[225]</a:t>
            </a:r>
            <a:r>
              <a:rPr lang="zh-CN" altLang="en-US" dirty="0"/>
              <a:t>。该表皮电子系统包含多功能传感器（温度、应变、心电图 </a:t>
            </a:r>
            <a:r>
              <a:rPr lang="en-US" altLang="zh-CN" dirty="0"/>
              <a:t>[ECG] </a:t>
            </a:r>
            <a:r>
              <a:rPr lang="zh-CN" altLang="en-US" dirty="0"/>
              <a:t>和肌电图 </a:t>
            </a:r>
            <a:r>
              <a:rPr lang="en-US" altLang="zh-CN" dirty="0"/>
              <a:t>[EMG]</a:t>
            </a:r>
            <a:r>
              <a:rPr lang="zh-CN" altLang="en-US" dirty="0"/>
              <a:t>）、无线电力线圈和用于无线通信的射频组件。其他示例包括由蛇形金迹线（厚度：</a:t>
            </a:r>
            <a:r>
              <a:rPr lang="en-US" altLang="zh-CN" dirty="0"/>
              <a:t>100 </a:t>
            </a:r>
            <a:r>
              <a:rPr lang="zh-CN" altLang="en-US" dirty="0"/>
              <a:t>纳米；宽度：</a:t>
            </a:r>
            <a:r>
              <a:rPr lang="en-US" altLang="zh-CN" dirty="0"/>
              <a:t>40 </a:t>
            </a:r>
            <a:r>
              <a:rPr lang="zh-CN" altLang="en-US" dirty="0"/>
              <a:t>毫米）组成的柔软、耐压温度传感器（图 </a:t>
            </a:r>
            <a:r>
              <a:rPr lang="en-US" altLang="zh-CN" dirty="0"/>
              <a:t>5b</a:t>
            </a:r>
            <a:r>
              <a:rPr lang="zh-CN" altLang="en-US" dirty="0"/>
              <a:t>），可在大静水压力和盐度环境下运行，用于海洋勘探 </a:t>
            </a:r>
            <a:r>
              <a:rPr lang="en-US" altLang="zh-CN" dirty="0"/>
              <a:t>[27]</a:t>
            </a:r>
            <a:r>
              <a:rPr lang="zh-CN" altLang="en-US" dirty="0"/>
              <a:t>。最近，人们开始探索将可生物降解的金属薄膜（如 </a:t>
            </a:r>
            <a:r>
              <a:rPr lang="en-US" altLang="zh-CN" dirty="0"/>
              <a:t>Mg</a:t>
            </a:r>
            <a:r>
              <a:rPr lang="zh-CN" altLang="en-US" dirty="0"/>
              <a:t>、</a:t>
            </a:r>
            <a:r>
              <a:rPr lang="en-US" altLang="zh-CN" dirty="0"/>
              <a:t>Zn</a:t>
            </a:r>
            <a:r>
              <a:rPr lang="zh-CN" altLang="en-US" dirty="0"/>
              <a:t>、</a:t>
            </a:r>
            <a:r>
              <a:rPr lang="en-US" altLang="zh-CN" dirty="0"/>
              <a:t>Fe</a:t>
            </a:r>
            <a:r>
              <a:rPr lang="zh-CN" altLang="en-US" dirty="0"/>
              <a:t>、</a:t>
            </a:r>
            <a:r>
              <a:rPr lang="en-US" altLang="zh-CN" dirty="0"/>
              <a:t>W </a:t>
            </a:r>
            <a:r>
              <a:rPr lang="zh-CN" altLang="en-US" dirty="0"/>
              <a:t>和 </a:t>
            </a:r>
            <a:r>
              <a:rPr lang="en-US" altLang="zh-CN" dirty="0"/>
              <a:t>Mo</a:t>
            </a:r>
            <a:r>
              <a:rPr lang="zh-CN" altLang="en-US" dirty="0"/>
              <a:t>）用于瞬态电子器件 </a:t>
            </a:r>
            <a:r>
              <a:rPr lang="en-US" altLang="zh-CN" dirty="0"/>
              <a:t>[257]</a:t>
            </a:r>
            <a:r>
              <a:rPr lang="zh-CN" altLang="en-US" dirty="0"/>
              <a:t>，这些薄膜可以溶解在生物流体中，溶解速率可控 </a:t>
            </a:r>
            <a:r>
              <a:rPr lang="en-US" altLang="zh-CN" dirty="0"/>
              <a:t>[258]</a:t>
            </a:r>
            <a:r>
              <a:rPr lang="zh-CN" altLang="en-US" dirty="0"/>
              <a:t>。瞬态电子器件在植入式医疗设备等应用中显示出巨大的潜力，因为它们具有微创性、能够实时监测，并且无需进行拔除手术 </a:t>
            </a:r>
            <a:r>
              <a:rPr lang="en-US" altLang="zh-CN" dirty="0"/>
              <a:t>[17]</a:t>
            </a:r>
            <a:r>
              <a:rPr lang="zh-CN" altLang="en-US" dirty="0"/>
              <a:t>。除了薄金属膜外，硅（应用最广泛的半导体）在柔性电子器件中也很受欢迎，因为它具有优异的半导体特性和可调的电导率。硅基传感器的几何形状和厚度通常以某种方式设计（例如蛇形几何形状和纳米级厚度），以提高其灵活性。一个例子是硅纳米膜（</a:t>
            </a:r>
            <a:r>
              <a:rPr lang="en-US" altLang="zh-CN" dirty="0"/>
              <a:t>320 </a:t>
            </a:r>
            <a:r>
              <a:rPr lang="zh-CN" altLang="en-US" dirty="0"/>
              <a:t>纳米厚）的图案化掺杂，它形成了 </a:t>
            </a:r>
            <a:r>
              <a:rPr lang="en-US" altLang="zh-CN" dirty="0"/>
              <a:t>PIN </a:t>
            </a:r>
            <a:r>
              <a:rPr lang="zh-CN" altLang="en-US" dirty="0"/>
              <a:t>二极管（组合的 </a:t>
            </a:r>
            <a:r>
              <a:rPr lang="en-US" altLang="zh-CN" dirty="0"/>
              <a:t>p </a:t>
            </a:r>
            <a:r>
              <a:rPr lang="zh-CN" altLang="en-US" dirty="0"/>
              <a:t>型</a:t>
            </a:r>
            <a:r>
              <a:rPr lang="en-US" altLang="zh-CN" dirty="0"/>
              <a:t>/</a:t>
            </a:r>
            <a:r>
              <a:rPr lang="zh-CN" altLang="en-US" dirty="0"/>
              <a:t>本征</a:t>
            </a:r>
            <a:r>
              <a:rPr lang="en-US" altLang="zh-CN" dirty="0"/>
              <a:t>/n </a:t>
            </a:r>
            <a:r>
              <a:rPr lang="zh-CN" altLang="en-US" dirty="0"/>
              <a:t>型半导体，</a:t>
            </a:r>
            <a:r>
              <a:rPr lang="en-US" altLang="zh-CN" dirty="0"/>
              <a:t>100 </a:t>
            </a:r>
            <a:r>
              <a:rPr lang="zh-CN" altLang="en-US" dirty="0"/>
              <a:t>毫米 </a:t>
            </a:r>
            <a:r>
              <a:rPr lang="en-US" altLang="zh-CN" dirty="0"/>
              <a:t>200 </a:t>
            </a:r>
            <a:r>
              <a:rPr lang="zh-CN" altLang="en-US" dirty="0"/>
              <a:t>毫米），用于温度传感和多路复用数据采集 </a:t>
            </a:r>
            <a:r>
              <a:rPr lang="en-US" altLang="zh-CN" dirty="0"/>
              <a:t>[224]</a:t>
            </a:r>
            <a:r>
              <a:rPr lang="zh-CN" altLang="en-US" dirty="0"/>
              <a:t>（图 </a:t>
            </a:r>
            <a:r>
              <a:rPr lang="en-US" altLang="zh-CN" dirty="0"/>
              <a:t>5c</a:t>
            </a:r>
            <a:r>
              <a:rPr lang="zh-CN" altLang="en-US" dirty="0"/>
              <a:t>）。硅纳米膜也可用作压阻传感元件 </a:t>
            </a:r>
            <a:r>
              <a:rPr lang="en-US" altLang="zh-CN" dirty="0"/>
              <a:t>[16,233,259] </a:t>
            </a:r>
            <a:r>
              <a:rPr lang="zh-CN" altLang="en-US" dirty="0"/>
              <a:t>或并入金属氧化物半导体场效应晶体管 </a:t>
            </a:r>
            <a:r>
              <a:rPr lang="en-US" altLang="zh-CN" dirty="0"/>
              <a:t>(MOSFET) [260–262]</a:t>
            </a:r>
            <a:r>
              <a:rPr lang="zh-CN" altLang="en-US" dirty="0"/>
              <a:t>。</a:t>
            </a:r>
            <a:r>
              <a:rPr lang="en-US" altLang="zh-CN" dirty="0"/>
              <a:t>MOSFET </a:t>
            </a:r>
            <a:r>
              <a:rPr lang="zh-CN" altLang="en-US" dirty="0"/>
              <a:t>充当电容耦合有源传感节点中的放大器和多路复用器，为电生理传感</a:t>
            </a:r>
            <a:r>
              <a:rPr lang="en-US" altLang="zh-CN" dirty="0"/>
              <a:t>/</a:t>
            </a:r>
            <a:r>
              <a:rPr lang="zh-CN" altLang="en-US" dirty="0"/>
              <a:t>映射系统提供局部信号放大和多路复用寻址 </a:t>
            </a:r>
            <a:r>
              <a:rPr lang="en-US" altLang="zh-CN" dirty="0"/>
              <a:t>[260–262]</a:t>
            </a:r>
            <a:r>
              <a:rPr lang="zh-CN" altLang="en-US" dirty="0"/>
              <a:t>。此外，掺硼单晶硅膜是一种生物可吸收材料，可在生物流体中水解和溶解 </a:t>
            </a:r>
            <a:r>
              <a:rPr lang="en-US" altLang="zh-CN" dirty="0"/>
              <a:t>[16,233,259]</a:t>
            </a:r>
            <a:r>
              <a:rPr lang="zh-CN" altLang="en-US" dirty="0"/>
              <a:t>，因此可用于暂时性植入式装置，以最大限度地减少炎症反应并消除植入物移除手术的需要 </a:t>
            </a:r>
            <a:r>
              <a:rPr lang="en-US" altLang="zh-CN" dirty="0"/>
              <a:t>[16]</a:t>
            </a:r>
            <a:r>
              <a:rPr lang="zh-CN" altLang="en-US" dirty="0"/>
              <a:t>。例如，生物可吸收压力监测装置（图 </a:t>
            </a:r>
            <a:r>
              <a:rPr lang="en-US" altLang="zh-CN" dirty="0"/>
              <a:t>5d</a:t>
            </a:r>
            <a:r>
              <a:rPr lang="zh-CN" altLang="en-US" dirty="0"/>
              <a:t>）由硅微膜（</a:t>
            </a:r>
            <a:r>
              <a:rPr lang="en-US" altLang="zh-CN" dirty="0"/>
              <a:t>Si MM</a:t>
            </a:r>
            <a:r>
              <a:rPr lang="zh-CN" altLang="en-US" dirty="0"/>
              <a:t>，</a:t>
            </a:r>
            <a:r>
              <a:rPr lang="en-US" altLang="zh-CN" dirty="0"/>
              <a:t>4 </a:t>
            </a:r>
            <a:r>
              <a:rPr lang="zh-CN" altLang="en-US" dirty="0"/>
              <a:t>毫米 </a:t>
            </a:r>
            <a:r>
              <a:rPr lang="en-US" altLang="zh-CN" dirty="0"/>
              <a:t>4 </a:t>
            </a:r>
            <a:r>
              <a:rPr lang="zh-CN" altLang="en-US" dirty="0"/>
              <a:t>毫米 </a:t>
            </a:r>
            <a:r>
              <a:rPr lang="en-US" altLang="zh-CN" dirty="0"/>
              <a:t>1.5 </a:t>
            </a:r>
            <a:r>
              <a:rPr lang="zh-CN" altLang="en-US" dirty="0"/>
              <a:t>毫米）作为不透水生物流体屏障、聚（乳酸</a:t>
            </a:r>
            <a:r>
              <a:rPr lang="en-US" altLang="zh-CN" dirty="0"/>
              <a:t>-</a:t>
            </a:r>
            <a:r>
              <a:rPr lang="zh-CN" altLang="en-US" dirty="0"/>
              <a:t>乙醇酸）层（</a:t>
            </a:r>
            <a:r>
              <a:rPr lang="en-US" altLang="zh-CN" dirty="0"/>
              <a:t>PLGA</a:t>
            </a:r>
            <a:r>
              <a:rPr lang="zh-CN" altLang="en-US" dirty="0"/>
              <a:t>，</a:t>
            </a:r>
            <a:r>
              <a:rPr lang="en-US" altLang="zh-CN" dirty="0"/>
              <a:t>6 </a:t>
            </a:r>
            <a:r>
              <a:rPr lang="zh-CN" altLang="en-US" dirty="0"/>
              <a:t>毫米 </a:t>
            </a:r>
            <a:r>
              <a:rPr lang="en-US" altLang="zh-CN" dirty="0"/>
              <a:t>8 </a:t>
            </a:r>
            <a:r>
              <a:rPr lang="zh-CN" altLang="en-US" dirty="0"/>
              <a:t>毫米）作为粘合夹层，以及蛇形几何形状的硅纳米膜（厚度：</a:t>
            </a:r>
            <a:r>
              <a:rPr lang="en-US" altLang="zh-CN" dirty="0"/>
              <a:t>200 </a:t>
            </a:r>
            <a:r>
              <a:rPr lang="zh-CN" altLang="en-US" dirty="0"/>
              <a:t>纳米；蛇形宽度：</a:t>
            </a:r>
            <a:r>
              <a:rPr lang="en-US" altLang="zh-CN" dirty="0"/>
              <a:t>5 </a:t>
            </a:r>
            <a:r>
              <a:rPr lang="zh-CN" altLang="en-US" dirty="0"/>
              <a:t>毫米）作为</a:t>
            </a:r>
          </a:p>
        </p:txBody>
      </p:sp>
      <p:sp>
        <p:nvSpPr>
          <p:cNvPr id="4" name="灯片编号占位符 3">
            <a:extLst>
              <a:ext uri="{FF2B5EF4-FFF2-40B4-BE49-F238E27FC236}">
                <a16:creationId xmlns:a16="http://schemas.microsoft.com/office/drawing/2014/main" id="{A234BAD9-C2BD-387F-199E-6D8B4790CE65}"/>
              </a:ext>
            </a:extLst>
          </p:cNvPr>
          <p:cNvSpPr>
            <a:spLocks noGrp="1"/>
          </p:cNvSpPr>
          <p:nvPr>
            <p:ph type="sldNum" sz="quarter" idx="5"/>
          </p:nvPr>
        </p:nvSpPr>
        <p:spPr/>
        <p:txBody>
          <a:bodyPr/>
          <a:lstStyle/>
          <a:p>
            <a:fld id="{84918B77-9CB1-4C48-BED5-B02F24F09A98}" type="slidenum">
              <a:rPr lang="zh-CN" altLang="en-US" smtClean="0"/>
              <a:t>42</a:t>
            </a:fld>
            <a:endParaRPr lang="zh-CN" altLang="en-US"/>
          </a:p>
        </p:txBody>
      </p:sp>
    </p:spTree>
    <p:extLst>
      <p:ext uri="{BB962C8B-B14F-4D97-AF65-F5344CB8AC3E}">
        <p14:creationId xmlns:p14="http://schemas.microsoft.com/office/powerpoint/2010/main" val="317244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3AFDF-65B7-F23F-076E-9731CC4EF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7B3264-BC10-40CD-C9C7-9ECDFA3492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99D78B-015A-4F87-8A75-9531E748EF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520EB99-5141-5A93-DE99-042E76D2E365}"/>
              </a:ext>
            </a:extLst>
          </p:cNvPr>
          <p:cNvSpPr>
            <a:spLocks noGrp="1"/>
          </p:cNvSpPr>
          <p:nvPr>
            <p:ph type="sldNum" sz="quarter" idx="5"/>
          </p:nvPr>
        </p:nvSpPr>
        <p:spPr/>
        <p:txBody>
          <a:bodyPr/>
          <a:lstStyle/>
          <a:p>
            <a:fld id="{84918B77-9CB1-4C48-BED5-B02F24F09A98}" type="slidenum">
              <a:rPr lang="zh-CN" altLang="en-US" smtClean="0"/>
              <a:t>7</a:t>
            </a:fld>
            <a:endParaRPr lang="zh-CN" altLang="en-US"/>
          </a:p>
        </p:txBody>
      </p:sp>
    </p:spTree>
    <p:extLst>
      <p:ext uri="{BB962C8B-B14F-4D97-AF65-F5344CB8AC3E}">
        <p14:creationId xmlns:p14="http://schemas.microsoft.com/office/powerpoint/2010/main" val="1999923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50B3-7110-0D55-8DD1-92A98DB88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51FCCE-1106-6B95-8979-FE5AC5A2D4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496A3B-2B39-FC7D-1AB1-0A691548CB5A}"/>
              </a:ext>
            </a:extLst>
          </p:cNvPr>
          <p:cNvSpPr>
            <a:spLocks noGrp="1"/>
          </p:cNvSpPr>
          <p:nvPr>
            <p:ph type="body" idx="1"/>
          </p:nvPr>
        </p:nvSpPr>
        <p:spPr/>
        <p:txBody>
          <a:bodyPr/>
          <a:lstStyle/>
          <a:p>
            <a:r>
              <a:rPr lang="zh-CN" altLang="en-US" dirty="0"/>
              <a:t>用于柔性电子产品的导电无机材料金属具有高导电性，通常用作薄膜形式的柔性电子产品的活性传感材料 </a:t>
            </a:r>
            <a:r>
              <a:rPr lang="en-US" altLang="zh-CN" dirty="0"/>
              <a:t>[252]</a:t>
            </a:r>
            <a:r>
              <a:rPr lang="zh-CN" altLang="en-US" dirty="0"/>
              <a:t>。常用的金属薄膜包括金 </a:t>
            </a:r>
            <a:r>
              <a:rPr lang="en-US" altLang="zh-CN" dirty="0"/>
              <a:t>[27,224,253,254]</a:t>
            </a:r>
            <a:r>
              <a:rPr lang="zh-CN" altLang="en-US" dirty="0"/>
              <a:t>、铜 </a:t>
            </a:r>
            <a:r>
              <a:rPr lang="en-US" altLang="zh-CN" dirty="0"/>
              <a:t>[254] </a:t>
            </a:r>
            <a:r>
              <a:rPr lang="zh-CN" altLang="en-US" dirty="0"/>
              <a:t>和铂 </a:t>
            </a:r>
            <a:r>
              <a:rPr lang="en-US" altLang="zh-CN" dirty="0"/>
              <a:t>[223,255]</a:t>
            </a:r>
            <a:r>
              <a:rPr lang="zh-CN" altLang="en-US" dirty="0"/>
              <a:t>，它们通过物理气相沉积（电子束蒸发或溅射沉积）制成，厚度约为几十到几百纳米。通常在基板和传感金属膜之间沉积一层超薄粘附层（如 </a:t>
            </a:r>
            <a:r>
              <a:rPr lang="en-US" altLang="zh-CN" dirty="0"/>
              <a:t>Cr </a:t>
            </a:r>
            <a:r>
              <a:rPr lang="zh-CN" altLang="en-US" dirty="0"/>
              <a:t>或 </a:t>
            </a:r>
            <a:r>
              <a:rPr lang="en-US" altLang="zh-CN" dirty="0"/>
              <a:t>Ti</a:t>
            </a:r>
            <a:r>
              <a:rPr lang="zh-CN" altLang="en-US" dirty="0"/>
              <a:t>，厚度为 </a:t>
            </a:r>
            <a:r>
              <a:rPr lang="en-US" altLang="zh-CN" dirty="0"/>
              <a:t>5-20 </a:t>
            </a:r>
            <a:r>
              <a:rPr lang="zh-CN" altLang="en-US" dirty="0"/>
              <a:t>纳米），以改善物理和电接触 </a:t>
            </a:r>
            <a:r>
              <a:rPr lang="en-US" altLang="zh-CN" dirty="0"/>
              <a:t>[256]</a:t>
            </a:r>
            <a:r>
              <a:rPr lang="zh-CN" altLang="en-US" dirty="0"/>
              <a:t>。基于薄金属膜的柔性电子产品可以通过使用光刻、电化学沉积和激光图案化等技术制成所需的图案（例如螺旋、蛇形或叉指几何形状），以提高其可拉伸性 </a:t>
            </a:r>
            <a:r>
              <a:rPr lang="en-US" altLang="zh-CN" dirty="0"/>
              <a:t>[224,227,254]</a:t>
            </a:r>
            <a:r>
              <a:rPr lang="zh-CN" altLang="en-US" dirty="0"/>
              <a:t>。例如，</a:t>
            </a:r>
            <a:r>
              <a:rPr lang="en-US" altLang="zh-CN" dirty="0"/>
              <a:t>100 </a:t>
            </a:r>
            <a:r>
              <a:rPr lang="zh-CN" altLang="en-US" dirty="0"/>
              <a:t>纳米厚的金薄膜被光刻成 </a:t>
            </a:r>
            <a:r>
              <a:rPr lang="en-US" altLang="zh-CN" dirty="0"/>
              <a:t>10 </a:t>
            </a:r>
            <a:r>
              <a:rPr lang="zh-CN" altLang="en-US" dirty="0"/>
              <a:t>毫米宽的导电迹线，并形成一个总半径为 </a:t>
            </a:r>
            <a:r>
              <a:rPr lang="en-US" altLang="zh-CN" dirty="0"/>
              <a:t>0.5 </a:t>
            </a:r>
            <a:r>
              <a:rPr lang="zh-CN" altLang="en-US" dirty="0"/>
              <a:t>毫米的微型螺旋热传感器 </a:t>
            </a:r>
            <a:r>
              <a:rPr lang="en-US" altLang="zh-CN" dirty="0"/>
              <a:t>[253]</a:t>
            </a:r>
            <a:r>
              <a:rPr lang="zh-CN" altLang="en-US" dirty="0"/>
              <a:t>。由金电极和具有丝状蛇形设计的互连线组成的多功能表皮电子系统被共形安装在皮肤上，并在机械变形（压缩和拉伸）下保持其功能（图 </a:t>
            </a:r>
            <a:r>
              <a:rPr lang="en-US" altLang="zh-CN" dirty="0"/>
              <a:t>5a</a:t>
            </a:r>
            <a:r>
              <a:rPr lang="zh-CN" altLang="en-US" dirty="0"/>
              <a:t>）</a:t>
            </a:r>
            <a:r>
              <a:rPr lang="en-US" altLang="zh-CN" dirty="0"/>
              <a:t>[225]</a:t>
            </a:r>
            <a:r>
              <a:rPr lang="zh-CN" altLang="en-US" dirty="0"/>
              <a:t>。该表皮电子系统包含多功能传感器（温度、应变、心电图 </a:t>
            </a:r>
            <a:r>
              <a:rPr lang="en-US" altLang="zh-CN" dirty="0"/>
              <a:t>[ECG] </a:t>
            </a:r>
            <a:r>
              <a:rPr lang="zh-CN" altLang="en-US" dirty="0"/>
              <a:t>和肌电图 </a:t>
            </a:r>
            <a:r>
              <a:rPr lang="en-US" altLang="zh-CN" dirty="0"/>
              <a:t>[EMG]</a:t>
            </a:r>
            <a:r>
              <a:rPr lang="zh-CN" altLang="en-US" dirty="0"/>
              <a:t>）、无线电力线圈和用于无线通信的射频组件。其他示例包括由蛇形金迹线（厚度：</a:t>
            </a:r>
            <a:r>
              <a:rPr lang="en-US" altLang="zh-CN" dirty="0"/>
              <a:t>100 </a:t>
            </a:r>
            <a:r>
              <a:rPr lang="zh-CN" altLang="en-US" dirty="0"/>
              <a:t>纳米；宽度：</a:t>
            </a:r>
            <a:r>
              <a:rPr lang="en-US" altLang="zh-CN" dirty="0"/>
              <a:t>40 </a:t>
            </a:r>
            <a:r>
              <a:rPr lang="zh-CN" altLang="en-US" dirty="0"/>
              <a:t>毫米）组成的柔软、耐压温度传感器（图 </a:t>
            </a:r>
            <a:r>
              <a:rPr lang="en-US" altLang="zh-CN" dirty="0"/>
              <a:t>5b</a:t>
            </a:r>
            <a:r>
              <a:rPr lang="zh-CN" altLang="en-US" dirty="0"/>
              <a:t>），可在大静水压力和盐度环境下运行，用于海洋勘探 </a:t>
            </a:r>
            <a:r>
              <a:rPr lang="en-US" altLang="zh-CN" dirty="0"/>
              <a:t>[27]</a:t>
            </a:r>
            <a:r>
              <a:rPr lang="zh-CN" altLang="en-US" dirty="0"/>
              <a:t>。最近，人们开始探索将可生物降解的金属薄膜（如 </a:t>
            </a:r>
            <a:r>
              <a:rPr lang="en-US" altLang="zh-CN" dirty="0"/>
              <a:t>Mg</a:t>
            </a:r>
            <a:r>
              <a:rPr lang="zh-CN" altLang="en-US" dirty="0"/>
              <a:t>、</a:t>
            </a:r>
            <a:r>
              <a:rPr lang="en-US" altLang="zh-CN" dirty="0"/>
              <a:t>Zn</a:t>
            </a:r>
            <a:r>
              <a:rPr lang="zh-CN" altLang="en-US" dirty="0"/>
              <a:t>、</a:t>
            </a:r>
            <a:r>
              <a:rPr lang="en-US" altLang="zh-CN" dirty="0"/>
              <a:t>Fe</a:t>
            </a:r>
            <a:r>
              <a:rPr lang="zh-CN" altLang="en-US" dirty="0"/>
              <a:t>、</a:t>
            </a:r>
            <a:r>
              <a:rPr lang="en-US" altLang="zh-CN" dirty="0"/>
              <a:t>W </a:t>
            </a:r>
            <a:r>
              <a:rPr lang="zh-CN" altLang="en-US" dirty="0"/>
              <a:t>和 </a:t>
            </a:r>
            <a:r>
              <a:rPr lang="en-US" altLang="zh-CN" dirty="0"/>
              <a:t>Mo</a:t>
            </a:r>
            <a:r>
              <a:rPr lang="zh-CN" altLang="en-US" dirty="0"/>
              <a:t>）用于瞬态电子器件 </a:t>
            </a:r>
            <a:r>
              <a:rPr lang="en-US" altLang="zh-CN" dirty="0"/>
              <a:t>[257]</a:t>
            </a:r>
            <a:r>
              <a:rPr lang="zh-CN" altLang="en-US" dirty="0"/>
              <a:t>，这些薄膜可以溶解在生物流体中，溶解速率可控 </a:t>
            </a:r>
            <a:r>
              <a:rPr lang="en-US" altLang="zh-CN" dirty="0"/>
              <a:t>[258]</a:t>
            </a:r>
            <a:r>
              <a:rPr lang="zh-CN" altLang="en-US" dirty="0"/>
              <a:t>。瞬态电子器件在植入式医疗设备等应用中显示出巨大的潜力，因为它们具有微创性、能够实时监测，并且无需进行拔除手术 </a:t>
            </a:r>
            <a:r>
              <a:rPr lang="en-US" altLang="zh-CN" dirty="0"/>
              <a:t>[17]</a:t>
            </a:r>
            <a:r>
              <a:rPr lang="zh-CN" altLang="en-US" dirty="0"/>
              <a:t>。除了薄金属膜外，硅（应用最广泛的半导体）在柔性电子器件中也很受欢迎，因为它具有优异的半导体特性和可调的电导率。硅基传感器的几何形状和厚度通常以某种方式设计（例如蛇形几何形状和纳米级厚度），以提高其灵活性。一个例子是硅纳米膜（</a:t>
            </a:r>
            <a:r>
              <a:rPr lang="en-US" altLang="zh-CN" dirty="0"/>
              <a:t>320 </a:t>
            </a:r>
            <a:r>
              <a:rPr lang="zh-CN" altLang="en-US" dirty="0"/>
              <a:t>纳米厚）的图案化掺杂，它形成了 </a:t>
            </a:r>
            <a:r>
              <a:rPr lang="en-US" altLang="zh-CN" dirty="0"/>
              <a:t>PIN </a:t>
            </a:r>
            <a:r>
              <a:rPr lang="zh-CN" altLang="en-US" dirty="0"/>
              <a:t>二极管（组合的 </a:t>
            </a:r>
            <a:r>
              <a:rPr lang="en-US" altLang="zh-CN" dirty="0"/>
              <a:t>p </a:t>
            </a:r>
            <a:r>
              <a:rPr lang="zh-CN" altLang="en-US" dirty="0"/>
              <a:t>型</a:t>
            </a:r>
            <a:r>
              <a:rPr lang="en-US" altLang="zh-CN" dirty="0"/>
              <a:t>/</a:t>
            </a:r>
            <a:r>
              <a:rPr lang="zh-CN" altLang="en-US" dirty="0"/>
              <a:t>本征</a:t>
            </a:r>
            <a:r>
              <a:rPr lang="en-US" altLang="zh-CN" dirty="0"/>
              <a:t>/n </a:t>
            </a:r>
            <a:r>
              <a:rPr lang="zh-CN" altLang="en-US" dirty="0"/>
              <a:t>型半导体，</a:t>
            </a:r>
            <a:r>
              <a:rPr lang="en-US" altLang="zh-CN" dirty="0"/>
              <a:t>100 </a:t>
            </a:r>
            <a:r>
              <a:rPr lang="zh-CN" altLang="en-US" dirty="0"/>
              <a:t>毫米 </a:t>
            </a:r>
            <a:r>
              <a:rPr lang="en-US" altLang="zh-CN" dirty="0"/>
              <a:t>200 </a:t>
            </a:r>
            <a:r>
              <a:rPr lang="zh-CN" altLang="en-US" dirty="0"/>
              <a:t>毫米），用于温度传感和多路复用数据采集 </a:t>
            </a:r>
            <a:r>
              <a:rPr lang="en-US" altLang="zh-CN" dirty="0"/>
              <a:t>[224]</a:t>
            </a:r>
            <a:r>
              <a:rPr lang="zh-CN" altLang="en-US" dirty="0"/>
              <a:t>（图 </a:t>
            </a:r>
            <a:r>
              <a:rPr lang="en-US" altLang="zh-CN" dirty="0"/>
              <a:t>5c</a:t>
            </a:r>
            <a:r>
              <a:rPr lang="zh-CN" altLang="en-US" dirty="0"/>
              <a:t>）。硅纳米膜也可用作压阻传感元件 </a:t>
            </a:r>
            <a:r>
              <a:rPr lang="en-US" altLang="zh-CN" dirty="0"/>
              <a:t>[16,233,259] </a:t>
            </a:r>
            <a:r>
              <a:rPr lang="zh-CN" altLang="en-US" dirty="0"/>
              <a:t>或并入金属氧化物半导体场效应晶体管 </a:t>
            </a:r>
            <a:r>
              <a:rPr lang="en-US" altLang="zh-CN" dirty="0"/>
              <a:t>(MOSFET) [260–262]</a:t>
            </a:r>
            <a:r>
              <a:rPr lang="zh-CN" altLang="en-US" dirty="0"/>
              <a:t>。</a:t>
            </a:r>
            <a:r>
              <a:rPr lang="en-US" altLang="zh-CN" dirty="0"/>
              <a:t>MOSFET </a:t>
            </a:r>
            <a:r>
              <a:rPr lang="zh-CN" altLang="en-US" dirty="0"/>
              <a:t>充当电容耦合有源传感节点中的放大器和多路复用器，为电生理传感</a:t>
            </a:r>
            <a:r>
              <a:rPr lang="en-US" altLang="zh-CN" dirty="0"/>
              <a:t>/</a:t>
            </a:r>
            <a:r>
              <a:rPr lang="zh-CN" altLang="en-US" dirty="0"/>
              <a:t>映射系统提供局部信号放大和多路复用寻址 </a:t>
            </a:r>
            <a:r>
              <a:rPr lang="en-US" altLang="zh-CN" dirty="0"/>
              <a:t>[260–262]</a:t>
            </a:r>
            <a:r>
              <a:rPr lang="zh-CN" altLang="en-US" dirty="0"/>
              <a:t>。此外，掺硼单晶硅膜是一种生物可吸收材料，可在生物流体中水解和溶解 </a:t>
            </a:r>
            <a:r>
              <a:rPr lang="en-US" altLang="zh-CN" dirty="0"/>
              <a:t>[16,233,259]</a:t>
            </a:r>
            <a:r>
              <a:rPr lang="zh-CN" altLang="en-US" dirty="0"/>
              <a:t>，因此可用于暂时性植入式装置，以最大限度地减少炎症反应并消除植入物移除手术的需要 </a:t>
            </a:r>
            <a:r>
              <a:rPr lang="en-US" altLang="zh-CN" dirty="0"/>
              <a:t>[16]</a:t>
            </a:r>
            <a:r>
              <a:rPr lang="zh-CN" altLang="en-US" dirty="0"/>
              <a:t>。例如，生物可吸收压力监测装置（图 </a:t>
            </a:r>
            <a:r>
              <a:rPr lang="en-US" altLang="zh-CN" dirty="0"/>
              <a:t>5d</a:t>
            </a:r>
            <a:r>
              <a:rPr lang="zh-CN" altLang="en-US" dirty="0"/>
              <a:t>）由硅微膜（</a:t>
            </a:r>
            <a:r>
              <a:rPr lang="en-US" altLang="zh-CN" dirty="0"/>
              <a:t>Si MM</a:t>
            </a:r>
            <a:r>
              <a:rPr lang="zh-CN" altLang="en-US" dirty="0"/>
              <a:t>，</a:t>
            </a:r>
            <a:r>
              <a:rPr lang="en-US" altLang="zh-CN" dirty="0"/>
              <a:t>4 </a:t>
            </a:r>
            <a:r>
              <a:rPr lang="zh-CN" altLang="en-US" dirty="0"/>
              <a:t>毫米 </a:t>
            </a:r>
            <a:r>
              <a:rPr lang="en-US" altLang="zh-CN" dirty="0"/>
              <a:t>4 </a:t>
            </a:r>
            <a:r>
              <a:rPr lang="zh-CN" altLang="en-US" dirty="0"/>
              <a:t>毫米 </a:t>
            </a:r>
            <a:r>
              <a:rPr lang="en-US" altLang="zh-CN" dirty="0"/>
              <a:t>1.5 </a:t>
            </a:r>
            <a:r>
              <a:rPr lang="zh-CN" altLang="en-US" dirty="0"/>
              <a:t>毫米）作为不透水生物流体屏障、聚（乳酸</a:t>
            </a:r>
            <a:r>
              <a:rPr lang="en-US" altLang="zh-CN" dirty="0"/>
              <a:t>-</a:t>
            </a:r>
            <a:r>
              <a:rPr lang="zh-CN" altLang="en-US" dirty="0"/>
              <a:t>乙醇酸）层（</a:t>
            </a:r>
            <a:r>
              <a:rPr lang="en-US" altLang="zh-CN" dirty="0"/>
              <a:t>PLGA</a:t>
            </a:r>
            <a:r>
              <a:rPr lang="zh-CN" altLang="en-US" dirty="0"/>
              <a:t>，</a:t>
            </a:r>
            <a:r>
              <a:rPr lang="en-US" altLang="zh-CN" dirty="0"/>
              <a:t>6 </a:t>
            </a:r>
            <a:r>
              <a:rPr lang="zh-CN" altLang="en-US" dirty="0"/>
              <a:t>毫米 </a:t>
            </a:r>
            <a:r>
              <a:rPr lang="en-US" altLang="zh-CN" dirty="0"/>
              <a:t>8 </a:t>
            </a:r>
            <a:r>
              <a:rPr lang="zh-CN" altLang="en-US" dirty="0"/>
              <a:t>毫米）作为粘合夹层，以及蛇形几何形状的硅纳米膜（厚度：</a:t>
            </a:r>
            <a:r>
              <a:rPr lang="en-US" altLang="zh-CN" dirty="0"/>
              <a:t>200 </a:t>
            </a:r>
            <a:r>
              <a:rPr lang="zh-CN" altLang="en-US" dirty="0"/>
              <a:t>纳米；蛇形宽度：</a:t>
            </a:r>
            <a:r>
              <a:rPr lang="en-US" altLang="zh-CN" dirty="0"/>
              <a:t>5 </a:t>
            </a:r>
            <a:r>
              <a:rPr lang="zh-CN" altLang="en-US" dirty="0"/>
              <a:t>毫米）作为</a:t>
            </a:r>
          </a:p>
        </p:txBody>
      </p:sp>
      <p:sp>
        <p:nvSpPr>
          <p:cNvPr id="4" name="灯片编号占位符 3">
            <a:extLst>
              <a:ext uri="{FF2B5EF4-FFF2-40B4-BE49-F238E27FC236}">
                <a16:creationId xmlns:a16="http://schemas.microsoft.com/office/drawing/2014/main" id="{E92D5B46-BADC-DB1B-31BA-8BBCF64F25C9}"/>
              </a:ext>
            </a:extLst>
          </p:cNvPr>
          <p:cNvSpPr>
            <a:spLocks noGrp="1"/>
          </p:cNvSpPr>
          <p:nvPr>
            <p:ph type="sldNum" sz="quarter" idx="5"/>
          </p:nvPr>
        </p:nvSpPr>
        <p:spPr/>
        <p:txBody>
          <a:bodyPr/>
          <a:lstStyle/>
          <a:p>
            <a:fld id="{84918B77-9CB1-4C48-BED5-B02F24F09A98}" type="slidenum">
              <a:rPr lang="zh-CN" altLang="en-US" smtClean="0"/>
              <a:t>43</a:t>
            </a:fld>
            <a:endParaRPr lang="zh-CN" altLang="en-US"/>
          </a:p>
        </p:txBody>
      </p:sp>
    </p:spTree>
    <p:extLst>
      <p:ext uri="{BB962C8B-B14F-4D97-AF65-F5344CB8AC3E}">
        <p14:creationId xmlns:p14="http://schemas.microsoft.com/office/powerpoint/2010/main" val="3281800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48318-A12F-8C2C-9F50-A6965DC57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AE6295-9954-B6F9-070D-024CD71F10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9AD658-DADB-FE41-7DFE-F9457D3273B6}"/>
              </a:ext>
            </a:extLst>
          </p:cNvPr>
          <p:cNvSpPr>
            <a:spLocks noGrp="1"/>
          </p:cNvSpPr>
          <p:nvPr>
            <p:ph type="body" idx="1"/>
          </p:nvPr>
        </p:nvSpPr>
        <p:spPr/>
        <p:txBody>
          <a:bodyPr/>
          <a:lstStyle/>
          <a:p>
            <a:r>
              <a:rPr lang="zh-CN" altLang="en-US" dirty="0"/>
              <a:t>用于柔性电子产品的导电无机材料金属具有高导电性，通常用作薄膜形式的柔性电子产品的活性传感材料 </a:t>
            </a:r>
            <a:r>
              <a:rPr lang="en-US" altLang="zh-CN" dirty="0"/>
              <a:t>[252]</a:t>
            </a:r>
            <a:r>
              <a:rPr lang="zh-CN" altLang="en-US" dirty="0"/>
              <a:t>。常用的金属薄膜包括金 </a:t>
            </a:r>
            <a:r>
              <a:rPr lang="en-US" altLang="zh-CN" dirty="0"/>
              <a:t>[27,224,253,254]</a:t>
            </a:r>
            <a:r>
              <a:rPr lang="zh-CN" altLang="en-US" dirty="0"/>
              <a:t>、铜 </a:t>
            </a:r>
            <a:r>
              <a:rPr lang="en-US" altLang="zh-CN" dirty="0"/>
              <a:t>[254] </a:t>
            </a:r>
            <a:r>
              <a:rPr lang="zh-CN" altLang="en-US" dirty="0"/>
              <a:t>和铂 </a:t>
            </a:r>
            <a:r>
              <a:rPr lang="en-US" altLang="zh-CN" dirty="0"/>
              <a:t>[223,255]</a:t>
            </a:r>
            <a:r>
              <a:rPr lang="zh-CN" altLang="en-US" dirty="0"/>
              <a:t>，它们通过物理气相沉积（电子束蒸发或溅射沉积）制成，厚度约为几十到几百纳米。通常在基板和传感金属膜之间沉积一层超薄粘附层（如 </a:t>
            </a:r>
            <a:r>
              <a:rPr lang="en-US" altLang="zh-CN" dirty="0"/>
              <a:t>Cr </a:t>
            </a:r>
            <a:r>
              <a:rPr lang="zh-CN" altLang="en-US" dirty="0"/>
              <a:t>或 </a:t>
            </a:r>
            <a:r>
              <a:rPr lang="en-US" altLang="zh-CN" dirty="0"/>
              <a:t>Ti</a:t>
            </a:r>
            <a:r>
              <a:rPr lang="zh-CN" altLang="en-US" dirty="0"/>
              <a:t>，厚度为 </a:t>
            </a:r>
            <a:r>
              <a:rPr lang="en-US" altLang="zh-CN" dirty="0"/>
              <a:t>5-20 </a:t>
            </a:r>
            <a:r>
              <a:rPr lang="zh-CN" altLang="en-US" dirty="0"/>
              <a:t>纳米），以改善物理和电接触 </a:t>
            </a:r>
            <a:r>
              <a:rPr lang="en-US" altLang="zh-CN" dirty="0"/>
              <a:t>[256]</a:t>
            </a:r>
            <a:r>
              <a:rPr lang="zh-CN" altLang="en-US" dirty="0"/>
              <a:t>。基于薄金属膜的柔性电子产品可以通过使用光刻、电化学沉积和激光图案化等技术制成所需的图案（例如螺旋、蛇形或叉指几何形状），以提高其可拉伸性 </a:t>
            </a:r>
            <a:r>
              <a:rPr lang="en-US" altLang="zh-CN" dirty="0"/>
              <a:t>[224,227,254]</a:t>
            </a:r>
            <a:r>
              <a:rPr lang="zh-CN" altLang="en-US" dirty="0"/>
              <a:t>。例如，</a:t>
            </a:r>
            <a:r>
              <a:rPr lang="en-US" altLang="zh-CN" dirty="0"/>
              <a:t>100 </a:t>
            </a:r>
            <a:r>
              <a:rPr lang="zh-CN" altLang="en-US" dirty="0"/>
              <a:t>纳米厚的金薄膜被光刻成 </a:t>
            </a:r>
            <a:r>
              <a:rPr lang="en-US" altLang="zh-CN" dirty="0"/>
              <a:t>10 </a:t>
            </a:r>
            <a:r>
              <a:rPr lang="zh-CN" altLang="en-US" dirty="0"/>
              <a:t>毫米宽的导电迹线，并形成一个总半径为 </a:t>
            </a:r>
            <a:r>
              <a:rPr lang="en-US" altLang="zh-CN" dirty="0"/>
              <a:t>0.5 </a:t>
            </a:r>
            <a:r>
              <a:rPr lang="zh-CN" altLang="en-US" dirty="0"/>
              <a:t>毫米的微型螺旋热传感器 </a:t>
            </a:r>
            <a:r>
              <a:rPr lang="en-US" altLang="zh-CN" dirty="0"/>
              <a:t>[253]</a:t>
            </a:r>
            <a:r>
              <a:rPr lang="zh-CN" altLang="en-US" dirty="0"/>
              <a:t>。由金电极和具有丝状蛇形设计的互连线组成的多功能表皮电子系统被共形安装在皮肤上，并在机械变形（压缩和拉伸）下保持其功能（图 </a:t>
            </a:r>
            <a:r>
              <a:rPr lang="en-US" altLang="zh-CN" dirty="0"/>
              <a:t>5a</a:t>
            </a:r>
            <a:r>
              <a:rPr lang="zh-CN" altLang="en-US" dirty="0"/>
              <a:t>）</a:t>
            </a:r>
            <a:r>
              <a:rPr lang="en-US" altLang="zh-CN" dirty="0"/>
              <a:t>[225]</a:t>
            </a:r>
            <a:r>
              <a:rPr lang="zh-CN" altLang="en-US" dirty="0"/>
              <a:t>。该表皮电子系统包含多功能传感器（温度、应变、心电图 </a:t>
            </a:r>
            <a:r>
              <a:rPr lang="en-US" altLang="zh-CN" dirty="0"/>
              <a:t>[ECG] </a:t>
            </a:r>
            <a:r>
              <a:rPr lang="zh-CN" altLang="en-US" dirty="0"/>
              <a:t>和肌电图 </a:t>
            </a:r>
            <a:r>
              <a:rPr lang="en-US" altLang="zh-CN" dirty="0"/>
              <a:t>[EMG]</a:t>
            </a:r>
            <a:r>
              <a:rPr lang="zh-CN" altLang="en-US" dirty="0"/>
              <a:t>）、无线电力线圈和用于无线通信的射频组件。其他示例包括由蛇形金迹线（厚度：</a:t>
            </a:r>
            <a:r>
              <a:rPr lang="en-US" altLang="zh-CN" dirty="0"/>
              <a:t>100 </a:t>
            </a:r>
            <a:r>
              <a:rPr lang="zh-CN" altLang="en-US" dirty="0"/>
              <a:t>纳米；宽度：</a:t>
            </a:r>
            <a:r>
              <a:rPr lang="en-US" altLang="zh-CN" dirty="0"/>
              <a:t>40 </a:t>
            </a:r>
            <a:r>
              <a:rPr lang="zh-CN" altLang="en-US" dirty="0"/>
              <a:t>毫米）组成的柔软、耐压温度传感器（图 </a:t>
            </a:r>
            <a:r>
              <a:rPr lang="en-US" altLang="zh-CN" dirty="0"/>
              <a:t>5b</a:t>
            </a:r>
            <a:r>
              <a:rPr lang="zh-CN" altLang="en-US" dirty="0"/>
              <a:t>），可在大静水压力和盐度环境下运行，用于海洋勘探 </a:t>
            </a:r>
            <a:r>
              <a:rPr lang="en-US" altLang="zh-CN" dirty="0"/>
              <a:t>[27]</a:t>
            </a:r>
            <a:r>
              <a:rPr lang="zh-CN" altLang="en-US" dirty="0"/>
              <a:t>。最近，人们开始探索将可生物降解的金属薄膜（如 </a:t>
            </a:r>
            <a:r>
              <a:rPr lang="en-US" altLang="zh-CN" dirty="0"/>
              <a:t>Mg</a:t>
            </a:r>
            <a:r>
              <a:rPr lang="zh-CN" altLang="en-US" dirty="0"/>
              <a:t>、</a:t>
            </a:r>
            <a:r>
              <a:rPr lang="en-US" altLang="zh-CN" dirty="0"/>
              <a:t>Zn</a:t>
            </a:r>
            <a:r>
              <a:rPr lang="zh-CN" altLang="en-US" dirty="0"/>
              <a:t>、</a:t>
            </a:r>
            <a:r>
              <a:rPr lang="en-US" altLang="zh-CN" dirty="0"/>
              <a:t>Fe</a:t>
            </a:r>
            <a:r>
              <a:rPr lang="zh-CN" altLang="en-US" dirty="0"/>
              <a:t>、</a:t>
            </a:r>
            <a:r>
              <a:rPr lang="en-US" altLang="zh-CN" dirty="0"/>
              <a:t>W </a:t>
            </a:r>
            <a:r>
              <a:rPr lang="zh-CN" altLang="en-US" dirty="0"/>
              <a:t>和 </a:t>
            </a:r>
            <a:r>
              <a:rPr lang="en-US" altLang="zh-CN" dirty="0"/>
              <a:t>Mo</a:t>
            </a:r>
            <a:r>
              <a:rPr lang="zh-CN" altLang="en-US" dirty="0"/>
              <a:t>）用于瞬态电子器件 </a:t>
            </a:r>
            <a:r>
              <a:rPr lang="en-US" altLang="zh-CN" dirty="0"/>
              <a:t>[257]</a:t>
            </a:r>
            <a:r>
              <a:rPr lang="zh-CN" altLang="en-US" dirty="0"/>
              <a:t>，这些薄膜可以溶解在生物流体中，溶解速率可控 </a:t>
            </a:r>
            <a:r>
              <a:rPr lang="en-US" altLang="zh-CN" dirty="0"/>
              <a:t>[258]</a:t>
            </a:r>
            <a:r>
              <a:rPr lang="zh-CN" altLang="en-US" dirty="0"/>
              <a:t>。瞬态电子器件在植入式医疗设备等应用中显示出巨大的潜力，因为它们具有微创性、能够实时监测，并且无需进行拔除手术 </a:t>
            </a:r>
            <a:r>
              <a:rPr lang="en-US" altLang="zh-CN" dirty="0"/>
              <a:t>[17]</a:t>
            </a:r>
            <a:r>
              <a:rPr lang="zh-CN" altLang="en-US" dirty="0"/>
              <a:t>。除了薄金属膜外，硅（应用最广泛的半导体）在柔性电子器件中也很受欢迎，因为它具有优异的半导体特性和可调的电导率。硅基传感器的几何形状和厚度通常以某种方式设计（例如蛇形几何形状和纳米级厚度），以提高其灵活性。一个例子是硅纳米膜（</a:t>
            </a:r>
            <a:r>
              <a:rPr lang="en-US" altLang="zh-CN" dirty="0"/>
              <a:t>320 </a:t>
            </a:r>
            <a:r>
              <a:rPr lang="zh-CN" altLang="en-US" dirty="0"/>
              <a:t>纳米厚）的图案化掺杂，它形成了 </a:t>
            </a:r>
            <a:r>
              <a:rPr lang="en-US" altLang="zh-CN" dirty="0"/>
              <a:t>PIN </a:t>
            </a:r>
            <a:r>
              <a:rPr lang="zh-CN" altLang="en-US" dirty="0"/>
              <a:t>二极管（组合的 </a:t>
            </a:r>
            <a:r>
              <a:rPr lang="en-US" altLang="zh-CN" dirty="0"/>
              <a:t>p </a:t>
            </a:r>
            <a:r>
              <a:rPr lang="zh-CN" altLang="en-US" dirty="0"/>
              <a:t>型</a:t>
            </a:r>
            <a:r>
              <a:rPr lang="en-US" altLang="zh-CN" dirty="0"/>
              <a:t>/</a:t>
            </a:r>
            <a:r>
              <a:rPr lang="zh-CN" altLang="en-US" dirty="0"/>
              <a:t>本征</a:t>
            </a:r>
            <a:r>
              <a:rPr lang="en-US" altLang="zh-CN" dirty="0"/>
              <a:t>/n </a:t>
            </a:r>
            <a:r>
              <a:rPr lang="zh-CN" altLang="en-US" dirty="0"/>
              <a:t>型半导体，</a:t>
            </a:r>
            <a:r>
              <a:rPr lang="en-US" altLang="zh-CN" dirty="0"/>
              <a:t>100 </a:t>
            </a:r>
            <a:r>
              <a:rPr lang="zh-CN" altLang="en-US" dirty="0"/>
              <a:t>毫米 </a:t>
            </a:r>
            <a:r>
              <a:rPr lang="en-US" altLang="zh-CN" dirty="0"/>
              <a:t>200 </a:t>
            </a:r>
            <a:r>
              <a:rPr lang="zh-CN" altLang="en-US" dirty="0"/>
              <a:t>毫米），用于温度传感和多路复用数据采集 </a:t>
            </a:r>
            <a:r>
              <a:rPr lang="en-US" altLang="zh-CN" dirty="0"/>
              <a:t>[224]</a:t>
            </a:r>
            <a:r>
              <a:rPr lang="zh-CN" altLang="en-US" dirty="0"/>
              <a:t>（图 </a:t>
            </a:r>
            <a:r>
              <a:rPr lang="en-US" altLang="zh-CN" dirty="0"/>
              <a:t>5c</a:t>
            </a:r>
            <a:r>
              <a:rPr lang="zh-CN" altLang="en-US" dirty="0"/>
              <a:t>）。硅纳米膜也可用作压阻传感元件 </a:t>
            </a:r>
            <a:r>
              <a:rPr lang="en-US" altLang="zh-CN" dirty="0"/>
              <a:t>[16,233,259] </a:t>
            </a:r>
            <a:r>
              <a:rPr lang="zh-CN" altLang="en-US" dirty="0"/>
              <a:t>或并入金属氧化物半导体场效应晶体管 </a:t>
            </a:r>
            <a:r>
              <a:rPr lang="en-US" altLang="zh-CN" dirty="0"/>
              <a:t>(MOSFET) [260–262]</a:t>
            </a:r>
            <a:r>
              <a:rPr lang="zh-CN" altLang="en-US" dirty="0"/>
              <a:t>。</a:t>
            </a:r>
            <a:r>
              <a:rPr lang="en-US" altLang="zh-CN" dirty="0"/>
              <a:t>MOSFET </a:t>
            </a:r>
            <a:r>
              <a:rPr lang="zh-CN" altLang="en-US" dirty="0"/>
              <a:t>充当电容耦合有源传感节点中的放大器和多路复用器，为电生理传感</a:t>
            </a:r>
            <a:r>
              <a:rPr lang="en-US" altLang="zh-CN" dirty="0"/>
              <a:t>/</a:t>
            </a:r>
            <a:r>
              <a:rPr lang="zh-CN" altLang="en-US" dirty="0"/>
              <a:t>映射系统提供局部信号放大和多路复用寻址 </a:t>
            </a:r>
            <a:r>
              <a:rPr lang="en-US" altLang="zh-CN" dirty="0"/>
              <a:t>[260–262]</a:t>
            </a:r>
            <a:r>
              <a:rPr lang="zh-CN" altLang="en-US" dirty="0"/>
              <a:t>。此外，掺硼单晶硅膜是一种生物可吸收材料，可在生物流体中水解和溶解 </a:t>
            </a:r>
            <a:r>
              <a:rPr lang="en-US" altLang="zh-CN" dirty="0"/>
              <a:t>[16,233,259]</a:t>
            </a:r>
            <a:r>
              <a:rPr lang="zh-CN" altLang="en-US" dirty="0"/>
              <a:t>，因此可用于暂时性植入式装置，以最大限度地减少炎症反应并消除植入物移除手术的需要 </a:t>
            </a:r>
            <a:r>
              <a:rPr lang="en-US" altLang="zh-CN" dirty="0"/>
              <a:t>[16]</a:t>
            </a:r>
            <a:r>
              <a:rPr lang="zh-CN" altLang="en-US" dirty="0"/>
              <a:t>。例如，生物可吸收压力监测装置（图 </a:t>
            </a:r>
            <a:r>
              <a:rPr lang="en-US" altLang="zh-CN" dirty="0"/>
              <a:t>5d</a:t>
            </a:r>
            <a:r>
              <a:rPr lang="zh-CN" altLang="en-US" dirty="0"/>
              <a:t>）由硅微膜（</a:t>
            </a:r>
            <a:r>
              <a:rPr lang="en-US" altLang="zh-CN" dirty="0"/>
              <a:t>Si MM</a:t>
            </a:r>
            <a:r>
              <a:rPr lang="zh-CN" altLang="en-US" dirty="0"/>
              <a:t>，</a:t>
            </a:r>
            <a:r>
              <a:rPr lang="en-US" altLang="zh-CN" dirty="0"/>
              <a:t>4 </a:t>
            </a:r>
            <a:r>
              <a:rPr lang="zh-CN" altLang="en-US" dirty="0"/>
              <a:t>毫米 </a:t>
            </a:r>
            <a:r>
              <a:rPr lang="en-US" altLang="zh-CN" dirty="0"/>
              <a:t>4 </a:t>
            </a:r>
            <a:r>
              <a:rPr lang="zh-CN" altLang="en-US" dirty="0"/>
              <a:t>毫米 </a:t>
            </a:r>
            <a:r>
              <a:rPr lang="en-US" altLang="zh-CN" dirty="0"/>
              <a:t>1.5 </a:t>
            </a:r>
            <a:r>
              <a:rPr lang="zh-CN" altLang="en-US" dirty="0"/>
              <a:t>毫米）作为不透水生物流体屏障、聚（乳酸</a:t>
            </a:r>
            <a:r>
              <a:rPr lang="en-US" altLang="zh-CN" dirty="0"/>
              <a:t>-</a:t>
            </a:r>
            <a:r>
              <a:rPr lang="zh-CN" altLang="en-US" dirty="0"/>
              <a:t>乙醇酸）层（</a:t>
            </a:r>
            <a:r>
              <a:rPr lang="en-US" altLang="zh-CN" dirty="0"/>
              <a:t>PLGA</a:t>
            </a:r>
            <a:r>
              <a:rPr lang="zh-CN" altLang="en-US" dirty="0"/>
              <a:t>，</a:t>
            </a:r>
            <a:r>
              <a:rPr lang="en-US" altLang="zh-CN" dirty="0"/>
              <a:t>6 </a:t>
            </a:r>
            <a:r>
              <a:rPr lang="zh-CN" altLang="en-US" dirty="0"/>
              <a:t>毫米 </a:t>
            </a:r>
            <a:r>
              <a:rPr lang="en-US" altLang="zh-CN" dirty="0"/>
              <a:t>8 </a:t>
            </a:r>
            <a:r>
              <a:rPr lang="zh-CN" altLang="en-US" dirty="0"/>
              <a:t>毫米）作为粘合夹层，以及蛇形几何形状的硅纳米膜（厚度：</a:t>
            </a:r>
            <a:r>
              <a:rPr lang="en-US" altLang="zh-CN" dirty="0"/>
              <a:t>200 </a:t>
            </a:r>
            <a:r>
              <a:rPr lang="zh-CN" altLang="en-US" dirty="0"/>
              <a:t>纳米；蛇形宽度：</a:t>
            </a:r>
            <a:r>
              <a:rPr lang="en-US" altLang="zh-CN" dirty="0"/>
              <a:t>5 </a:t>
            </a:r>
            <a:r>
              <a:rPr lang="zh-CN" altLang="en-US" dirty="0"/>
              <a:t>毫米）作为</a:t>
            </a:r>
          </a:p>
        </p:txBody>
      </p:sp>
      <p:sp>
        <p:nvSpPr>
          <p:cNvPr id="4" name="灯片编号占位符 3">
            <a:extLst>
              <a:ext uri="{FF2B5EF4-FFF2-40B4-BE49-F238E27FC236}">
                <a16:creationId xmlns:a16="http://schemas.microsoft.com/office/drawing/2014/main" id="{93920048-AB78-FD18-831B-F9ADD4BF90F3}"/>
              </a:ext>
            </a:extLst>
          </p:cNvPr>
          <p:cNvSpPr>
            <a:spLocks noGrp="1"/>
          </p:cNvSpPr>
          <p:nvPr>
            <p:ph type="sldNum" sz="quarter" idx="5"/>
          </p:nvPr>
        </p:nvSpPr>
        <p:spPr/>
        <p:txBody>
          <a:bodyPr/>
          <a:lstStyle/>
          <a:p>
            <a:fld id="{84918B77-9CB1-4C48-BED5-B02F24F09A98}" type="slidenum">
              <a:rPr lang="zh-CN" altLang="en-US" smtClean="0"/>
              <a:t>44</a:t>
            </a:fld>
            <a:endParaRPr lang="zh-CN" altLang="en-US"/>
          </a:p>
        </p:txBody>
      </p:sp>
    </p:spTree>
    <p:extLst>
      <p:ext uri="{BB962C8B-B14F-4D97-AF65-F5344CB8AC3E}">
        <p14:creationId xmlns:p14="http://schemas.microsoft.com/office/powerpoint/2010/main" val="3844080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2CFA4-F3F3-19EE-1DB1-530128CA50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F5B82E-4696-C3C1-5F1F-D961D56217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50ED75-D007-30B4-488B-88E407F08DF7}"/>
              </a:ext>
            </a:extLst>
          </p:cNvPr>
          <p:cNvSpPr>
            <a:spLocks noGrp="1"/>
          </p:cNvSpPr>
          <p:nvPr>
            <p:ph type="body" idx="1"/>
          </p:nvPr>
        </p:nvSpPr>
        <p:spPr/>
        <p:txBody>
          <a:bodyPr/>
          <a:lstStyle/>
          <a:p>
            <a:r>
              <a:rPr lang="en-US" altLang="zh-CN" dirty="0"/>
              <a:t>PCB</a:t>
            </a:r>
            <a:r>
              <a:rPr lang="zh-CN" altLang="en-US" dirty="0"/>
              <a:t>刚性电路板坚硬的板材可以保护电子元件免受损坏，但它限制了电子产品的延展性和柔韧性。于是有了柔性印刷电路。</a:t>
            </a:r>
          </a:p>
        </p:txBody>
      </p:sp>
      <p:sp>
        <p:nvSpPr>
          <p:cNvPr id="4" name="灯片编号占位符 3">
            <a:extLst>
              <a:ext uri="{FF2B5EF4-FFF2-40B4-BE49-F238E27FC236}">
                <a16:creationId xmlns:a16="http://schemas.microsoft.com/office/drawing/2014/main" id="{EAFC3739-4242-DC99-240D-0FC0324EDCCD}"/>
              </a:ext>
            </a:extLst>
          </p:cNvPr>
          <p:cNvSpPr>
            <a:spLocks noGrp="1"/>
          </p:cNvSpPr>
          <p:nvPr>
            <p:ph type="sldNum" sz="quarter" idx="5"/>
          </p:nvPr>
        </p:nvSpPr>
        <p:spPr/>
        <p:txBody>
          <a:bodyPr/>
          <a:lstStyle/>
          <a:p>
            <a:fld id="{84918B77-9CB1-4C48-BED5-B02F24F09A98}" type="slidenum">
              <a:rPr lang="zh-CN" altLang="en-US" smtClean="0"/>
              <a:t>45</a:t>
            </a:fld>
            <a:endParaRPr lang="zh-CN" altLang="en-US"/>
          </a:p>
        </p:txBody>
      </p:sp>
    </p:spTree>
    <p:extLst>
      <p:ext uri="{BB962C8B-B14F-4D97-AF65-F5344CB8AC3E}">
        <p14:creationId xmlns:p14="http://schemas.microsoft.com/office/powerpoint/2010/main" val="4235113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24BED-7335-BE5E-101B-9D35066C1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21340D-68D8-4122-E7A9-3CFE9C810D2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F0C306-0014-6383-A20E-7A427E3481AD}"/>
              </a:ext>
            </a:extLst>
          </p:cNvPr>
          <p:cNvSpPr>
            <a:spLocks noGrp="1"/>
          </p:cNvSpPr>
          <p:nvPr>
            <p:ph type="body" idx="1"/>
          </p:nvPr>
        </p:nvSpPr>
        <p:spPr/>
        <p:txBody>
          <a:bodyPr/>
          <a:lstStyle/>
          <a:p>
            <a:endParaRPr lang="en-US" altLang="zh-CN" dirty="0"/>
          </a:p>
          <a:p>
            <a:r>
              <a:rPr lang="zh-CN" altLang="en-US" dirty="0"/>
              <a:t>印刷电子是基于印刷原理制造电子设备的技术</a:t>
            </a:r>
            <a:r>
              <a:rPr lang="en-US" altLang="zh-CN" dirty="0"/>
              <a:t>[1]</a:t>
            </a:r>
            <a:r>
              <a:rPr lang="zh-CN" altLang="en-US" dirty="0"/>
              <a:t>。与传统印刷技术不同，印刷机中使用的油墨是具有导电、介电、半导体或磁性的电子材料。印刷电子与有机电子、塑料电子、柔性电子和纸电子等多个领域密切相关</a:t>
            </a:r>
            <a:r>
              <a:rPr lang="en-US" altLang="zh-CN" dirty="0"/>
              <a:t>[2]</a:t>
            </a:r>
            <a:r>
              <a:rPr lang="zh-CN" altLang="en-US" dirty="0"/>
              <a:t>，这意味着不仅可以在硅和玻璃上印刷电路，还可以在塑料、纸张和更柔性的基板上印刷电路。生产柔性电子产品的方法之一是将导电材料直接印刷到柔性基板上。经典的柔性电子是指将有机</a:t>
            </a:r>
            <a:r>
              <a:rPr lang="en-US" altLang="zh-CN" dirty="0"/>
              <a:t>/</a:t>
            </a:r>
            <a:r>
              <a:rPr lang="zh-CN" altLang="en-US" dirty="0"/>
              <a:t>无机电子器件沉积在柔性基板上形成电路的技术</a:t>
            </a:r>
            <a:r>
              <a:rPr lang="en-US" altLang="zh-CN" dirty="0"/>
              <a:t>[3]</a:t>
            </a:r>
            <a:r>
              <a:rPr lang="zh-CN" altLang="en-US" dirty="0"/>
              <a:t>。虽然刚性电路板可以保护电子元件免受损坏，但它限制了电子产品的延展性和柔韧性。柔性电子具有柔软、延展性好、制造成本低等优点，可在信息、能源、医学和国防技术领域提供智能传感器、执行器、柔性显示器、有机发光二极管 </a:t>
            </a:r>
            <a:r>
              <a:rPr lang="en-US" altLang="zh-CN" dirty="0"/>
              <a:t>(OLED) </a:t>
            </a:r>
            <a:r>
              <a:rPr lang="zh-CN" altLang="en-US" dirty="0"/>
              <a:t>等。与传统的刚性微电子相比，柔性电子最显著的特点是其柔韧性，这使得它们可拉伸、保形、便携、可穿戴，并易于快速打印 </a:t>
            </a:r>
            <a:r>
              <a:rPr lang="en-US" altLang="zh-CN" dirty="0"/>
              <a:t>[4,5,6,7,8]</a:t>
            </a:r>
            <a:r>
              <a:rPr lang="zh-CN" altLang="en-US" dirty="0"/>
              <a:t>。由于柔性电子在电气、可打印、生物医学和传感特性方面的独特优势，它可以在电子元件 </a:t>
            </a:r>
            <a:r>
              <a:rPr lang="en-US" altLang="zh-CN" dirty="0"/>
              <a:t>[9]</a:t>
            </a:r>
            <a:r>
              <a:rPr lang="zh-CN" altLang="en-US" dirty="0"/>
              <a:t>、打印技术、植入式设备 </a:t>
            </a:r>
            <a:r>
              <a:rPr lang="en-US" altLang="zh-CN" dirty="0"/>
              <a:t>[10] </a:t>
            </a:r>
            <a:r>
              <a:rPr lang="zh-CN" altLang="en-US" dirty="0"/>
              <a:t>和健康监测器 </a:t>
            </a:r>
            <a:r>
              <a:rPr lang="en-US" altLang="zh-CN" dirty="0"/>
              <a:t>[11] </a:t>
            </a:r>
            <a:r>
              <a:rPr lang="zh-CN" altLang="en-US" dirty="0"/>
              <a:t>等领域得到广泛应用，具体用途包括天线 </a:t>
            </a:r>
            <a:r>
              <a:rPr lang="en-US" altLang="zh-CN" dirty="0"/>
              <a:t>[12]</a:t>
            </a:r>
            <a:r>
              <a:rPr lang="zh-CN" altLang="en-US" dirty="0"/>
              <a:t>、眼球摄像头 </a:t>
            </a:r>
            <a:r>
              <a:rPr lang="en-US" altLang="zh-CN" dirty="0"/>
              <a:t>[13] </a:t>
            </a:r>
            <a:r>
              <a:rPr lang="zh-CN" altLang="en-US" dirty="0"/>
              <a:t>和压力传感器 </a:t>
            </a:r>
            <a:r>
              <a:rPr lang="en-US" altLang="zh-CN" dirty="0"/>
              <a:t>[14] </a:t>
            </a:r>
            <a:r>
              <a:rPr lang="zh-CN" altLang="en-US" dirty="0"/>
              <a:t>等。如今，人们已采用两种常见策略来提高电子产品的柔软度 </a:t>
            </a:r>
            <a:r>
              <a:rPr lang="en-US" altLang="zh-CN" dirty="0"/>
              <a:t>[15]</a:t>
            </a:r>
            <a:r>
              <a:rPr lang="zh-CN" altLang="en-US" dirty="0"/>
              <a:t>。一种是将坚硬的导电材料嵌入到可拉伸的基底上，例如聚二甲基硅氧烷 </a:t>
            </a:r>
            <a:r>
              <a:rPr lang="en-US" altLang="zh-CN" dirty="0"/>
              <a:t>(PDMS)</a:t>
            </a:r>
            <a:r>
              <a:rPr lang="zh-CN" altLang="en-US" dirty="0"/>
              <a:t>。</a:t>
            </a:r>
            <a:r>
              <a:rPr lang="en-US" altLang="zh-CN" dirty="0"/>
              <a:t>Rogers </a:t>
            </a:r>
            <a:r>
              <a:rPr lang="zh-CN" altLang="en-US" dirty="0"/>
              <a:t>等人引入了一种复杂的波浪结构来保持电路的可拉伸性，当应力作用于柔软的基底上时，它可以吸收较大的张力 </a:t>
            </a:r>
            <a:r>
              <a:rPr lang="en-US" altLang="zh-CN" dirty="0"/>
              <a:t>[16,17]</a:t>
            </a:r>
            <a:r>
              <a:rPr lang="zh-CN" altLang="en-US" dirty="0"/>
              <a:t>。另一种是使用固有可拉伸的导体来形成电路 </a:t>
            </a:r>
            <a:r>
              <a:rPr lang="en-US" altLang="zh-CN" dirty="0"/>
              <a:t>[18]</a:t>
            </a:r>
            <a:r>
              <a:rPr lang="zh-CN" altLang="en-US" dirty="0"/>
              <a:t>。</a:t>
            </a:r>
            <a:r>
              <a:rPr lang="en-US" altLang="zh-CN" dirty="0"/>
              <a:t>Russo </a:t>
            </a:r>
            <a:r>
              <a:rPr lang="zh-CN" altLang="en-US" dirty="0"/>
              <a:t>等人展示了一种使用导电银墨水连接电路的方法，这种方法可以直接在纸上书写导电文字以连接发光二极管 </a:t>
            </a:r>
            <a:r>
              <a:rPr lang="en-US" altLang="zh-CN" dirty="0"/>
              <a:t>(LED) </a:t>
            </a:r>
            <a:r>
              <a:rPr lang="zh-CN" altLang="en-US" dirty="0"/>
              <a:t>阵列和三维 </a:t>
            </a:r>
            <a:r>
              <a:rPr lang="en-US" altLang="zh-CN" dirty="0"/>
              <a:t>(3D) </a:t>
            </a:r>
            <a:r>
              <a:rPr lang="zh-CN" altLang="en-US" dirty="0"/>
              <a:t>天线 </a:t>
            </a:r>
            <a:r>
              <a:rPr lang="en-US" altLang="zh-CN" dirty="0"/>
              <a:t>[12]</a:t>
            </a:r>
            <a:r>
              <a:rPr lang="zh-CN" altLang="en-US" dirty="0"/>
              <a:t>。显然，柔性印刷电子 </a:t>
            </a:r>
            <a:r>
              <a:rPr lang="en-US" altLang="zh-CN" dirty="0"/>
              <a:t>(FPE) </a:t>
            </a:r>
            <a:r>
              <a:rPr lang="zh-CN" altLang="en-US" dirty="0"/>
              <a:t>结合了柔性电子和印刷电子的特点。通过这种方式，人们可以快速制造出功能齐全的柔性电子设备。随着印刷技术的成熟，柔性印刷已成为研究的热门话题。目前已经出现了几种典型的印刷技术，例如敲击模式印刷</a:t>
            </a:r>
            <a:r>
              <a:rPr lang="en-US" altLang="zh-CN" dirty="0"/>
              <a:t>[18]</a:t>
            </a:r>
            <a:r>
              <a:rPr lang="zh-CN" altLang="en-US" dirty="0"/>
              <a:t>、气溶胶喷射印刷、卷对卷技术</a:t>
            </a:r>
            <a:r>
              <a:rPr lang="en-US" altLang="zh-CN" dirty="0"/>
              <a:t>[19]</a:t>
            </a:r>
            <a:r>
              <a:rPr lang="zh-CN" altLang="en-US" dirty="0"/>
              <a:t>、喷墨印刷</a:t>
            </a:r>
            <a:r>
              <a:rPr lang="en-US" altLang="zh-CN" dirty="0"/>
              <a:t>[20]</a:t>
            </a:r>
            <a:r>
              <a:rPr lang="zh-CN" altLang="en-US" dirty="0"/>
              <a:t>以及微笔和刷子印刷</a:t>
            </a:r>
            <a:r>
              <a:rPr lang="en-US" altLang="zh-CN" dirty="0"/>
              <a:t>[21,22]</a:t>
            </a:r>
            <a:r>
              <a:rPr lang="zh-CN" altLang="en-US" dirty="0"/>
              <a:t>。其中，微笔也许是最简单的方法：将电墨水泵入墨盒中直接写出导电文字。这使得在 </a:t>
            </a:r>
            <a:r>
              <a:rPr lang="en-US" altLang="zh-CN" dirty="0"/>
              <a:t>A4 </a:t>
            </a:r>
            <a:r>
              <a:rPr lang="zh-CN" altLang="en-US" dirty="0"/>
              <a:t>纸上绘制电路图成为可能。微笔明显降低了电路生产的复杂性并提高了电子电路制造的效率。</a:t>
            </a:r>
            <a:r>
              <a:rPr lang="en-US" altLang="zh-CN" dirty="0"/>
              <a:t>FPE </a:t>
            </a:r>
            <a:r>
              <a:rPr lang="zh-CN" altLang="en-US" dirty="0"/>
              <a:t>在不同领域取得了重大成就，例如柔性显示设备</a:t>
            </a:r>
            <a:r>
              <a:rPr lang="en-US" altLang="zh-CN" dirty="0"/>
              <a:t>[23]</a:t>
            </a:r>
            <a:r>
              <a:rPr lang="zh-CN" altLang="en-US" dirty="0"/>
              <a:t>、薄膜太阳能电池</a:t>
            </a:r>
            <a:r>
              <a:rPr lang="en-US" altLang="zh-CN" dirty="0"/>
              <a:t>[24,25]</a:t>
            </a:r>
            <a:r>
              <a:rPr lang="zh-CN" altLang="en-US" dirty="0"/>
              <a:t>、大面积传感器和驱动器</a:t>
            </a:r>
            <a:r>
              <a:rPr lang="en-US" altLang="zh-CN" dirty="0"/>
              <a:t>[26,27]</a:t>
            </a:r>
            <a:r>
              <a:rPr lang="zh-CN" altLang="en-US" dirty="0"/>
              <a:t>、电子皮肤</a:t>
            </a:r>
            <a:r>
              <a:rPr lang="en-US" altLang="zh-CN" dirty="0"/>
              <a:t>[28]</a:t>
            </a:r>
            <a:r>
              <a:rPr lang="zh-CN" altLang="en-US" dirty="0"/>
              <a:t>、可穿戴电子和生物假肢设备</a:t>
            </a:r>
            <a:r>
              <a:rPr lang="en-US" altLang="zh-CN" dirty="0"/>
              <a:t>[29]</a:t>
            </a:r>
            <a:r>
              <a:rPr lang="zh-CN" altLang="en-US" dirty="0"/>
              <a:t>、自充电系统</a:t>
            </a:r>
            <a:r>
              <a:rPr lang="en-US" altLang="zh-CN" dirty="0"/>
              <a:t>[30]</a:t>
            </a:r>
            <a:r>
              <a:rPr lang="zh-CN" altLang="en-US" dirty="0"/>
              <a:t>、自供电无线监控</a:t>
            </a:r>
            <a:r>
              <a:rPr lang="en-US" altLang="zh-CN" dirty="0"/>
              <a:t>[31]</a:t>
            </a:r>
            <a:r>
              <a:rPr lang="zh-CN" altLang="en-US" dirty="0"/>
              <a:t>等。如果电路具有柔软性、顺应性、可拉伸性和便携性等特性，则可以称其为可弯曲电子设备。与此同时，许多实验室已经开发出具有柔性的电子设备，如弯曲显示器</a:t>
            </a:r>
            <a:r>
              <a:rPr lang="en-US" altLang="zh-CN" dirty="0"/>
              <a:t>[32]</a:t>
            </a:r>
            <a:r>
              <a:rPr lang="zh-CN" altLang="en-US" dirty="0"/>
              <a:t>、折叠电池</a:t>
            </a:r>
            <a:r>
              <a:rPr lang="en-US" altLang="zh-CN" dirty="0"/>
              <a:t>[9]</a:t>
            </a:r>
            <a:r>
              <a:rPr lang="zh-CN" altLang="en-US" dirty="0"/>
              <a:t>、软场效应晶体管</a:t>
            </a:r>
            <a:r>
              <a:rPr lang="en-US" altLang="zh-CN" dirty="0"/>
              <a:t>[33]</a:t>
            </a:r>
            <a:r>
              <a:rPr lang="zh-CN" altLang="en-US" dirty="0"/>
              <a:t>、可拉伸导线</a:t>
            </a:r>
            <a:r>
              <a:rPr lang="en-US" altLang="zh-CN" dirty="0"/>
              <a:t>[34]</a:t>
            </a:r>
            <a:r>
              <a:rPr lang="zh-CN" altLang="en-US" dirty="0"/>
              <a:t>等。</a:t>
            </a:r>
            <a:r>
              <a:rPr lang="en-US" altLang="zh-CN" dirty="0"/>
              <a:t>FPE</a:t>
            </a:r>
            <a:r>
              <a:rPr lang="zh-CN" altLang="en-US" dirty="0"/>
              <a:t>还可以用于健康监测、医学检查、生命体征检测和其他日常生活需求。柔性生物医学设备已广泛应用于植入式设备</a:t>
            </a:r>
            <a:r>
              <a:rPr lang="en-US" altLang="zh-CN" dirty="0"/>
              <a:t>[10]</a:t>
            </a:r>
            <a:r>
              <a:rPr lang="zh-CN" altLang="en-US" dirty="0"/>
              <a:t>、神经连接</a:t>
            </a:r>
            <a:r>
              <a:rPr lang="en-US" altLang="zh-CN" dirty="0"/>
              <a:t>[35,36]</a:t>
            </a:r>
            <a:r>
              <a:rPr lang="zh-CN" altLang="en-US" dirty="0"/>
              <a:t>、健康监测</a:t>
            </a:r>
            <a:r>
              <a:rPr lang="en-US" altLang="zh-CN" dirty="0"/>
              <a:t>[11]</a:t>
            </a:r>
            <a:r>
              <a:rPr lang="zh-CN" altLang="en-US" dirty="0"/>
              <a:t>和可穿戴医疗设备领域。</a:t>
            </a:r>
            <a:r>
              <a:rPr lang="en-US" altLang="zh-CN" dirty="0"/>
              <a:t>FPE</a:t>
            </a:r>
            <a:r>
              <a:rPr lang="zh-CN" altLang="en-US" dirty="0"/>
              <a:t>还用于生物传感，其中最重要的应用是电子皮肤（</a:t>
            </a:r>
            <a:r>
              <a:rPr lang="en-US" altLang="zh-CN" dirty="0"/>
              <a:t>E-skin</a:t>
            </a:r>
            <a:r>
              <a:rPr lang="zh-CN" altLang="en-US" dirty="0"/>
              <a:t>），如压力映射</a:t>
            </a:r>
            <a:r>
              <a:rPr lang="en-US" altLang="zh-CN" dirty="0"/>
              <a:t>[37]</a:t>
            </a:r>
            <a:r>
              <a:rPr lang="zh-CN" altLang="en-US" dirty="0"/>
              <a:t>、自愈传感器</a:t>
            </a:r>
            <a:r>
              <a:rPr lang="en-US" altLang="zh-CN" dirty="0"/>
              <a:t>[38]</a:t>
            </a:r>
            <a:r>
              <a:rPr lang="zh-CN" altLang="en-US" dirty="0"/>
              <a:t>、假肢</a:t>
            </a:r>
            <a:r>
              <a:rPr lang="en-US" altLang="zh-CN" dirty="0"/>
              <a:t>[39]</a:t>
            </a:r>
            <a:r>
              <a:rPr lang="zh-CN" altLang="en-US" dirty="0"/>
              <a:t>、压力传感器</a:t>
            </a:r>
            <a:r>
              <a:rPr lang="en-US" altLang="zh-CN" dirty="0"/>
              <a:t>[14]</a:t>
            </a:r>
            <a:r>
              <a:rPr lang="zh-CN" altLang="en-US" dirty="0"/>
              <a:t>等。许多研究机构正在研究应用于柔性电子皮肤的不同材料。在鲍哲南的实验室，他们发明了一种受皮肤启发的人工机械感受器系统，该受体可以将压力刺激信号转化为人类神经元可以感知的电生理信号</a:t>
            </a:r>
            <a:r>
              <a:rPr lang="en-US" altLang="zh-CN" dirty="0"/>
              <a:t>[40]</a:t>
            </a:r>
          </a:p>
          <a:p>
            <a:endParaRPr lang="en-US" altLang="zh-CN" dirty="0"/>
          </a:p>
          <a:p>
            <a:endParaRPr lang="en-US" altLang="zh-CN" dirty="0"/>
          </a:p>
          <a:p>
            <a:r>
              <a:rPr lang="zh-CN" altLang="en-US" dirty="0"/>
              <a:t>在电子电路设计领域，必须特别注意柔性印刷电路的使用和放置。这些组件以其在各种应用中的灵活性和适应性而闻名，需要小心处理和战略定位以确保最佳性能和使用寿命</a:t>
            </a:r>
            <a:r>
              <a:rPr lang="en-US" altLang="zh-CN" dirty="0"/>
              <a:t>21</a:t>
            </a:r>
            <a:r>
              <a:rPr lang="zh-CN" altLang="en-US" dirty="0"/>
              <a:t>。这种谨慎方法的原因是多方面的：在柔性印刷电路 </a:t>
            </a:r>
            <a:r>
              <a:rPr lang="en-US" altLang="zh-CN" dirty="0"/>
              <a:t>(FPC) </a:t>
            </a:r>
            <a:r>
              <a:rPr lang="zh-CN" altLang="en-US" dirty="0"/>
              <a:t>的设计中，必须解决几个问题以确保其耐用性和功能性。首先，</a:t>
            </a:r>
            <a:r>
              <a:rPr lang="en-US" altLang="zh-CN" dirty="0"/>
              <a:t>FPC </a:t>
            </a:r>
            <a:r>
              <a:rPr lang="zh-CN" altLang="en-US" dirty="0"/>
              <a:t>本质上比刚性对应物更脆弱，容易受到机械损坏，例如裂缝或断裂</a:t>
            </a:r>
            <a:r>
              <a:rPr lang="en-US" altLang="zh-CN" dirty="0"/>
              <a:t>22</a:t>
            </a:r>
            <a:r>
              <a:rPr lang="zh-CN" altLang="en-US" dirty="0"/>
              <a:t>，尤其是在受到外部应力或力</a:t>
            </a:r>
            <a:r>
              <a:rPr lang="en-US" altLang="zh-CN" dirty="0"/>
              <a:t>23 </a:t>
            </a:r>
            <a:r>
              <a:rPr lang="zh-CN" altLang="en-US" dirty="0"/>
              <a:t>时。在 </a:t>
            </a:r>
            <a:r>
              <a:rPr lang="en-US" altLang="zh-CN" dirty="0"/>
              <a:t>FPC </a:t>
            </a:r>
            <a:r>
              <a:rPr lang="zh-CN" altLang="en-US" dirty="0"/>
              <a:t>可能接触其他组件的环境中，尤其是在容易移动或振动的环境中，这种脆弱性会加剧。战略性的物理分离可以显著降低此类损坏的风险。此外，当 </a:t>
            </a:r>
            <a:r>
              <a:rPr lang="en-US" altLang="zh-CN" dirty="0"/>
              <a:t>FPC </a:t>
            </a:r>
            <a:r>
              <a:rPr lang="zh-CN" altLang="en-US" dirty="0"/>
              <a:t>放置得太靠近其他电子元件（尤其是那些产生强电磁场的电子元件）时，</a:t>
            </a:r>
            <a:r>
              <a:rPr lang="en-US" altLang="zh-CN" dirty="0"/>
              <a:t>FPC </a:t>
            </a:r>
            <a:r>
              <a:rPr lang="zh-CN" altLang="en-US" dirty="0"/>
              <a:t>面临着电气干扰的挑战</a:t>
            </a:r>
            <a:r>
              <a:rPr lang="en-US" altLang="zh-CN" dirty="0"/>
              <a:t>24</a:t>
            </a:r>
            <a:r>
              <a:rPr lang="zh-CN" altLang="en-US" dirty="0"/>
              <a:t>。这种干扰会破坏 </a:t>
            </a:r>
            <a:r>
              <a:rPr lang="en-US" altLang="zh-CN" dirty="0"/>
              <a:t>FPC </a:t>
            </a:r>
            <a:r>
              <a:rPr lang="zh-CN" altLang="en-US" dirty="0"/>
              <a:t>上电路的正常运行，导致故障或效率低下。此外，保持信号完整性至关重要</a:t>
            </a:r>
            <a:r>
              <a:rPr lang="en-US" altLang="zh-CN" dirty="0"/>
              <a:t>25</a:t>
            </a:r>
            <a:r>
              <a:rPr lang="zh-CN" altLang="en-US" dirty="0"/>
              <a:t>，因为与其他组件的距离太近可能会导致信号丢失或干扰，这在高频或精密应用中至关重要，因为信号清晰度和完整性至关重要。有效的热管理是另一个关键考虑因素</a:t>
            </a:r>
            <a:r>
              <a:rPr lang="en-US" altLang="zh-CN" dirty="0"/>
              <a:t>26,27</a:t>
            </a:r>
            <a:r>
              <a:rPr lang="zh-CN" altLang="en-US" dirty="0"/>
              <a:t>。如果 </a:t>
            </a:r>
            <a:r>
              <a:rPr lang="en-US" altLang="zh-CN" dirty="0"/>
              <a:t>FPC </a:t>
            </a:r>
            <a:r>
              <a:rPr lang="zh-CN" altLang="en-US" dirty="0"/>
              <a:t>的位置太靠近发热组件，由此产生的高温会对其性能和寿命产生不利影响。足够的间距对于促进适当的散热和防止热过载至关重要，热过载会降低 </a:t>
            </a:r>
            <a:r>
              <a:rPr lang="en-US" altLang="zh-CN" dirty="0"/>
              <a:t>FPC </a:t>
            </a:r>
            <a:r>
              <a:rPr lang="zh-CN" altLang="en-US" dirty="0"/>
              <a:t>的材料和电路性能。最后，</a:t>
            </a:r>
            <a:r>
              <a:rPr lang="en-US" altLang="zh-CN" dirty="0"/>
              <a:t>FPC </a:t>
            </a:r>
            <a:r>
              <a:rPr lang="zh-CN" altLang="en-US" dirty="0"/>
              <a:t>独特的灵活性使它们可以弯曲或弯曲以适应特定的设计，但这种弯曲应该小心控制</a:t>
            </a:r>
            <a:r>
              <a:rPr lang="en-US" altLang="zh-CN" dirty="0"/>
              <a:t>28</a:t>
            </a:r>
            <a:r>
              <a:rPr lang="zh-CN" altLang="en-US" dirty="0"/>
              <a:t>。过度的曲率会对材料施加不当的压力，增加随着时间的推移疲劳和损坏的风险</a:t>
            </a:r>
            <a:r>
              <a:rPr lang="en-US" altLang="zh-CN" dirty="0"/>
              <a:t>29</a:t>
            </a:r>
            <a:r>
              <a:rPr lang="zh-CN" altLang="en-US" dirty="0"/>
              <a:t>。正确管理曲率对于保持 </a:t>
            </a:r>
            <a:r>
              <a:rPr lang="en-US" altLang="zh-CN" dirty="0"/>
              <a:t>FPC </a:t>
            </a:r>
            <a:r>
              <a:rPr lang="zh-CN" altLang="en-US" dirty="0"/>
              <a:t>的结构完整性至关重要。总之，</a:t>
            </a:r>
            <a:r>
              <a:rPr lang="en-US" altLang="zh-CN" dirty="0"/>
              <a:t>FPC </a:t>
            </a:r>
            <a:r>
              <a:rPr lang="zh-CN" altLang="en-US" dirty="0"/>
              <a:t>的战略性放置和处理在电路设计中至关重要。这不仅涉及避免与其他组件的物理接触，还需要考虑电磁兼容性、信号完整性</a:t>
            </a:r>
            <a:r>
              <a:rPr lang="en-US" altLang="zh-CN" dirty="0"/>
              <a:t>30</a:t>
            </a:r>
            <a:r>
              <a:rPr lang="zh-CN" altLang="en-US" dirty="0"/>
              <a:t>、热管理</a:t>
            </a:r>
            <a:r>
              <a:rPr lang="en-US" altLang="zh-CN" dirty="0"/>
              <a:t>31</a:t>
            </a:r>
            <a:r>
              <a:rPr lang="zh-CN" altLang="en-US" dirty="0"/>
              <a:t>和机械应力</a:t>
            </a:r>
            <a:r>
              <a:rPr lang="en-US" altLang="zh-CN" dirty="0"/>
              <a:t>32,33,34</a:t>
            </a:r>
            <a:r>
              <a:rPr lang="zh-CN" altLang="en-US" dirty="0"/>
              <a:t>等方面。这些考虑因素是设计过程不可或缺的，可确保 </a:t>
            </a:r>
            <a:r>
              <a:rPr lang="en-US" altLang="zh-CN" dirty="0"/>
              <a:t>FPC </a:t>
            </a:r>
            <a:r>
              <a:rPr lang="zh-CN" altLang="en-US" dirty="0"/>
              <a:t>在预期应用中有效可靠地发挥作用。对 </a:t>
            </a:r>
            <a:r>
              <a:rPr lang="en-US" altLang="zh-CN" dirty="0"/>
              <a:t>FPC </a:t>
            </a:r>
            <a:r>
              <a:rPr lang="zh-CN" altLang="en-US" dirty="0"/>
              <a:t>相关的细微差别的详细了解对于电子设计领域的专业人士至关重要，值得在学术和技术文献中进行深入讨论。在 </a:t>
            </a:r>
            <a:r>
              <a:rPr lang="en-US" altLang="zh-CN" dirty="0"/>
              <a:t>FPC </a:t>
            </a:r>
            <a:r>
              <a:rPr lang="zh-CN" altLang="en-US" dirty="0"/>
              <a:t>力学和变形领域，</a:t>
            </a:r>
            <a:r>
              <a:rPr lang="en-US" altLang="zh-CN" dirty="0"/>
              <a:t>John </a:t>
            </a:r>
            <a:r>
              <a:rPr lang="zh-CN" altLang="en-US" dirty="0"/>
              <a:t>等人</a:t>
            </a:r>
            <a:r>
              <a:rPr lang="en-US" altLang="zh-CN" dirty="0"/>
              <a:t>35 </a:t>
            </a:r>
            <a:r>
              <a:rPr lang="zh-CN" altLang="en-US" dirty="0"/>
              <a:t>深入研究了与弯曲、成型和弯曲印刷电路相关的机械和材料挑战，特别是针对非玻璃编织材料。他们的研究全面分析了弯曲过程中应变对铜层的影响及其对静态和动态应用的影响，强调了了解材料特性和铜在机械应力下的行为的重要性。同时，</a:t>
            </a:r>
            <a:r>
              <a:rPr lang="en-US" altLang="zh-CN" dirty="0" err="1"/>
              <a:t>Hirotaka</a:t>
            </a:r>
            <a:r>
              <a:rPr lang="en-US" altLang="zh-CN" dirty="0"/>
              <a:t> </a:t>
            </a:r>
            <a:r>
              <a:rPr lang="zh-CN" altLang="en-US" dirty="0"/>
              <a:t>等人 </a:t>
            </a:r>
            <a:r>
              <a:rPr lang="en-US" altLang="zh-CN" dirty="0"/>
              <a:t>36 </a:t>
            </a:r>
            <a:r>
              <a:rPr lang="zh-CN" altLang="en-US" dirty="0"/>
              <a:t>研究了基于 </a:t>
            </a:r>
            <a:r>
              <a:rPr lang="en-US" altLang="zh-CN" dirty="0"/>
              <a:t>FPC </a:t>
            </a:r>
            <a:r>
              <a:rPr lang="zh-CN" altLang="en-US" dirty="0"/>
              <a:t>的平面倒置 </a:t>
            </a:r>
            <a:r>
              <a:rPr lang="en-US" altLang="zh-CN" dirty="0"/>
              <a:t>F </a:t>
            </a:r>
            <a:r>
              <a:rPr lang="zh-CN" altLang="en-US" dirty="0"/>
              <a:t>天线 </a:t>
            </a:r>
            <a:r>
              <a:rPr lang="en-US" altLang="zh-CN" dirty="0"/>
              <a:t>(PIFA) </a:t>
            </a:r>
            <a:r>
              <a:rPr lang="zh-CN" altLang="en-US" dirty="0"/>
              <a:t>的性能特征，重点研究了它在受到机械变形时保持稳定辐射模式和效率的稳健性。他们的研究结果证实了天线适用于紧凑型移动设备，且性能下降最小。此外，</a:t>
            </a:r>
            <a:r>
              <a:rPr lang="en-US" altLang="zh-CN" dirty="0"/>
              <a:t>Ping </a:t>
            </a:r>
            <a:r>
              <a:rPr lang="zh-CN" altLang="en-US" dirty="0"/>
              <a:t>等人 </a:t>
            </a:r>
            <a:r>
              <a:rPr lang="en-US" altLang="zh-CN" dirty="0"/>
              <a:t>22 </a:t>
            </a:r>
            <a:r>
              <a:rPr lang="zh-CN" altLang="en-US" dirty="0"/>
              <a:t>确定了 </a:t>
            </a:r>
            <a:r>
              <a:rPr lang="en-US" altLang="zh-CN" dirty="0"/>
              <a:t>FPC </a:t>
            </a:r>
            <a:r>
              <a:rPr lang="zh-CN" altLang="en-US" dirty="0"/>
              <a:t>应用中常见的故障模式，例如通孔互连问题、走线裂缝和黑垫现象。他们提出了通过改进制造工艺、机械设计和动态应力分布来提高 </a:t>
            </a:r>
            <a:r>
              <a:rPr lang="en-US" altLang="zh-CN" dirty="0"/>
              <a:t>FPC </a:t>
            </a:r>
            <a:r>
              <a:rPr lang="zh-CN" altLang="en-US" dirty="0"/>
              <a:t>可靠性和质量的方法。总的来说，这些研究阐明了 </a:t>
            </a:r>
            <a:r>
              <a:rPr lang="en-US" altLang="zh-CN" dirty="0"/>
              <a:t>FPC </a:t>
            </a:r>
            <a:r>
              <a:rPr lang="zh-CN" altLang="en-US" dirty="0"/>
              <a:t>在先进电子领域设计和应用方面取得的重大进展和持续存在的挑战。基于这些对 </a:t>
            </a:r>
            <a:r>
              <a:rPr lang="en-US" altLang="zh-CN" dirty="0"/>
              <a:t>FPC </a:t>
            </a:r>
            <a:r>
              <a:rPr lang="zh-CN" altLang="en-US" dirty="0"/>
              <a:t>力学和变形的基础见解，进一步的研究专门针对柔性印刷电路板 </a:t>
            </a:r>
            <a:r>
              <a:rPr lang="en-US" altLang="zh-CN" dirty="0"/>
              <a:t>(FPCB) </a:t>
            </a:r>
            <a:r>
              <a:rPr lang="zh-CN" altLang="en-US" dirty="0"/>
              <a:t>的复杂性。最近的研究为这一领域做出了重大贡献。 </a:t>
            </a:r>
            <a:r>
              <a:rPr lang="en-US" altLang="zh-CN" dirty="0"/>
              <a:t>Chong </a:t>
            </a:r>
            <a:r>
              <a:rPr lang="zh-CN" altLang="en-US" dirty="0"/>
              <a:t>等人 </a:t>
            </a:r>
            <a:r>
              <a:rPr lang="en-US" altLang="zh-CN" dirty="0"/>
              <a:t>37 </a:t>
            </a:r>
            <a:r>
              <a:rPr lang="zh-CN" altLang="en-US" dirty="0"/>
              <a:t>深入研究了热条件下的传热和变形方面，使用流体结构相互作用进行模拟。</a:t>
            </a:r>
            <a:r>
              <a:rPr lang="en-US" altLang="zh-CN" dirty="0"/>
              <a:t>Leong </a:t>
            </a:r>
            <a:r>
              <a:rPr lang="zh-CN" altLang="en-US" dirty="0"/>
              <a:t>等人 </a:t>
            </a:r>
            <a:r>
              <a:rPr lang="en-US" altLang="zh-CN" dirty="0"/>
              <a:t>38 </a:t>
            </a:r>
            <a:r>
              <a:rPr lang="zh-CN" altLang="en-US" dirty="0"/>
              <a:t>旨在采用先进的方法优化 </a:t>
            </a:r>
            <a:r>
              <a:rPr lang="en-US" altLang="zh-CN" dirty="0"/>
              <a:t>FPCB </a:t>
            </a:r>
            <a:r>
              <a:rPr lang="zh-CN" altLang="en-US" dirty="0"/>
              <a:t>以减轻应力和挠度。</a:t>
            </a:r>
            <a:r>
              <a:rPr lang="en-US" altLang="zh-CN" dirty="0"/>
              <a:t>Alexander 39 </a:t>
            </a:r>
            <a:r>
              <a:rPr lang="zh-CN" altLang="en-US" dirty="0"/>
              <a:t>专注于 </a:t>
            </a:r>
            <a:r>
              <a:rPr lang="en-US" altLang="zh-CN" dirty="0"/>
              <a:t>FPC </a:t>
            </a:r>
            <a:r>
              <a:rPr lang="zh-CN" altLang="en-US" dirty="0"/>
              <a:t>的机械可靠性，特别是在动态环境中，将疲劳测试与计算分析相结合。</a:t>
            </a:r>
            <a:r>
              <a:rPr lang="en-US" altLang="zh-CN" dirty="0"/>
              <a:t>Liu </a:t>
            </a:r>
            <a:r>
              <a:rPr lang="zh-CN" altLang="en-US" dirty="0"/>
              <a:t>等人 </a:t>
            </a:r>
            <a:r>
              <a:rPr lang="en-US" altLang="zh-CN" dirty="0"/>
              <a:t>40 </a:t>
            </a:r>
            <a:r>
              <a:rPr lang="zh-CN" altLang="en-US" dirty="0"/>
              <a:t>研究了影响 </a:t>
            </a:r>
            <a:r>
              <a:rPr lang="en-US" altLang="zh-CN" dirty="0"/>
              <a:t>FPC </a:t>
            </a:r>
            <a:r>
              <a:rPr lang="zh-CN" altLang="en-US" dirty="0"/>
              <a:t>弯曲的因素，揭示了为材料和设计选择提供了重要见解。</a:t>
            </a:r>
            <a:r>
              <a:rPr lang="en-US" altLang="zh-CN" dirty="0"/>
              <a:t>Zhang </a:t>
            </a:r>
            <a:r>
              <a:rPr lang="zh-CN" altLang="en-US" dirty="0"/>
              <a:t>等人 </a:t>
            </a:r>
            <a:r>
              <a:rPr lang="en-US" altLang="zh-CN" dirty="0"/>
              <a:t>41 </a:t>
            </a:r>
            <a:r>
              <a:rPr lang="zh-CN" altLang="en-US" dirty="0"/>
              <a:t>探索了高加速度下刚挠结合 </a:t>
            </a:r>
            <a:r>
              <a:rPr lang="en-US" altLang="zh-CN" dirty="0"/>
              <a:t>PCB </a:t>
            </a:r>
            <a:r>
              <a:rPr lang="zh-CN" altLang="en-US" dirty="0"/>
              <a:t>的可靠性，揭示了应力动力学。</a:t>
            </a:r>
            <a:r>
              <a:rPr lang="en-US" altLang="zh-CN" dirty="0"/>
              <a:t>Lall </a:t>
            </a:r>
            <a:r>
              <a:rPr lang="zh-CN" altLang="en-US" dirty="0"/>
              <a:t>等人 </a:t>
            </a:r>
            <a:r>
              <a:rPr lang="en-US" altLang="zh-CN" dirty="0"/>
              <a:t>42 </a:t>
            </a:r>
            <a:r>
              <a:rPr lang="zh-CN" altLang="en-US" dirty="0"/>
              <a:t>研究了焊接过程中的变形挑战，而 </a:t>
            </a:r>
            <a:r>
              <a:rPr lang="en-US" altLang="zh-CN" dirty="0"/>
              <a:t>Muhammad </a:t>
            </a:r>
            <a:r>
              <a:rPr lang="zh-CN" altLang="en-US" dirty="0"/>
              <a:t>等人 </a:t>
            </a:r>
            <a:r>
              <a:rPr lang="en-US" altLang="zh-CN" dirty="0"/>
              <a:t>43 </a:t>
            </a:r>
            <a:r>
              <a:rPr lang="zh-CN" altLang="en-US" dirty="0"/>
              <a:t>评估了 </a:t>
            </a:r>
            <a:r>
              <a:rPr lang="en-US" altLang="zh-CN" dirty="0"/>
              <a:t>FPCB </a:t>
            </a:r>
            <a:r>
              <a:rPr lang="zh-CN" altLang="en-US" dirty="0"/>
              <a:t>的焊接后可靠性，强调了制造复杂性。这些研究共同促进了对微电子领域 </a:t>
            </a:r>
            <a:r>
              <a:rPr lang="en-US" altLang="zh-CN" dirty="0"/>
              <a:t>FPCB </a:t>
            </a:r>
            <a:r>
              <a:rPr lang="zh-CN" altLang="en-US" dirty="0"/>
              <a:t>的理解和设计。这项研究解决了理解和应用 </a:t>
            </a:r>
            <a:r>
              <a:rPr lang="en-US" altLang="zh-CN" dirty="0"/>
              <a:t>FPC </a:t>
            </a:r>
            <a:r>
              <a:rPr lang="zh-CN" altLang="en-US" dirty="0"/>
              <a:t>变形的关键差距。我们对不同条件下的 </a:t>
            </a:r>
            <a:r>
              <a:rPr lang="en-US" altLang="zh-CN" dirty="0"/>
              <a:t>FPC </a:t>
            </a:r>
            <a:r>
              <a:rPr lang="zh-CN" altLang="en-US" dirty="0"/>
              <a:t>曲率进行了广泛分析，这是以前研究不足的领域。我们的方法结合了使用 </a:t>
            </a:r>
            <a:r>
              <a:rPr lang="en-US" altLang="zh-CN" dirty="0"/>
              <a:t>Abaqus 2020 </a:t>
            </a:r>
            <a:r>
              <a:rPr lang="zh-CN" altLang="en-US" dirty="0"/>
              <a:t>进行变形行为分析的有限元法 </a:t>
            </a:r>
            <a:r>
              <a:rPr lang="en-US" altLang="zh-CN" dirty="0"/>
              <a:t>(FEM) </a:t>
            </a:r>
            <a:r>
              <a:rPr lang="zh-CN" altLang="en-US" dirty="0"/>
              <a:t>模拟和高级数学建模来检查 </a:t>
            </a:r>
            <a:r>
              <a:rPr lang="en-US" altLang="zh-CN" dirty="0"/>
              <a:t>FPC </a:t>
            </a:r>
            <a:r>
              <a:rPr lang="zh-CN" altLang="en-US" dirty="0"/>
              <a:t>上的曲率和空间分离。在我们的研究中，我们采用了雅可比矩阵迭代法，大大提高了预测 </a:t>
            </a:r>
            <a:r>
              <a:rPr lang="en-US" altLang="zh-CN" dirty="0"/>
              <a:t>FPC </a:t>
            </a:r>
            <a:r>
              <a:rPr lang="zh-CN" altLang="en-US" dirty="0"/>
              <a:t>曲率的精度。我们的发现对 </a:t>
            </a:r>
            <a:r>
              <a:rPr lang="en-US" altLang="zh-CN" dirty="0"/>
              <a:t>FPC </a:t>
            </a:r>
            <a:r>
              <a:rPr lang="zh-CN" altLang="en-US" dirty="0"/>
              <a:t>的设计和制造具有重要意义。它们强调了在 </a:t>
            </a:r>
            <a:r>
              <a:rPr lang="en-US" altLang="zh-CN" dirty="0"/>
              <a:t>FPC </a:t>
            </a:r>
            <a:r>
              <a:rPr lang="zh-CN" altLang="en-US" dirty="0"/>
              <a:t>和相邻组件之间保持自由接触空间以及优化曲率的必要性。这种方法对于防止机械应力、散热效率低下和物理损坏等问题至关重要，这些问题都会对电路功能和整体设备可靠性产生不利影响。此外，我们的研究确定了 </a:t>
            </a:r>
            <a:r>
              <a:rPr lang="en-US" altLang="zh-CN" dirty="0"/>
              <a:t>FPC </a:t>
            </a:r>
            <a:r>
              <a:rPr lang="zh-CN" altLang="en-US" dirty="0"/>
              <a:t>的理想长度，以最大限度地减少最大曲率，从而实现灵活性、结构完整性和可靠性之间的平衡。总之，我们的研究标志着 </a:t>
            </a:r>
            <a:r>
              <a:rPr lang="en-US" altLang="zh-CN" dirty="0"/>
              <a:t>FPC </a:t>
            </a:r>
            <a:r>
              <a:rPr lang="zh-CN" altLang="en-US" dirty="0"/>
              <a:t>研究的重大进步，提供了新的见解和方法。它旨在提高对各种条件下 </a:t>
            </a:r>
            <a:r>
              <a:rPr lang="en-US" altLang="zh-CN" dirty="0"/>
              <a:t>FPC </a:t>
            </a:r>
            <a:r>
              <a:rPr lang="zh-CN" altLang="en-US" dirty="0"/>
              <a:t>行为的理解，为未来的 </a:t>
            </a:r>
            <a:r>
              <a:rPr lang="en-US" altLang="zh-CN" dirty="0"/>
              <a:t>FPC </a:t>
            </a:r>
            <a:r>
              <a:rPr lang="zh-CN" altLang="en-US" dirty="0"/>
              <a:t>设计和应用增强奠定基础，为电子设计和制造领域的设备寿命和性能做出重大贡献。</a:t>
            </a:r>
            <a:endParaRPr lang="en-US" altLang="zh-CN" dirty="0"/>
          </a:p>
          <a:p>
            <a:endParaRPr lang="en-US" altLang="zh-CN" dirty="0"/>
          </a:p>
          <a:p>
            <a:endParaRPr lang="en-US" altLang="zh-CN" dirty="0"/>
          </a:p>
          <a:p>
            <a:endParaRPr lang="en-US" altLang="zh-CN" dirty="0"/>
          </a:p>
          <a:p>
            <a:endParaRPr lang="en-US" altLang="zh-CN" dirty="0"/>
          </a:p>
          <a:p>
            <a:r>
              <a:rPr lang="zh-CN" altLang="en-US" dirty="0"/>
              <a:t>图 </a:t>
            </a:r>
            <a:r>
              <a:rPr lang="en-US" altLang="zh-CN" dirty="0"/>
              <a:t>1. </a:t>
            </a:r>
            <a:r>
              <a:rPr lang="zh-CN" altLang="en-US" dirty="0"/>
              <a:t>基于液态金属的个性化柔性印刷电子产品。“可植入设备”：液态金属神经连接 </a:t>
            </a:r>
            <a:r>
              <a:rPr lang="en-US" altLang="zh-CN" dirty="0"/>
              <a:t>[35] (https://arxiv.org/abs/1404.5931)</a:t>
            </a:r>
            <a:r>
              <a:rPr lang="zh-CN" altLang="en-US" dirty="0"/>
              <a:t>；可注射 </a:t>
            </a:r>
            <a:r>
              <a:rPr lang="en-US" altLang="zh-CN" dirty="0"/>
              <a:t>3D </a:t>
            </a:r>
            <a:r>
              <a:rPr lang="zh-CN" altLang="en-US" dirty="0"/>
              <a:t>生物电极 </a:t>
            </a:r>
            <a:r>
              <a:rPr lang="en-US" altLang="zh-CN" dirty="0"/>
              <a:t>[54]</a:t>
            </a:r>
            <a:r>
              <a:rPr lang="zh-CN" altLang="en-US" dirty="0"/>
              <a:t>（经 </a:t>
            </a:r>
            <a:r>
              <a:rPr lang="en-US" altLang="zh-CN" dirty="0"/>
              <a:t>Jin, C.; Liu, J. et al. </a:t>
            </a:r>
            <a:r>
              <a:rPr lang="zh-CN" altLang="en-US" dirty="0"/>
              <a:t>许可转载，在目标生物组织中可注射 </a:t>
            </a:r>
            <a:r>
              <a:rPr lang="en-US" altLang="zh-CN" dirty="0"/>
              <a:t>3D </a:t>
            </a:r>
            <a:r>
              <a:rPr lang="zh-CN" altLang="en-US" dirty="0"/>
              <a:t>制造医疗电子产品；由 </a:t>
            </a:r>
            <a:r>
              <a:rPr lang="en-US" altLang="zh-CN" dirty="0"/>
              <a:t>Scientific Reports </a:t>
            </a:r>
            <a:r>
              <a:rPr lang="zh-CN" altLang="en-US" dirty="0"/>
              <a:t>于 </a:t>
            </a:r>
            <a:r>
              <a:rPr lang="en-US" altLang="zh-CN" dirty="0"/>
              <a:t>2013 </a:t>
            </a:r>
            <a:r>
              <a:rPr lang="zh-CN" altLang="en-US" dirty="0"/>
              <a:t>年发表。）；液态金属重连神经的电生理测量 </a:t>
            </a:r>
            <a:r>
              <a:rPr lang="en-US" altLang="zh-CN" dirty="0"/>
              <a:t>[36]</a:t>
            </a:r>
            <a:r>
              <a:rPr lang="zh-CN" altLang="en-US" dirty="0"/>
              <a:t>；“电皮肤”：人体上的液态金属电路 </a:t>
            </a:r>
            <a:r>
              <a:rPr lang="en-US" altLang="zh-CN" dirty="0"/>
              <a:t>[55]</a:t>
            </a:r>
            <a:r>
              <a:rPr lang="zh-CN" altLang="en-US" dirty="0"/>
              <a:t>（经 </a:t>
            </a:r>
            <a:r>
              <a:rPr lang="en-US" altLang="zh-CN" dirty="0"/>
              <a:t>Guo, C.; Liu, J. et al. </a:t>
            </a:r>
            <a:r>
              <a:rPr lang="zh-CN" altLang="en-US" dirty="0"/>
              <a:t>许可转载，通过液态金属喷涂和预先设计的掩模在皮肤基底上快速图案化导电元件作为生理测试设备；由 </a:t>
            </a:r>
            <a:r>
              <a:rPr lang="en-US" altLang="zh-CN" dirty="0"/>
              <a:t>Journal of </a:t>
            </a:r>
            <a:r>
              <a:rPr lang="en-US" altLang="zh-CN" dirty="0" err="1"/>
              <a:t>Mterials</a:t>
            </a:r>
            <a:r>
              <a:rPr lang="en-US" altLang="zh-CN" dirty="0"/>
              <a:t> Chemistry B </a:t>
            </a:r>
            <a:r>
              <a:rPr lang="zh-CN" altLang="en-US" dirty="0"/>
              <a:t>于 </a:t>
            </a:r>
            <a:r>
              <a:rPr lang="en-US" altLang="zh-CN" dirty="0"/>
              <a:t>2014 </a:t>
            </a:r>
            <a:r>
              <a:rPr lang="zh-CN" altLang="en-US" dirty="0"/>
              <a:t>年发表。）；人体皮肤上的液态金属标签 </a:t>
            </a:r>
            <a:r>
              <a:rPr lang="en-US" altLang="zh-CN" dirty="0"/>
              <a:t>[56]</a:t>
            </a:r>
            <a:r>
              <a:rPr lang="zh-CN" altLang="en-US" dirty="0"/>
              <a:t>（经 </a:t>
            </a:r>
            <a:r>
              <a:rPr lang="en-US" altLang="zh-CN" dirty="0"/>
              <a:t>Jeong, S.H.; Wu, Z. et al., Liquid Alloy Printing of Microfluidic Stable Electronics </a:t>
            </a:r>
            <a:r>
              <a:rPr lang="zh-CN" altLang="en-US" dirty="0"/>
              <a:t>许可转载；</a:t>
            </a:r>
            <a:r>
              <a:rPr lang="en-US" altLang="zh-CN" dirty="0"/>
              <a:t>Lab on a Chip</a:t>
            </a:r>
            <a:r>
              <a:rPr lang="zh-CN" altLang="en-US" dirty="0"/>
              <a:t>，</a:t>
            </a:r>
            <a:r>
              <a:rPr lang="en-US" altLang="zh-CN" dirty="0"/>
              <a:t>2012 </a:t>
            </a:r>
            <a:r>
              <a:rPr lang="zh-CN" altLang="en-US" dirty="0"/>
              <a:t>年出版）；通过液态金属电极进行心电图测试 </a:t>
            </a:r>
            <a:r>
              <a:rPr lang="en-US" altLang="zh-CN" dirty="0"/>
              <a:t>[57]</a:t>
            </a:r>
            <a:r>
              <a:rPr lang="zh-CN" altLang="en-US" dirty="0"/>
              <a:t>（经 </a:t>
            </a:r>
            <a:r>
              <a:rPr lang="en-US" altLang="zh-CN" dirty="0"/>
              <a:t>Yu, Y.; Zhang, J.; Liu, J., Biomedical Implementation of Liquid Metal Ink as Drawable ECG Electrode and Skin Circuit </a:t>
            </a:r>
            <a:r>
              <a:rPr lang="zh-CN" altLang="en-US" dirty="0"/>
              <a:t>许可转载；</a:t>
            </a:r>
            <a:r>
              <a:rPr lang="en-US" altLang="zh-CN" dirty="0" err="1"/>
              <a:t>PLoS</a:t>
            </a:r>
            <a:r>
              <a:rPr lang="en-US" altLang="zh-CN" dirty="0"/>
              <a:t> ONE</a:t>
            </a:r>
            <a:r>
              <a:rPr lang="zh-CN" altLang="en-US" dirty="0"/>
              <a:t>，</a:t>
            </a:r>
            <a:r>
              <a:rPr lang="en-US" altLang="zh-CN" dirty="0"/>
              <a:t>2013 </a:t>
            </a:r>
            <a:r>
              <a:rPr lang="zh-CN" altLang="en-US" dirty="0"/>
              <a:t>年出版）；“可穿戴生物电子学”：液态金属腕带 </a:t>
            </a:r>
            <a:r>
              <a:rPr lang="en-US" altLang="zh-CN" dirty="0"/>
              <a:t>[58]</a:t>
            </a:r>
            <a:r>
              <a:rPr lang="zh-CN" altLang="en-US" dirty="0"/>
              <a:t>（经 </a:t>
            </a:r>
            <a:r>
              <a:rPr lang="en-US" altLang="zh-CN" dirty="0"/>
              <a:t>Wang, Q.; Yu, Y.; Yang, J.; Liu, J., Fast Fabrication of Flexible Functional Circuits based on Liquid Metal Dual-Trans Printing </a:t>
            </a:r>
            <a:r>
              <a:rPr lang="zh-CN" altLang="en-US" dirty="0"/>
              <a:t>许可转载；</a:t>
            </a:r>
            <a:r>
              <a:rPr lang="en-US" altLang="zh-CN" dirty="0"/>
              <a:t>Advanced Material</a:t>
            </a:r>
            <a:r>
              <a:rPr lang="zh-CN" altLang="en-US" dirty="0"/>
              <a:t>，</a:t>
            </a:r>
            <a:r>
              <a:rPr lang="en-US" altLang="zh-CN" dirty="0"/>
              <a:t>2015 </a:t>
            </a:r>
            <a:r>
              <a:rPr lang="zh-CN" altLang="en-US" dirty="0"/>
              <a:t>年出版）；可穿戴数据手套 </a:t>
            </a:r>
            <a:r>
              <a:rPr lang="en-US" altLang="zh-CN" dirty="0"/>
              <a:t>[59]</a:t>
            </a:r>
            <a:r>
              <a:rPr lang="zh-CN" altLang="en-US" dirty="0"/>
              <a:t>（经 </a:t>
            </a:r>
            <a:r>
              <a:rPr lang="en-US" altLang="zh-CN" dirty="0"/>
              <a:t>Matsuzaki, R.; </a:t>
            </a:r>
            <a:r>
              <a:rPr lang="en-US" altLang="zh-CN" dirty="0" err="1"/>
              <a:t>Tabayashi</a:t>
            </a:r>
            <a:r>
              <a:rPr lang="en-US" altLang="zh-CN" dirty="0"/>
              <a:t>, K. </a:t>
            </a:r>
            <a:r>
              <a:rPr lang="zh-CN" altLang="en-US" dirty="0"/>
              <a:t>许可转载，用于可穿戴电子产品的高拉伸、全局和分布式局部应变传感线，使用增益电极；</a:t>
            </a:r>
            <a:r>
              <a:rPr lang="en-US" altLang="zh-CN" dirty="0"/>
              <a:t>Advanced Functional Material</a:t>
            </a:r>
            <a:r>
              <a:rPr lang="zh-CN" altLang="en-US" dirty="0"/>
              <a:t>，</a:t>
            </a:r>
            <a:r>
              <a:rPr lang="en-US" altLang="zh-CN" dirty="0"/>
              <a:t>2015 </a:t>
            </a:r>
            <a:r>
              <a:rPr lang="zh-CN" altLang="en-US" dirty="0"/>
              <a:t>年出版）；鞋类嵌入式微流体能量收集 </a:t>
            </a:r>
            <a:r>
              <a:rPr lang="en-US" altLang="zh-CN" dirty="0"/>
              <a:t>[60]</a:t>
            </a:r>
            <a:r>
              <a:rPr lang="zh-CN" altLang="en-US" dirty="0"/>
              <a:t>（经 </a:t>
            </a:r>
            <a:r>
              <a:rPr lang="en-US" altLang="zh-CN" dirty="0" err="1"/>
              <a:t>Krupenkin</a:t>
            </a:r>
            <a:r>
              <a:rPr lang="en-US" altLang="zh-CN" dirty="0"/>
              <a:t>, T.; Taylor, J.A. </a:t>
            </a:r>
            <a:r>
              <a:rPr lang="zh-CN" altLang="en-US" dirty="0"/>
              <a:t>许可转载，反向电润湿作为高功率能量收集的新方法；</a:t>
            </a:r>
            <a:r>
              <a:rPr lang="en-US" altLang="zh-CN" dirty="0"/>
              <a:t>Nature Communication</a:t>
            </a:r>
            <a:r>
              <a:rPr lang="zh-CN" altLang="en-US" dirty="0"/>
              <a:t>，</a:t>
            </a:r>
            <a:r>
              <a:rPr lang="en-US" altLang="zh-CN" dirty="0"/>
              <a:t>2011 </a:t>
            </a:r>
            <a:r>
              <a:rPr lang="zh-CN" altLang="en-US" dirty="0"/>
              <a:t>年出版）目前主要以镓及其合金为代表，具有电阻率高、弯曲性强、粘附性低、表面张力大等特性，在当代电子学中，柔性印刷电路 </a:t>
            </a:r>
            <a:r>
              <a:rPr lang="en-US" altLang="zh-CN" dirty="0"/>
              <a:t>(FPC) </a:t>
            </a:r>
            <a:r>
              <a:rPr lang="zh-CN" altLang="en-US" dirty="0"/>
              <a:t>已成为关键，改变了电子设备的设计和功能 </a:t>
            </a:r>
            <a:r>
              <a:rPr lang="en-US" altLang="zh-CN" dirty="0"/>
              <a:t>1,2,3</a:t>
            </a:r>
            <a:r>
              <a:rPr lang="zh-CN" altLang="en-US" dirty="0"/>
              <a:t>。这些电路超越了传统的刚性柔性印刷电路板 </a:t>
            </a:r>
            <a:r>
              <a:rPr lang="en-US" altLang="zh-CN" dirty="0"/>
              <a:t>(PCB)</a:t>
            </a:r>
            <a:r>
              <a:rPr lang="zh-CN" altLang="en-US" dirty="0"/>
              <a:t>，由于采用聚酰亚胺等柔韧的高质量材料构造，因此具有无与伦比的灵活性和适应性。它们能够折叠或扭曲成小空间或不规则空间，从而提高了在物理压力下的耐用性。</a:t>
            </a:r>
            <a:r>
              <a:rPr lang="en-US" altLang="zh-CN" dirty="0"/>
              <a:t>FPC </a:t>
            </a:r>
            <a:r>
              <a:rPr lang="zh-CN" altLang="en-US" dirty="0"/>
              <a:t>的空间和重量效率特别有利，可将多个刚性板和线路整合成更轻、更紧凑的组件 </a:t>
            </a:r>
            <a:r>
              <a:rPr lang="en-US" altLang="zh-CN" dirty="0"/>
              <a:t>4</a:t>
            </a:r>
            <a:r>
              <a:rPr lang="zh-CN" altLang="en-US" dirty="0"/>
              <a:t>、</a:t>
            </a:r>
            <a:r>
              <a:rPr lang="en-US" altLang="zh-CN" dirty="0"/>
              <a:t>5</a:t>
            </a:r>
            <a:r>
              <a:rPr lang="zh-CN" altLang="en-US" dirty="0"/>
              <a:t>、</a:t>
            </a:r>
            <a:r>
              <a:rPr lang="en-US" altLang="zh-CN" dirty="0"/>
              <a:t>6</a:t>
            </a:r>
            <a:r>
              <a:rPr lang="zh-CN" altLang="en-US" dirty="0"/>
              <a:t>。这在航空航天、可穿戴技术和移动设备等必须减少空间和重量的领域至关重要。此外，它们固有的灵活性使它们可用于动态应用，而不会牺牲电路性能或完整性。它们的应用涵盖各个行业，如图 </a:t>
            </a:r>
            <a:r>
              <a:rPr lang="en-US" altLang="zh-CN" dirty="0"/>
              <a:t>17 </a:t>
            </a:r>
            <a:r>
              <a:rPr lang="zh-CN" altLang="en-US" dirty="0"/>
              <a:t>所示。在医疗领域，</a:t>
            </a:r>
            <a:r>
              <a:rPr lang="en-US" altLang="zh-CN" dirty="0"/>
              <a:t>FPC </a:t>
            </a:r>
            <a:r>
              <a:rPr lang="zh-CN" altLang="en-US" dirty="0"/>
              <a:t>有助于实现传感器和植入物等紧凑、灵活的设备，从而提高患者的舒适度和效率 </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。汽车行业将它们用于仪表板显示器和传感器网络等系统中，看重它们对振动和温度变化的抵抗力。在消费电子产品中，</a:t>
            </a:r>
            <a:r>
              <a:rPr lang="en-US" altLang="zh-CN" dirty="0"/>
              <a:t>FPC </a:t>
            </a:r>
            <a:r>
              <a:rPr lang="zh-CN" altLang="en-US" dirty="0"/>
              <a:t>是智能手机、平板电脑和笔记本电脑实现轻薄化的关键</a:t>
            </a:r>
            <a:r>
              <a:rPr lang="en-US" altLang="zh-CN" dirty="0"/>
              <a:t>12</a:t>
            </a:r>
            <a:r>
              <a:rPr lang="zh-CN" altLang="en-US" dirty="0"/>
              <a:t>、</a:t>
            </a:r>
            <a:r>
              <a:rPr lang="en-US" altLang="zh-CN" dirty="0"/>
              <a:t>13</a:t>
            </a:r>
            <a:r>
              <a:rPr lang="zh-CN" altLang="en-US" dirty="0"/>
              <a:t>、</a:t>
            </a:r>
            <a:r>
              <a:rPr lang="en-US" altLang="zh-CN" dirty="0"/>
              <a:t>14</a:t>
            </a:r>
            <a:r>
              <a:rPr lang="zh-CN" altLang="en-US" dirty="0"/>
              <a:t>、</a:t>
            </a:r>
            <a:r>
              <a:rPr lang="en-US" altLang="zh-CN" dirty="0"/>
              <a:t>15</a:t>
            </a:r>
            <a:r>
              <a:rPr lang="zh-CN" altLang="en-US" dirty="0"/>
              <a:t>。此外，它们也是新兴柔性和可穿戴电子产品领域的核心，可实现符合人体工程学设计和人体运动的创新设备</a:t>
            </a:r>
            <a:r>
              <a:rPr lang="en-US" altLang="zh-CN" dirty="0"/>
              <a:t>16</a:t>
            </a:r>
            <a:r>
              <a:rPr lang="zh-CN" altLang="en-US" dirty="0"/>
              <a:t>、</a:t>
            </a:r>
            <a:r>
              <a:rPr lang="en-US" altLang="zh-CN" dirty="0"/>
              <a:t>17</a:t>
            </a:r>
            <a:r>
              <a:rPr lang="zh-CN" altLang="en-US" dirty="0"/>
              <a:t>、</a:t>
            </a:r>
            <a:r>
              <a:rPr lang="en-US" altLang="zh-CN" dirty="0"/>
              <a:t>18</a:t>
            </a:r>
            <a:r>
              <a:rPr lang="zh-CN" altLang="en-US" dirty="0"/>
              <a:t>、</a:t>
            </a:r>
            <a:r>
              <a:rPr lang="en-US" altLang="zh-CN" dirty="0"/>
              <a:t>19</a:t>
            </a:r>
            <a:r>
              <a:rPr lang="zh-CN" altLang="en-US" dirty="0"/>
              <a:t>、</a:t>
            </a:r>
            <a:r>
              <a:rPr lang="en-US" altLang="zh-CN" dirty="0"/>
              <a:t>20</a:t>
            </a:r>
            <a:r>
              <a:rPr lang="zh-CN" altLang="en-US" dirty="0"/>
              <a:t>。</a:t>
            </a:r>
          </a:p>
        </p:txBody>
      </p:sp>
      <p:sp>
        <p:nvSpPr>
          <p:cNvPr id="4" name="灯片编号占位符 3">
            <a:extLst>
              <a:ext uri="{FF2B5EF4-FFF2-40B4-BE49-F238E27FC236}">
                <a16:creationId xmlns:a16="http://schemas.microsoft.com/office/drawing/2014/main" id="{D0FBAFF4-D008-B518-A6B8-CD9944C10655}"/>
              </a:ext>
            </a:extLst>
          </p:cNvPr>
          <p:cNvSpPr>
            <a:spLocks noGrp="1"/>
          </p:cNvSpPr>
          <p:nvPr>
            <p:ph type="sldNum" sz="quarter" idx="5"/>
          </p:nvPr>
        </p:nvSpPr>
        <p:spPr/>
        <p:txBody>
          <a:bodyPr/>
          <a:lstStyle/>
          <a:p>
            <a:fld id="{84918B77-9CB1-4C48-BED5-B02F24F09A98}" type="slidenum">
              <a:rPr lang="zh-CN" altLang="en-US" smtClean="0"/>
              <a:t>46</a:t>
            </a:fld>
            <a:endParaRPr lang="zh-CN" altLang="en-US"/>
          </a:p>
        </p:txBody>
      </p:sp>
    </p:spTree>
    <p:extLst>
      <p:ext uri="{BB962C8B-B14F-4D97-AF65-F5344CB8AC3E}">
        <p14:creationId xmlns:p14="http://schemas.microsoft.com/office/powerpoint/2010/main" val="4047083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BB50-E259-DC1D-40A4-B4FB898BC1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538FCA-189C-BB8A-BBCF-C64C4123AA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EE646E-41EC-E49F-31B1-93D43286D5C5}"/>
              </a:ext>
            </a:extLst>
          </p:cNvPr>
          <p:cNvSpPr>
            <a:spLocks noGrp="1"/>
          </p:cNvSpPr>
          <p:nvPr>
            <p:ph type="body" idx="1"/>
          </p:nvPr>
        </p:nvSpPr>
        <p:spPr/>
        <p:txBody>
          <a:bodyPr/>
          <a:lstStyle/>
          <a:p>
            <a:r>
              <a:rPr lang="en-US" altLang="zh-CN" dirty="0"/>
              <a:t>PCB</a:t>
            </a:r>
            <a:r>
              <a:rPr lang="zh-CN" altLang="en-US" dirty="0"/>
              <a:t>刚性电路板坚硬的板材可以保护电子元件免受损坏，但它限制了电子产品的延展性和柔韧性。于是有了柔性印刷电路。</a:t>
            </a:r>
          </a:p>
        </p:txBody>
      </p:sp>
      <p:sp>
        <p:nvSpPr>
          <p:cNvPr id="4" name="灯片编号占位符 3">
            <a:extLst>
              <a:ext uri="{FF2B5EF4-FFF2-40B4-BE49-F238E27FC236}">
                <a16:creationId xmlns:a16="http://schemas.microsoft.com/office/drawing/2014/main" id="{8BC0D5C5-A719-8F03-FC04-370E134EF2DF}"/>
              </a:ext>
            </a:extLst>
          </p:cNvPr>
          <p:cNvSpPr>
            <a:spLocks noGrp="1"/>
          </p:cNvSpPr>
          <p:nvPr>
            <p:ph type="sldNum" sz="quarter" idx="5"/>
          </p:nvPr>
        </p:nvSpPr>
        <p:spPr/>
        <p:txBody>
          <a:bodyPr/>
          <a:lstStyle/>
          <a:p>
            <a:fld id="{84918B77-9CB1-4C48-BED5-B02F24F09A98}" type="slidenum">
              <a:rPr lang="zh-CN" altLang="en-US" smtClean="0"/>
              <a:t>47</a:t>
            </a:fld>
            <a:endParaRPr lang="zh-CN" altLang="en-US"/>
          </a:p>
        </p:txBody>
      </p:sp>
    </p:spTree>
    <p:extLst>
      <p:ext uri="{BB962C8B-B14F-4D97-AF65-F5344CB8AC3E}">
        <p14:creationId xmlns:p14="http://schemas.microsoft.com/office/powerpoint/2010/main" val="2202735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48</a:t>
            </a:fld>
            <a:endParaRPr lang="zh-CN" altLang="en-US"/>
          </a:p>
        </p:txBody>
      </p:sp>
    </p:spTree>
    <p:extLst>
      <p:ext uri="{BB962C8B-B14F-4D97-AF65-F5344CB8AC3E}">
        <p14:creationId xmlns:p14="http://schemas.microsoft.com/office/powerpoint/2010/main" val="3683330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56</a:t>
            </a:fld>
            <a:endParaRPr lang="zh-CN" altLang="en-US"/>
          </a:p>
        </p:txBody>
      </p:sp>
    </p:spTree>
    <p:extLst>
      <p:ext uri="{BB962C8B-B14F-4D97-AF65-F5344CB8AC3E}">
        <p14:creationId xmlns:p14="http://schemas.microsoft.com/office/powerpoint/2010/main" val="1780133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57</a:t>
            </a:fld>
            <a:endParaRPr lang="zh-CN" altLang="en-US"/>
          </a:p>
        </p:txBody>
      </p:sp>
    </p:spTree>
    <p:extLst>
      <p:ext uri="{BB962C8B-B14F-4D97-AF65-F5344CB8AC3E}">
        <p14:creationId xmlns:p14="http://schemas.microsoft.com/office/powerpoint/2010/main" val="628478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58</a:t>
            </a:fld>
            <a:endParaRPr lang="zh-CN" altLang="en-US"/>
          </a:p>
        </p:txBody>
      </p:sp>
    </p:spTree>
    <p:extLst>
      <p:ext uri="{BB962C8B-B14F-4D97-AF65-F5344CB8AC3E}">
        <p14:creationId xmlns:p14="http://schemas.microsoft.com/office/powerpoint/2010/main" val="693626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创建一个工程项目</a:t>
            </a:r>
            <a:r>
              <a:rPr lang="en-US" altLang="zh-CN" dirty="0"/>
              <a:t>*.</a:t>
            </a:r>
            <a:r>
              <a:rPr lang="en-US" altLang="zh-CN" dirty="0" err="1"/>
              <a:t>PrjPcb</a:t>
            </a:r>
            <a:endParaRPr lang="en-US" altLang="zh-CN" dirty="0"/>
          </a:p>
          <a:p>
            <a:pPr marL="0" indent="0">
              <a:buNone/>
            </a:pPr>
            <a:r>
              <a:rPr lang="zh-CN" altLang="en-US" dirty="0"/>
              <a:t>在该工程中创建原理图文件</a:t>
            </a:r>
            <a:r>
              <a:rPr lang="en-US" altLang="zh-CN" dirty="0"/>
              <a:t>*.</a:t>
            </a:r>
            <a:r>
              <a:rPr lang="en-US" altLang="zh-CN" dirty="0" err="1"/>
              <a:t>SchDoc</a:t>
            </a:r>
            <a:endParaRPr lang="en-US" altLang="zh-CN" dirty="0"/>
          </a:p>
          <a:p>
            <a:pPr marL="0" indent="0">
              <a:buNone/>
            </a:pPr>
            <a:r>
              <a:rPr lang="zh-CN" altLang="en-US" dirty="0"/>
              <a:t>设计电路原理图</a:t>
            </a:r>
            <a:r>
              <a:rPr lang="en-US" altLang="zh-CN" dirty="0"/>
              <a:t>*.</a:t>
            </a:r>
            <a:r>
              <a:rPr lang="en-US" altLang="zh-CN" dirty="0" err="1"/>
              <a:t>SchDoc</a:t>
            </a:r>
            <a:endParaRPr lang="en-US" altLang="zh-CN" dirty="0"/>
          </a:p>
          <a:p>
            <a:pPr marL="0" indent="0">
              <a:buNone/>
            </a:pPr>
            <a:r>
              <a:rPr lang="zh-CN" altLang="en-US" dirty="0"/>
              <a:t>生成网络表文件</a:t>
            </a:r>
            <a:r>
              <a:rPr lang="en-US" altLang="zh-CN" dirty="0"/>
              <a:t>*</a:t>
            </a:r>
            <a:r>
              <a:rPr lang="en-US" altLang="zh-CN" dirty="0" err="1"/>
              <a:t>.Net</a:t>
            </a:r>
            <a:endParaRPr lang="en-US" altLang="zh-CN" dirty="0"/>
          </a:p>
          <a:p>
            <a:pPr marL="0" indent="0">
              <a:buNone/>
            </a:pPr>
            <a:r>
              <a:rPr lang="zh-CN" altLang="en-US" dirty="0"/>
              <a:t>在该工程中创建</a:t>
            </a:r>
            <a:r>
              <a:rPr lang="en-US" altLang="zh-CN" dirty="0"/>
              <a:t>PCB</a:t>
            </a:r>
            <a:r>
              <a:rPr lang="zh-CN" altLang="en-US" dirty="0"/>
              <a:t>文件</a:t>
            </a:r>
            <a:r>
              <a:rPr lang="en-US" altLang="zh-CN" dirty="0"/>
              <a:t>*.</a:t>
            </a:r>
            <a:r>
              <a:rPr lang="en-US" altLang="zh-CN" dirty="0" err="1"/>
              <a:t>PcbDoc</a:t>
            </a:r>
            <a:endParaRPr lang="en-US" altLang="zh-CN" dirty="0"/>
          </a:p>
          <a:p>
            <a:pPr marL="0" indent="0">
              <a:buNone/>
            </a:pPr>
            <a:r>
              <a:rPr lang="zh-CN" altLang="en-US" dirty="0"/>
              <a:t>规划</a:t>
            </a:r>
            <a:r>
              <a:rPr lang="en-US" altLang="zh-CN" dirty="0"/>
              <a:t>PCB</a:t>
            </a:r>
            <a:r>
              <a:rPr lang="zh-CN" altLang="en-US" dirty="0"/>
              <a:t>板形状、尺寸</a:t>
            </a:r>
            <a:r>
              <a:rPr lang="en-US" altLang="zh-CN" dirty="0"/>
              <a:t>*</a:t>
            </a:r>
            <a:r>
              <a:rPr lang="zh-CN" altLang="en-US" dirty="0"/>
              <a:t>。</a:t>
            </a:r>
            <a:r>
              <a:rPr lang="en-US" altLang="zh-CN" dirty="0" err="1"/>
              <a:t>PcbDoc</a:t>
            </a:r>
            <a:endParaRPr lang="en-US" altLang="zh-CN" dirty="0"/>
          </a:p>
          <a:p>
            <a:pPr marL="0" indent="0">
              <a:buNone/>
            </a:pPr>
            <a:r>
              <a:rPr lang="zh-CN" altLang="en-US" dirty="0"/>
              <a:t>设置环境参数</a:t>
            </a:r>
            <a:r>
              <a:rPr lang="en-US" altLang="zh-CN" dirty="0"/>
              <a:t>*.</a:t>
            </a:r>
            <a:r>
              <a:rPr lang="en-US" altLang="zh-CN" dirty="0" err="1"/>
              <a:t>PcbDoc</a:t>
            </a:r>
            <a:endParaRPr lang="en-US" altLang="zh-CN" dirty="0"/>
          </a:p>
          <a:p>
            <a:pPr marL="0" indent="0">
              <a:buNone/>
            </a:pPr>
            <a:r>
              <a:rPr lang="zh-CN" altLang="en-US" dirty="0"/>
              <a:t>导入原理图数据</a:t>
            </a:r>
            <a:r>
              <a:rPr lang="en-US" altLang="zh-CN" dirty="0"/>
              <a:t>*.</a:t>
            </a:r>
            <a:r>
              <a:rPr lang="en-US" altLang="zh-CN" dirty="0" err="1"/>
              <a:t>PcbDoc</a:t>
            </a:r>
            <a:endParaRPr lang="en-US" altLang="zh-CN" dirty="0"/>
          </a:p>
          <a:p>
            <a:pPr marL="0" indent="0">
              <a:buNone/>
            </a:pPr>
            <a:r>
              <a:rPr lang="zh-CN" altLang="en-US" dirty="0"/>
              <a:t>设定工作参数、布线规则等</a:t>
            </a:r>
            <a:r>
              <a:rPr lang="en-US" altLang="zh-CN" dirty="0"/>
              <a:t>*.</a:t>
            </a:r>
            <a:r>
              <a:rPr lang="en-US" altLang="zh-CN" dirty="0" err="1"/>
              <a:t>PcbDoc</a:t>
            </a:r>
            <a:endParaRPr lang="en-US" altLang="zh-CN" dirty="0"/>
          </a:p>
          <a:p>
            <a:pPr marL="0" indent="0">
              <a:buNone/>
            </a:pPr>
            <a:r>
              <a:rPr lang="zh-CN" altLang="en-US" dirty="0"/>
              <a:t>元器件布局</a:t>
            </a:r>
            <a:r>
              <a:rPr lang="en-US" altLang="zh-CN" dirty="0"/>
              <a:t>*.</a:t>
            </a:r>
            <a:r>
              <a:rPr lang="en-US" altLang="zh-CN" dirty="0" err="1"/>
              <a:t>PcbDoc</a:t>
            </a:r>
            <a:endParaRPr lang="en-US" altLang="zh-CN" dirty="0"/>
          </a:p>
          <a:p>
            <a:pPr marL="0" indent="0">
              <a:buNone/>
            </a:pPr>
            <a:r>
              <a:rPr lang="zh-CN" altLang="en-US" dirty="0"/>
              <a:t>布线</a:t>
            </a:r>
            <a:r>
              <a:rPr lang="en-US" altLang="zh-CN" dirty="0"/>
              <a:t>*.</a:t>
            </a:r>
            <a:r>
              <a:rPr lang="en-US" altLang="zh-CN" dirty="0" err="1"/>
              <a:t>PcbDoc</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60</a:t>
            </a:fld>
            <a:endParaRPr lang="zh-CN" altLang="en-US"/>
          </a:p>
        </p:txBody>
      </p:sp>
    </p:spTree>
    <p:extLst>
      <p:ext uri="{BB962C8B-B14F-4D97-AF65-F5344CB8AC3E}">
        <p14:creationId xmlns:p14="http://schemas.microsoft.com/office/powerpoint/2010/main" val="44132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D059A-57CC-DF43-5CB4-CEDECC794F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B24EF6-18C3-1C0E-9617-FA04535359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F24651-BC5A-983E-284E-E052B978A92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43A20F7-604D-9586-22DD-BDE6A9238252}"/>
              </a:ext>
            </a:extLst>
          </p:cNvPr>
          <p:cNvSpPr>
            <a:spLocks noGrp="1"/>
          </p:cNvSpPr>
          <p:nvPr>
            <p:ph type="sldNum" sz="quarter" idx="5"/>
          </p:nvPr>
        </p:nvSpPr>
        <p:spPr/>
        <p:txBody>
          <a:bodyPr/>
          <a:lstStyle/>
          <a:p>
            <a:fld id="{84918B77-9CB1-4C48-BED5-B02F24F09A98}" type="slidenum">
              <a:rPr lang="zh-CN" altLang="en-US" smtClean="0"/>
              <a:t>8</a:t>
            </a:fld>
            <a:endParaRPr lang="zh-CN" altLang="en-US"/>
          </a:p>
        </p:txBody>
      </p:sp>
    </p:spTree>
    <p:extLst>
      <p:ext uri="{BB962C8B-B14F-4D97-AF65-F5344CB8AC3E}">
        <p14:creationId xmlns:p14="http://schemas.microsoft.com/office/powerpoint/2010/main" val="122528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outline n. </a:t>
            </a:r>
            <a:r>
              <a:rPr lang="zh-CN" altLang="en-US" dirty="0"/>
              <a:t>轮廓线</a:t>
            </a:r>
            <a:endParaRPr lang="en-US" altLang="zh-CN" dirty="0"/>
          </a:p>
          <a:p>
            <a:pPr marL="0" indent="0">
              <a:buNone/>
            </a:pPr>
            <a:r>
              <a:rPr lang="en-US" altLang="zh-CN" sz="1200" b="0" i="0" dirty="0">
                <a:solidFill>
                  <a:srgbClr val="333333"/>
                </a:solidFill>
                <a:effectLst/>
                <a:latin typeface="-apple-system"/>
              </a:rPr>
              <a:t>in-line adj.</a:t>
            </a:r>
            <a:r>
              <a:rPr lang="zh-CN" altLang="en-US" sz="1200" b="0" i="0" dirty="0">
                <a:solidFill>
                  <a:srgbClr val="333333"/>
                </a:solidFill>
                <a:effectLst/>
                <a:latin typeface="-apple-system"/>
              </a:rPr>
              <a:t>一列的</a:t>
            </a:r>
            <a:endParaRPr lang="en-US" altLang="zh-CN" dirty="0"/>
          </a:p>
          <a:p>
            <a:pPr marL="0" indent="0">
              <a:buNone/>
            </a:pPr>
            <a:r>
              <a:rPr lang="zh-CN" altLang="en-US" dirty="0"/>
              <a:t>原理图</a:t>
            </a:r>
            <a:endParaRPr lang="en-US" altLang="zh-CN" dirty="0"/>
          </a:p>
          <a:p>
            <a:pPr marL="0" indent="0">
              <a:buNone/>
            </a:pPr>
            <a:r>
              <a:rPr lang="zh-CN" altLang="en-US" dirty="0"/>
              <a:t>器件实物</a:t>
            </a:r>
            <a:endParaRPr lang="en-US" altLang="zh-CN" dirty="0"/>
          </a:p>
          <a:p>
            <a:pPr marL="0" indent="0">
              <a:buNone/>
            </a:pPr>
            <a:r>
              <a:rPr lang="zh-CN" altLang="en-US" dirty="0"/>
              <a:t>两种封装</a:t>
            </a:r>
            <a:r>
              <a:rPr lang="en-US" altLang="zh-CN" dirty="0"/>
              <a:t>:SOP8</a:t>
            </a:r>
            <a:r>
              <a:rPr lang="zh-CN" altLang="en-US" dirty="0"/>
              <a:t>、</a:t>
            </a:r>
            <a:r>
              <a:rPr lang="en-US" altLang="zh-CN" dirty="0"/>
              <a:t>DIP8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62</a:t>
            </a:fld>
            <a:endParaRPr lang="zh-CN" altLang="en-US"/>
          </a:p>
        </p:txBody>
      </p:sp>
    </p:spTree>
    <p:extLst>
      <p:ext uri="{BB962C8B-B14F-4D97-AF65-F5344CB8AC3E}">
        <p14:creationId xmlns:p14="http://schemas.microsoft.com/office/powerpoint/2010/main" val="25464495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64</a:t>
            </a:fld>
            <a:endParaRPr lang="zh-CN" altLang="en-US"/>
          </a:p>
        </p:txBody>
      </p:sp>
    </p:spTree>
    <p:extLst>
      <p:ext uri="{BB962C8B-B14F-4D97-AF65-F5344CB8AC3E}">
        <p14:creationId xmlns:p14="http://schemas.microsoft.com/office/powerpoint/2010/main" val="4140189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65</a:t>
            </a:fld>
            <a:endParaRPr lang="zh-CN" altLang="en-US"/>
          </a:p>
        </p:txBody>
      </p:sp>
    </p:spTree>
    <p:extLst>
      <p:ext uri="{BB962C8B-B14F-4D97-AF65-F5344CB8AC3E}">
        <p14:creationId xmlns:p14="http://schemas.microsoft.com/office/powerpoint/2010/main" val="1850628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66</a:t>
            </a:fld>
            <a:endParaRPr lang="zh-CN" altLang="en-US"/>
          </a:p>
        </p:txBody>
      </p:sp>
    </p:spTree>
    <p:extLst>
      <p:ext uri="{BB962C8B-B14F-4D97-AF65-F5344CB8AC3E}">
        <p14:creationId xmlns:p14="http://schemas.microsoft.com/office/powerpoint/2010/main" val="3686630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68</a:t>
            </a:fld>
            <a:endParaRPr lang="zh-CN" altLang="en-US"/>
          </a:p>
        </p:txBody>
      </p:sp>
    </p:spTree>
    <p:extLst>
      <p:ext uri="{BB962C8B-B14F-4D97-AF65-F5344CB8AC3E}">
        <p14:creationId xmlns:p14="http://schemas.microsoft.com/office/powerpoint/2010/main" val="1320216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设置鼠标移动速度和光标类型为小光标</a:t>
            </a:r>
            <a:endParaRPr lang="en-US" altLang="zh-CN" dirty="0"/>
          </a:p>
          <a:p>
            <a:r>
              <a:rPr lang="en-US" altLang="zh-CN" dirty="0"/>
              <a:t>Schematic n. </a:t>
            </a:r>
            <a:r>
              <a:rPr lang="zh-CN" altLang="en-US" dirty="0"/>
              <a:t>简图</a:t>
            </a:r>
            <a:endParaRPr lang="en-US" altLang="zh-CN" dirty="0"/>
          </a:p>
          <a:p>
            <a:r>
              <a:rPr lang="en-US" altLang="zh-CN" dirty="0"/>
              <a:t>Preference n. </a:t>
            </a:r>
            <a:r>
              <a:rPr lang="zh-CN" altLang="en-US" dirty="0"/>
              <a:t>偏爱 喜爱 爱好 优先选择</a:t>
            </a:r>
          </a:p>
        </p:txBody>
      </p:sp>
      <p:sp>
        <p:nvSpPr>
          <p:cNvPr id="4" name="灯片编号占位符 3"/>
          <p:cNvSpPr>
            <a:spLocks noGrp="1"/>
          </p:cNvSpPr>
          <p:nvPr>
            <p:ph type="sldNum" sz="quarter" idx="5"/>
          </p:nvPr>
        </p:nvSpPr>
        <p:spPr/>
        <p:txBody>
          <a:bodyPr/>
          <a:lstStyle/>
          <a:p>
            <a:fld id="{84918B77-9CB1-4C48-BED5-B02F24F09A98}" type="slidenum">
              <a:rPr lang="zh-CN" altLang="en-US" smtClean="0"/>
              <a:t>69</a:t>
            </a:fld>
            <a:endParaRPr lang="zh-CN" altLang="en-US"/>
          </a:p>
        </p:txBody>
      </p:sp>
    </p:spTree>
    <p:extLst>
      <p:ext uri="{BB962C8B-B14F-4D97-AF65-F5344CB8AC3E}">
        <p14:creationId xmlns:p14="http://schemas.microsoft.com/office/powerpoint/2010/main" val="422155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71</a:t>
            </a:fld>
            <a:endParaRPr lang="zh-CN" altLang="en-US"/>
          </a:p>
        </p:txBody>
      </p:sp>
    </p:spTree>
    <p:extLst>
      <p:ext uri="{BB962C8B-B14F-4D97-AF65-F5344CB8AC3E}">
        <p14:creationId xmlns:p14="http://schemas.microsoft.com/office/powerpoint/2010/main" val="1247242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72</a:t>
            </a:fld>
            <a:endParaRPr lang="zh-CN" altLang="en-US"/>
          </a:p>
        </p:txBody>
      </p:sp>
    </p:spTree>
    <p:extLst>
      <p:ext uri="{BB962C8B-B14F-4D97-AF65-F5344CB8AC3E}">
        <p14:creationId xmlns:p14="http://schemas.microsoft.com/office/powerpoint/2010/main" val="2108003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73</a:t>
            </a:fld>
            <a:endParaRPr lang="zh-CN" altLang="en-US"/>
          </a:p>
        </p:txBody>
      </p:sp>
    </p:spTree>
    <p:extLst>
      <p:ext uri="{BB962C8B-B14F-4D97-AF65-F5344CB8AC3E}">
        <p14:creationId xmlns:p14="http://schemas.microsoft.com/office/powerpoint/2010/main" val="17626367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85</a:t>
            </a:fld>
            <a:endParaRPr lang="zh-CN" altLang="en-US"/>
          </a:p>
        </p:txBody>
      </p:sp>
    </p:spTree>
    <p:extLst>
      <p:ext uri="{BB962C8B-B14F-4D97-AF65-F5344CB8AC3E}">
        <p14:creationId xmlns:p14="http://schemas.microsoft.com/office/powerpoint/2010/main" val="2907712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67AD-DFCB-DA5C-85A1-EF0E5B737E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9378D1-7897-9843-E442-82D97009B5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FB9804-517B-871E-66DB-D0F243BE249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4119F4-0DFC-8F36-1EBA-58AAEACB28A6}"/>
              </a:ext>
            </a:extLst>
          </p:cNvPr>
          <p:cNvSpPr>
            <a:spLocks noGrp="1"/>
          </p:cNvSpPr>
          <p:nvPr>
            <p:ph type="sldNum" sz="quarter" idx="5"/>
          </p:nvPr>
        </p:nvSpPr>
        <p:spPr/>
        <p:txBody>
          <a:bodyPr/>
          <a:lstStyle/>
          <a:p>
            <a:fld id="{84918B77-9CB1-4C48-BED5-B02F24F09A98}" type="slidenum">
              <a:rPr lang="zh-CN" altLang="en-US" smtClean="0"/>
              <a:t>9</a:t>
            </a:fld>
            <a:endParaRPr lang="zh-CN" altLang="en-US"/>
          </a:p>
        </p:txBody>
      </p:sp>
    </p:spTree>
    <p:extLst>
      <p:ext uri="{BB962C8B-B14F-4D97-AF65-F5344CB8AC3E}">
        <p14:creationId xmlns:p14="http://schemas.microsoft.com/office/powerpoint/2010/main" val="1151898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102</a:t>
            </a:fld>
            <a:endParaRPr lang="zh-CN" altLang="en-US"/>
          </a:p>
        </p:txBody>
      </p:sp>
    </p:spTree>
    <p:extLst>
      <p:ext uri="{BB962C8B-B14F-4D97-AF65-F5344CB8AC3E}">
        <p14:creationId xmlns:p14="http://schemas.microsoft.com/office/powerpoint/2010/main" val="4567275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103</a:t>
            </a:fld>
            <a:endParaRPr lang="zh-CN" altLang="en-US"/>
          </a:p>
        </p:txBody>
      </p:sp>
    </p:spTree>
    <p:extLst>
      <p:ext uri="{BB962C8B-B14F-4D97-AF65-F5344CB8AC3E}">
        <p14:creationId xmlns:p14="http://schemas.microsoft.com/office/powerpoint/2010/main" val="5553672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104</a:t>
            </a:fld>
            <a:endParaRPr lang="zh-CN" altLang="en-US"/>
          </a:p>
        </p:txBody>
      </p:sp>
    </p:spTree>
    <p:extLst>
      <p:ext uri="{BB962C8B-B14F-4D97-AF65-F5344CB8AC3E}">
        <p14:creationId xmlns:p14="http://schemas.microsoft.com/office/powerpoint/2010/main" val="1475402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105</a:t>
            </a:fld>
            <a:endParaRPr lang="zh-CN" altLang="en-US"/>
          </a:p>
        </p:txBody>
      </p:sp>
    </p:spTree>
    <p:extLst>
      <p:ext uri="{BB962C8B-B14F-4D97-AF65-F5344CB8AC3E}">
        <p14:creationId xmlns:p14="http://schemas.microsoft.com/office/powerpoint/2010/main" val="34719977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106</a:t>
            </a:fld>
            <a:endParaRPr lang="zh-CN" altLang="en-US"/>
          </a:p>
        </p:txBody>
      </p:sp>
    </p:spTree>
    <p:extLst>
      <p:ext uri="{BB962C8B-B14F-4D97-AF65-F5344CB8AC3E}">
        <p14:creationId xmlns:p14="http://schemas.microsoft.com/office/powerpoint/2010/main" val="42111318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107</a:t>
            </a:fld>
            <a:endParaRPr lang="zh-CN" altLang="en-US"/>
          </a:p>
        </p:txBody>
      </p:sp>
    </p:spTree>
    <p:extLst>
      <p:ext uri="{BB962C8B-B14F-4D97-AF65-F5344CB8AC3E}">
        <p14:creationId xmlns:p14="http://schemas.microsoft.com/office/powerpoint/2010/main" val="2023567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108</a:t>
            </a:fld>
            <a:endParaRPr lang="zh-CN" altLang="en-US"/>
          </a:p>
        </p:txBody>
      </p:sp>
    </p:spTree>
    <p:extLst>
      <p:ext uri="{BB962C8B-B14F-4D97-AF65-F5344CB8AC3E}">
        <p14:creationId xmlns:p14="http://schemas.microsoft.com/office/powerpoint/2010/main" val="3857600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109</a:t>
            </a:fld>
            <a:endParaRPr lang="zh-CN" altLang="en-US"/>
          </a:p>
        </p:txBody>
      </p:sp>
    </p:spTree>
    <p:extLst>
      <p:ext uri="{BB962C8B-B14F-4D97-AF65-F5344CB8AC3E}">
        <p14:creationId xmlns:p14="http://schemas.microsoft.com/office/powerpoint/2010/main" val="2194457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110</a:t>
            </a:fld>
            <a:endParaRPr lang="zh-CN" altLang="en-US"/>
          </a:p>
        </p:txBody>
      </p:sp>
    </p:spTree>
    <p:extLst>
      <p:ext uri="{BB962C8B-B14F-4D97-AF65-F5344CB8AC3E}">
        <p14:creationId xmlns:p14="http://schemas.microsoft.com/office/powerpoint/2010/main" val="3268996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111</a:t>
            </a:fld>
            <a:endParaRPr lang="zh-CN" altLang="en-US"/>
          </a:p>
        </p:txBody>
      </p:sp>
    </p:spTree>
    <p:extLst>
      <p:ext uri="{BB962C8B-B14F-4D97-AF65-F5344CB8AC3E}">
        <p14:creationId xmlns:p14="http://schemas.microsoft.com/office/powerpoint/2010/main" val="992090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31CD-AAF3-4C93-34D8-3469EB0A17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632A9B-D59E-82D9-10D6-5A3E4A2AD1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08ED9F-BAFF-CEC2-FEC1-44EBE384A2A5}"/>
              </a:ext>
            </a:extLst>
          </p:cNvPr>
          <p:cNvSpPr>
            <a:spLocks noGrp="1"/>
          </p:cNvSpPr>
          <p:nvPr>
            <p:ph type="body" idx="1"/>
          </p:nvPr>
        </p:nvSpPr>
        <p:spPr/>
        <p:txBody>
          <a:bodyPr/>
          <a:lstStyle/>
          <a:p>
            <a:r>
              <a:rPr lang="zh-CN" altLang="en-US" dirty="0"/>
              <a:t>元件数量相对集成度没有那么高的电路，他的载体常见的有印刷电路板、柔性印刷电路板，现在还有刚性柔性印刷电路，是</a:t>
            </a:r>
            <a:r>
              <a:rPr lang="en-US" altLang="zh-CN" dirty="0"/>
              <a:t>PCB</a:t>
            </a:r>
            <a:r>
              <a:rPr lang="zh-CN" altLang="en-US" dirty="0"/>
              <a:t>和</a:t>
            </a:r>
            <a:r>
              <a:rPr lang="en-US" altLang="zh-CN" dirty="0"/>
              <a:t>FPC</a:t>
            </a:r>
            <a:r>
              <a:rPr lang="zh-CN" altLang="en-US" dirty="0"/>
              <a:t>的混合。</a:t>
            </a:r>
          </a:p>
        </p:txBody>
      </p:sp>
      <p:sp>
        <p:nvSpPr>
          <p:cNvPr id="4" name="灯片编号占位符 3">
            <a:extLst>
              <a:ext uri="{FF2B5EF4-FFF2-40B4-BE49-F238E27FC236}">
                <a16:creationId xmlns:a16="http://schemas.microsoft.com/office/drawing/2014/main" id="{09616A34-A26C-CF00-0D7A-C31BD0F564FC}"/>
              </a:ext>
            </a:extLst>
          </p:cNvPr>
          <p:cNvSpPr>
            <a:spLocks noGrp="1"/>
          </p:cNvSpPr>
          <p:nvPr>
            <p:ph type="sldNum" sz="quarter" idx="5"/>
          </p:nvPr>
        </p:nvSpPr>
        <p:spPr/>
        <p:txBody>
          <a:bodyPr/>
          <a:lstStyle/>
          <a:p>
            <a:fld id="{84918B77-9CB1-4C48-BED5-B02F24F09A98}" type="slidenum">
              <a:rPr lang="zh-CN" altLang="en-US" smtClean="0"/>
              <a:t>10</a:t>
            </a:fld>
            <a:endParaRPr lang="zh-CN" altLang="en-US"/>
          </a:p>
        </p:txBody>
      </p:sp>
    </p:spTree>
    <p:extLst>
      <p:ext uri="{BB962C8B-B14F-4D97-AF65-F5344CB8AC3E}">
        <p14:creationId xmlns:p14="http://schemas.microsoft.com/office/powerpoint/2010/main" val="2460652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112</a:t>
            </a:fld>
            <a:endParaRPr lang="zh-CN" altLang="en-US"/>
          </a:p>
        </p:txBody>
      </p:sp>
    </p:spTree>
    <p:extLst>
      <p:ext uri="{BB962C8B-B14F-4D97-AF65-F5344CB8AC3E}">
        <p14:creationId xmlns:p14="http://schemas.microsoft.com/office/powerpoint/2010/main" val="3167156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113</a:t>
            </a:fld>
            <a:endParaRPr lang="zh-CN" altLang="en-US"/>
          </a:p>
        </p:txBody>
      </p:sp>
    </p:spTree>
    <p:extLst>
      <p:ext uri="{BB962C8B-B14F-4D97-AF65-F5344CB8AC3E}">
        <p14:creationId xmlns:p14="http://schemas.microsoft.com/office/powerpoint/2010/main" val="3830211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114</a:t>
            </a:fld>
            <a:endParaRPr lang="zh-CN" altLang="en-US"/>
          </a:p>
        </p:txBody>
      </p:sp>
    </p:spTree>
    <p:extLst>
      <p:ext uri="{BB962C8B-B14F-4D97-AF65-F5344CB8AC3E}">
        <p14:creationId xmlns:p14="http://schemas.microsoft.com/office/powerpoint/2010/main" val="3739516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115</a:t>
            </a:fld>
            <a:endParaRPr lang="zh-CN" altLang="en-US"/>
          </a:p>
        </p:txBody>
      </p:sp>
    </p:spTree>
    <p:extLst>
      <p:ext uri="{BB962C8B-B14F-4D97-AF65-F5344CB8AC3E}">
        <p14:creationId xmlns:p14="http://schemas.microsoft.com/office/powerpoint/2010/main" val="1228474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918B77-9CB1-4C48-BED5-B02F24F09A98}" type="slidenum">
              <a:rPr lang="zh-CN" altLang="en-US" smtClean="0"/>
              <a:t>116</a:t>
            </a:fld>
            <a:endParaRPr lang="zh-CN" altLang="en-US"/>
          </a:p>
        </p:txBody>
      </p:sp>
    </p:spTree>
    <p:extLst>
      <p:ext uri="{BB962C8B-B14F-4D97-AF65-F5344CB8AC3E}">
        <p14:creationId xmlns:p14="http://schemas.microsoft.com/office/powerpoint/2010/main" val="201241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1E5FC-7D1C-6827-8C4B-8C6D5DC825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E9670D-56CD-CE54-055C-86C95C82DC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EED9EC-D643-6E25-9104-CF4E1E01C56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664534-05E3-2AAF-B760-2F866554539B}"/>
              </a:ext>
            </a:extLst>
          </p:cNvPr>
          <p:cNvSpPr>
            <a:spLocks noGrp="1"/>
          </p:cNvSpPr>
          <p:nvPr>
            <p:ph type="sldNum" sz="quarter" idx="5"/>
          </p:nvPr>
        </p:nvSpPr>
        <p:spPr/>
        <p:txBody>
          <a:bodyPr/>
          <a:lstStyle/>
          <a:p>
            <a:fld id="{84918B77-9CB1-4C48-BED5-B02F24F09A98}" type="slidenum">
              <a:rPr lang="zh-CN" altLang="en-US" smtClean="0"/>
              <a:t>11</a:t>
            </a:fld>
            <a:endParaRPr lang="zh-CN" altLang="en-US"/>
          </a:p>
        </p:txBody>
      </p:sp>
    </p:spTree>
    <p:extLst>
      <p:ext uri="{BB962C8B-B14F-4D97-AF65-F5344CB8AC3E}">
        <p14:creationId xmlns:p14="http://schemas.microsoft.com/office/powerpoint/2010/main" val="33681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63993-7D74-3F92-B3BA-F69AA4C793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4DF3006-9448-E043-A34E-069D95A832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DEC9E0-86E7-E3CE-D5AB-CBFC62F323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ECD2F82-C8DA-189E-BD16-8C2609FE12CD}"/>
              </a:ext>
            </a:extLst>
          </p:cNvPr>
          <p:cNvSpPr>
            <a:spLocks noGrp="1"/>
          </p:cNvSpPr>
          <p:nvPr>
            <p:ph type="sldNum" sz="quarter" idx="5"/>
          </p:nvPr>
        </p:nvSpPr>
        <p:spPr/>
        <p:txBody>
          <a:bodyPr/>
          <a:lstStyle/>
          <a:p>
            <a:fld id="{84918B77-9CB1-4C48-BED5-B02F24F09A98}" type="slidenum">
              <a:rPr lang="zh-CN" altLang="en-US" smtClean="0"/>
              <a:t>12</a:t>
            </a:fld>
            <a:endParaRPr lang="zh-CN" altLang="en-US"/>
          </a:p>
        </p:txBody>
      </p:sp>
    </p:spTree>
    <p:extLst>
      <p:ext uri="{BB962C8B-B14F-4D97-AF65-F5344CB8AC3E}">
        <p14:creationId xmlns:p14="http://schemas.microsoft.com/office/powerpoint/2010/main" val="247212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4BF1F-71B7-BCBF-207F-7B6932A830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6AD68B-C5AE-FB8B-B82D-8F8854AFF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C86F7C-D5B9-6E6A-477A-9FAB4595300E}"/>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4633C5CA-2E68-4B73-B793-076A66F60E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893FB3-46E9-7C7E-6368-B27AFAAD1309}"/>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2703848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B3A75-41C9-83A4-1FC1-60B731261F4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E1CDD7-EBA5-2CA5-0124-D61F7CC25F0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90AEBA-2C53-38D0-5837-E1A5F38145D8}"/>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671C6D77-F5EF-F8CB-0C68-277A05DAD7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86C772-E830-C4B2-7A6E-DA3EF92B8909}"/>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617165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1A4B57-9489-3FDC-E51D-520C8818D54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3EA379-4C64-94FE-0E49-AA3E7272BD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583A417-B7BA-4EBA-F44C-6ACCEA3476FC}"/>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2320DB51-F123-76B5-09EF-8AABD29EC6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434D3-88FD-53C0-DC36-4B3476649825}"/>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4078835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D173F-CAE2-FE99-E575-214AA65AA6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F47CE9-E062-91CA-A96E-02F85CAFD8C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6A2ABA-8041-9B13-8643-F511AF0C655C}"/>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D3A6B2B9-EBF4-A5C6-998D-6719E3B68C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744F9C-3CEB-7CDB-EBBA-AB22141B2FD9}"/>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952350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D26A0E-144B-8DCB-B983-967EED6292E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3F7F2E-6A00-2A91-4C36-B08774476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90C300-7EC1-408B-F2A2-DDA1419F3A58}"/>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0FCD6582-D394-1065-E83C-20417103D9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5F9551-C281-9E4E-B4A8-8B2D144EB564}"/>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221671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E7A4D0-2B71-87F6-2516-34C5B87585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C05354-D295-9BE7-50D3-ED675D5E3B7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0A98DE5-8458-ABEE-6071-04D7C754E63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C9B0D9-8691-F87E-8C18-7D35948A80B3}"/>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6" name="页脚占位符 5">
            <a:extLst>
              <a:ext uri="{FF2B5EF4-FFF2-40B4-BE49-F238E27FC236}">
                <a16:creationId xmlns:a16="http://schemas.microsoft.com/office/drawing/2014/main" id="{213AA6BB-07F0-7FBF-8057-87E2C5FF54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9FC5237-951C-6AC7-C883-91B010E9E783}"/>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3541443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A752E-4491-CC4E-82BB-3951E06A42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D64908-500C-68F7-B7FE-BFAE12F0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DA151B-7B93-608D-B7F9-43E522B11B7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B78DAFC-901D-DB19-2DBE-A821B6134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A734BB-6EE7-A835-62DB-09856FE6116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906E0EF-A992-C0E8-4C52-2F59A0AFC228}"/>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8" name="页脚占位符 7">
            <a:extLst>
              <a:ext uri="{FF2B5EF4-FFF2-40B4-BE49-F238E27FC236}">
                <a16:creationId xmlns:a16="http://schemas.microsoft.com/office/drawing/2014/main" id="{D3C5E1BB-B86E-F4BD-41A3-8027B964D1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CFE1DF9-EBD6-C720-4491-F56E963F32F2}"/>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122359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E1AD3-4400-7F5C-78F2-F6C0A48E87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AA5F4E-47D6-C3F4-3827-0FBE898403FB}"/>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4" name="页脚占位符 3">
            <a:extLst>
              <a:ext uri="{FF2B5EF4-FFF2-40B4-BE49-F238E27FC236}">
                <a16:creationId xmlns:a16="http://schemas.microsoft.com/office/drawing/2014/main" id="{49774E0A-8DD7-CE36-6B29-AF791CFF99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7FB398F-3DF6-5237-6994-7D47A426296C}"/>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3281897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763CEE-F378-7245-7A1B-AF6075BEA1DE}"/>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3" name="页脚占位符 2">
            <a:extLst>
              <a:ext uri="{FF2B5EF4-FFF2-40B4-BE49-F238E27FC236}">
                <a16:creationId xmlns:a16="http://schemas.microsoft.com/office/drawing/2014/main" id="{2FE4C8D5-6765-EBC5-50B6-B3D073169CA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09444CC-4B80-FADF-84EE-80F3030BA896}"/>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38116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EB144-A8EB-C4AE-EC81-A78B661D4E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6A61EF-58AA-B258-44E0-723E453F3A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A9661B4-2BD1-4B14-9E8E-5246CAC8D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17F162-D3F5-D371-C732-C0E685A7F9EA}"/>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6" name="页脚占位符 5">
            <a:extLst>
              <a:ext uri="{FF2B5EF4-FFF2-40B4-BE49-F238E27FC236}">
                <a16:creationId xmlns:a16="http://schemas.microsoft.com/office/drawing/2014/main" id="{669B0D7F-AF45-95D4-51A9-C0487D26B5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1E8F1E-D7F1-5C74-3333-DB1F24212C60}"/>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288209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EE17B-F0A3-F2F1-ACA3-0F43F5BE0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964505-F629-1ED0-A3FA-473084D91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9C8EF5-C071-2F89-FE57-5E63E7030F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4F120D-3FF2-074A-B5F3-815DE01FAE24}"/>
              </a:ext>
            </a:extLst>
          </p:cNvPr>
          <p:cNvSpPr>
            <a:spLocks noGrp="1"/>
          </p:cNvSpPr>
          <p:nvPr>
            <p:ph type="dt" sz="half" idx="10"/>
          </p:nvPr>
        </p:nvSpPr>
        <p:spPr/>
        <p:txBody>
          <a:bodyPr/>
          <a:lstStyle/>
          <a:p>
            <a:fld id="{4F220009-5FF4-40A3-81D9-576A80332F06}" type="datetimeFigureOut">
              <a:rPr lang="zh-CN" altLang="en-US" smtClean="0"/>
              <a:t>2025/3/4</a:t>
            </a:fld>
            <a:endParaRPr lang="zh-CN" altLang="en-US"/>
          </a:p>
        </p:txBody>
      </p:sp>
      <p:sp>
        <p:nvSpPr>
          <p:cNvPr id="6" name="页脚占位符 5">
            <a:extLst>
              <a:ext uri="{FF2B5EF4-FFF2-40B4-BE49-F238E27FC236}">
                <a16:creationId xmlns:a16="http://schemas.microsoft.com/office/drawing/2014/main" id="{2CBC4A04-7CBC-BF60-CD3E-D62DA71668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B5BF2E-8570-F0AD-8CE9-3435C868CDBA}"/>
              </a:ext>
            </a:extLst>
          </p:cNvPr>
          <p:cNvSpPr>
            <a:spLocks noGrp="1"/>
          </p:cNvSpPr>
          <p:nvPr>
            <p:ph type="sldNum" sz="quarter" idx="12"/>
          </p:nvPr>
        </p:nvSpPr>
        <p:spPr/>
        <p:txBody>
          <a:body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235195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260C70B-7EA2-5FE8-92CC-58F526CA64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1C11497-2FC6-E4F5-2B2A-2F7EECBD1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B31406-59AB-697A-CAEF-137C0E45C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20009-5FF4-40A3-81D9-576A80332F06}" type="datetimeFigureOut">
              <a:rPr lang="zh-CN" altLang="en-US" smtClean="0"/>
              <a:t>2025/3/4</a:t>
            </a:fld>
            <a:endParaRPr lang="zh-CN" altLang="en-US"/>
          </a:p>
        </p:txBody>
      </p:sp>
      <p:sp>
        <p:nvSpPr>
          <p:cNvPr id="5" name="页脚占位符 4">
            <a:extLst>
              <a:ext uri="{FF2B5EF4-FFF2-40B4-BE49-F238E27FC236}">
                <a16:creationId xmlns:a16="http://schemas.microsoft.com/office/drawing/2014/main" id="{2391AF6A-95B0-75C7-8C03-0C0EB99B83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D667A4-5A72-AF70-E296-2C45F8484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58A09-E1B4-4F4E-9539-3AC1DC125C23}" type="slidenum">
              <a:rPr lang="zh-CN" altLang="en-US" smtClean="0"/>
              <a:t>‹#›</a:t>
            </a:fld>
            <a:endParaRPr lang="zh-CN" altLang="en-US"/>
          </a:p>
        </p:txBody>
      </p:sp>
    </p:spTree>
    <p:extLst>
      <p:ext uri="{BB962C8B-B14F-4D97-AF65-F5344CB8AC3E}">
        <p14:creationId xmlns:p14="http://schemas.microsoft.com/office/powerpoint/2010/main" val="1469450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7828918A-AD08-22EE-D978-E9C3E83539EE}"/>
              </a:ext>
            </a:extLst>
          </p:cNvPr>
          <p:cNvSpPr/>
          <p:nvPr/>
        </p:nvSpPr>
        <p:spPr>
          <a:xfrm>
            <a:off x="-7319" y="2054212"/>
            <a:ext cx="12199315" cy="2739821"/>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Picture 2">
            <a:extLst>
              <a:ext uri="{FF2B5EF4-FFF2-40B4-BE49-F238E27FC236}">
                <a16:creationId xmlns:a16="http://schemas.microsoft.com/office/drawing/2014/main" id="{0486191D-BE3E-F61B-75AB-58149E355D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82" t="14195" r="22187" b="9968"/>
          <a:stretch/>
        </p:blipFill>
        <p:spPr bwMode="auto">
          <a:xfrm>
            <a:off x="285291" y="14630"/>
            <a:ext cx="775052" cy="801697"/>
          </a:xfrm>
          <a:prstGeom prst="parallelogram">
            <a:avLst>
              <a:gd name="adj" fmla="val 0"/>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1BDC1AEF-C0D1-4880-97C5-338116DE9D38}"/>
              </a:ext>
            </a:extLst>
          </p:cNvPr>
          <p:cNvSpPr>
            <a:spLocks noGrp="1"/>
          </p:cNvSpPr>
          <p:nvPr>
            <p:ph type="ctrTitle"/>
          </p:nvPr>
        </p:nvSpPr>
        <p:spPr>
          <a:xfrm>
            <a:off x="-7319" y="1906212"/>
            <a:ext cx="12199319" cy="2387600"/>
          </a:xfrm>
        </p:spPr>
        <p:txBody>
          <a:bodyPr>
            <a:normAutofit/>
          </a:bodyPr>
          <a:lstStyle/>
          <a:p>
            <a:pPr>
              <a:lnSpc>
                <a:spcPts val="7900"/>
              </a:lnSpc>
              <a:spcAft>
                <a:spcPts val="600"/>
              </a:spcAft>
            </a:pPr>
            <a:r>
              <a:rPr lang="zh-CN" altLang="en-US" sz="5000" b="1"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t>电子电路的</a:t>
            </a:r>
            <a:r>
              <a:rPr lang="zh-CN" altLang="en-US" sz="5000" b="1" u="sng"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t>电子设计自动化</a:t>
            </a:r>
            <a:r>
              <a:rPr lang="en-US" altLang="zh-CN" sz="5000" b="1"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t>*</a:t>
            </a:r>
            <a:br>
              <a:rPr lang="en-US" altLang="zh-CN" sz="5000" b="1" dirty="0">
                <a:solidFill>
                  <a:schemeClr val="bg1">
                    <a:lumMod val="95000"/>
                  </a:schemeClr>
                </a:solidFill>
                <a:latin typeface="黑体" panose="02010609060101010101" pitchFamily="49" charset="-122"/>
                <a:ea typeface="黑体" panose="02010609060101010101" pitchFamily="49" charset="-122"/>
                <a:cs typeface="Times New Roman" panose="02020603050405020304" pitchFamily="18" charset="0"/>
              </a:rPr>
            </a:br>
            <a:r>
              <a:rPr lang="zh-CN" altLang="en-US" sz="4000" b="1" dirty="0">
                <a:solidFill>
                  <a:schemeClr val="bg1">
                    <a:lumMod val="95000"/>
                  </a:schemeClr>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4000" b="1" dirty="0">
                <a:solidFill>
                  <a:schemeClr val="bg1">
                    <a:lumMod val="95000"/>
                  </a:schemeClr>
                </a:solidFill>
                <a:latin typeface="Times New Roman" panose="02020603050405020304" pitchFamily="18" charset="0"/>
                <a:ea typeface="黑体" panose="02010609060101010101" pitchFamily="49" charset="-122"/>
                <a:cs typeface="Times New Roman" panose="02020603050405020304" pitchFamily="18" charset="0"/>
              </a:rPr>
              <a:t>Electronic Design Automation, EDA</a:t>
            </a:r>
            <a:r>
              <a:rPr lang="zh-CN" altLang="en-US" sz="4000" b="1" dirty="0">
                <a:solidFill>
                  <a:schemeClr val="bg1">
                    <a:lumMod val="95000"/>
                  </a:schemeClr>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5000" b="1" dirty="0">
              <a:solidFill>
                <a:schemeClr val="bg1">
                  <a:lumMod val="95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副标题 11">
            <a:extLst>
              <a:ext uri="{FF2B5EF4-FFF2-40B4-BE49-F238E27FC236}">
                <a16:creationId xmlns:a16="http://schemas.microsoft.com/office/drawing/2014/main" id="{7D7C6B53-898B-53D3-680C-5801274DE064}"/>
              </a:ext>
            </a:extLst>
          </p:cNvPr>
          <p:cNvSpPr>
            <a:spLocks noGrp="1"/>
          </p:cNvSpPr>
          <p:nvPr>
            <p:ph type="subTitle" idx="1"/>
          </p:nvPr>
        </p:nvSpPr>
        <p:spPr>
          <a:xfrm>
            <a:off x="1466034" y="1405991"/>
            <a:ext cx="9144000" cy="563562"/>
          </a:xfrm>
        </p:spPr>
        <p:txBody>
          <a:bodyPr>
            <a:normAutofit fontScale="92500" lnSpcReduction="10000"/>
          </a:bodyPr>
          <a:lstStyle/>
          <a:p>
            <a:r>
              <a:rPr lang="zh-CN" altLang="en-US" sz="4000" b="1" dirty="0"/>
              <a:t>电子电路设计实验</a:t>
            </a:r>
            <a:r>
              <a:rPr lang="en-US" altLang="zh-CN" sz="4000" b="1" dirty="0"/>
              <a:t>II</a:t>
            </a:r>
            <a:endParaRPr lang="zh-CN" altLang="en-US" sz="4000" b="1" dirty="0"/>
          </a:p>
        </p:txBody>
      </p:sp>
      <p:sp>
        <p:nvSpPr>
          <p:cNvPr id="13" name="文本框 12">
            <a:extLst>
              <a:ext uri="{FF2B5EF4-FFF2-40B4-BE49-F238E27FC236}">
                <a16:creationId xmlns:a16="http://schemas.microsoft.com/office/drawing/2014/main" id="{C1A8C0C6-BC0D-C49B-46BE-4D16C98B5EEF}"/>
              </a:ext>
            </a:extLst>
          </p:cNvPr>
          <p:cNvSpPr txBox="1"/>
          <p:nvPr/>
        </p:nvSpPr>
        <p:spPr>
          <a:xfrm>
            <a:off x="1" y="6359021"/>
            <a:ext cx="12192000" cy="523220"/>
          </a:xfrm>
          <a:prstGeom prst="rect">
            <a:avLst/>
          </a:prstGeom>
          <a:noFill/>
        </p:spPr>
        <p:txBody>
          <a:bodyPr wrap="square" rtlCol="0">
            <a:spAutoFit/>
          </a:bodyPr>
          <a:lstStyle/>
          <a:p>
            <a:r>
              <a:rPr lang="en-US" altLang="zh-CN" sz="1400" baseline="300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电子设计自动化（</a:t>
            </a:r>
            <a:r>
              <a:rPr lang="en-US" altLang="zh-CN" sz="1400" dirty="0">
                <a:latin typeface="黑体" panose="02010609060101010101" pitchFamily="49" charset="-122"/>
                <a:ea typeface="黑体" panose="02010609060101010101" pitchFamily="49" charset="-122"/>
              </a:rPr>
              <a:t>Electronic Design Automation, EDA</a:t>
            </a:r>
            <a:r>
              <a:rPr lang="zh-CN" altLang="en-US" sz="1400" dirty="0">
                <a:latin typeface="黑体" panose="02010609060101010101" pitchFamily="49" charset="-122"/>
                <a:ea typeface="黑体" panose="02010609060101010101" pitchFamily="49" charset="-122"/>
              </a:rPr>
              <a:t>）是指利用计算机辅助设计（</a:t>
            </a:r>
            <a:r>
              <a:rPr lang="de-DE" altLang="zh-CN" sz="1400" b="0" i="0" dirty="0">
                <a:solidFill>
                  <a:srgbClr val="1F1F1F"/>
                </a:solidFill>
                <a:effectLst/>
                <a:latin typeface="黑体" panose="02010609060101010101" pitchFamily="49" charset="-122"/>
                <a:ea typeface="黑体" panose="02010609060101010101" pitchFamily="49" charset="-122"/>
              </a:rPr>
              <a:t>Computer-aided Design, </a:t>
            </a:r>
            <a:r>
              <a:rPr lang="en-US" altLang="zh-CN" sz="1400" dirty="0">
                <a:latin typeface="黑体" panose="02010609060101010101" pitchFamily="49" charset="-122"/>
                <a:ea typeface="黑体" panose="02010609060101010101" pitchFamily="49" charset="-122"/>
              </a:rPr>
              <a:t>CAD</a:t>
            </a:r>
            <a:r>
              <a:rPr lang="zh-CN" altLang="en-US" sz="1400" dirty="0">
                <a:latin typeface="黑体" panose="02010609060101010101" pitchFamily="49" charset="-122"/>
                <a:ea typeface="黑体" panose="02010609060101010101" pitchFamily="49" charset="-122"/>
              </a:rPr>
              <a:t>）软件，来完成超大规模集成电路芯片的功能设计、综合、验证、物理设计（包括布局、布线、布板、设计规则检查等）等流程的设计方式。</a:t>
            </a:r>
          </a:p>
        </p:txBody>
      </p:sp>
      <p:grpSp>
        <p:nvGrpSpPr>
          <p:cNvPr id="3" name="组合 2">
            <a:extLst>
              <a:ext uri="{FF2B5EF4-FFF2-40B4-BE49-F238E27FC236}">
                <a16:creationId xmlns:a16="http://schemas.microsoft.com/office/drawing/2014/main" id="{8325DED5-264E-F7A4-8E01-0754DAE8249D}"/>
              </a:ext>
            </a:extLst>
          </p:cNvPr>
          <p:cNvGrpSpPr/>
          <p:nvPr/>
        </p:nvGrpSpPr>
        <p:grpSpPr>
          <a:xfrm>
            <a:off x="358239" y="57977"/>
            <a:ext cx="5747995" cy="701611"/>
            <a:chOff x="762532" y="218907"/>
            <a:chExt cx="5747995" cy="701611"/>
          </a:xfrm>
        </p:grpSpPr>
        <p:sp>
          <p:nvSpPr>
            <p:cNvPr id="5" name="文本框 4">
              <a:extLst>
                <a:ext uri="{FF2B5EF4-FFF2-40B4-BE49-F238E27FC236}">
                  <a16:creationId xmlns:a16="http://schemas.microsoft.com/office/drawing/2014/main" id="{E8C49096-EABB-C74E-0D77-BD0210F99545}"/>
                </a:ext>
              </a:extLst>
            </p:cNvPr>
            <p:cNvSpPr txBox="1"/>
            <p:nvPr/>
          </p:nvSpPr>
          <p:spPr>
            <a:xfrm>
              <a:off x="762532" y="218907"/>
              <a:ext cx="5679795" cy="461665"/>
            </a:xfrm>
            <a:prstGeom prst="rect">
              <a:avLst/>
            </a:prstGeom>
            <a:noFill/>
          </p:spPr>
          <p:txBody>
            <a:bodyPr wrap="square" rtlCol="0">
              <a:spAutoFit/>
            </a:bodyPr>
            <a:lstStyle/>
            <a:p>
              <a:pPr algn="ctr"/>
              <a:r>
                <a:rPr lang="zh-CN" altLang="en-US" sz="2400" b="1" dirty="0">
                  <a:solidFill>
                    <a:srgbClr val="003F88"/>
                  </a:solidFill>
                  <a:latin typeface="黑体" panose="02010609060101010101" pitchFamily="49" charset="-122"/>
                  <a:ea typeface="黑体" panose="02010609060101010101" pitchFamily="49" charset="-122"/>
                </a:rPr>
                <a:t>浙江大学信息与电子工程学院</a:t>
              </a:r>
            </a:p>
          </p:txBody>
        </p:sp>
        <p:sp>
          <p:nvSpPr>
            <p:cNvPr id="6" name="文本框 5">
              <a:extLst>
                <a:ext uri="{FF2B5EF4-FFF2-40B4-BE49-F238E27FC236}">
                  <a16:creationId xmlns:a16="http://schemas.microsoft.com/office/drawing/2014/main" id="{D60FDC44-5F89-8D5B-9C65-E4FB52F2979A}"/>
                </a:ext>
              </a:extLst>
            </p:cNvPr>
            <p:cNvSpPr txBox="1"/>
            <p:nvPr/>
          </p:nvSpPr>
          <p:spPr>
            <a:xfrm>
              <a:off x="1474316" y="612741"/>
              <a:ext cx="5036211" cy="307777"/>
            </a:xfrm>
            <a:prstGeom prst="rect">
              <a:avLst/>
            </a:prstGeom>
            <a:noFill/>
          </p:spPr>
          <p:txBody>
            <a:bodyPr wrap="square" rtlCol="0">
              <a:spAutoFit/>
            </a:bodyPr>
            <a:lstStyle/>
            <a:p>
              <a:pPr algn="ctr"/>
              <a:r>
                <a:rPr lang="en-US" altLang="zh-CN" sz="1400" b="1" dirty="0">
                  <a:solidFill>
                    <a:srgbClr val="003F88"/>
                  </a:solidFill>
                  <a:latin typeface="Malgun Gothic" panose="020B0503020000020004" pitchFamily="34" charset="-127"/>
                  <a:ea typeface="Malgun Gothic" panose="020B0503020000020004" pitchFamily="34" charset="-127"/>
                </a:rPr>
                <a:t>College of Information Science &amp; Electronic Engineering</a:t>
              </a:r>
              <a:endParaRPr lang="zh-CN" altLang="en-US" sz="1400" b="1" dirty="0">
                <a:solidFill>
                  <a:srgbClr val="003F88"/>
                </a:solidFill>
                <a:latin typeface="Malgun Gothic" panose="020B0503020000020004" pitchFamily="34" charset="-127"/>
                <a:ea typeface="Malgun Gothic" panose="020B0503020000020004" pitchFamily="34" charset="-127"/>
              </a:endParaRPr>
            </a:p>
          </p:txBody>
        </p:sp>
      </p:grpSp>
      <p:sp>
        <p:nvSpPr>
          <p:cNvPr id="7" name="矩形 6">
            <a:extLst>
              <a:ext uri="{FF2B5EF4-FFF2-40B4-BE49-F238E27FC236}">
                <a16:creationId xmlns:a16="http://schemas.microsoft.com/office/drawing/2014/main" id="{CB8E336F-D17A-5AFE-0C29-17A55DBCB9B6}"/>
              </a:ext>
            </a:extLst>
          </p:cNvPr>
          <p:cNvSpPr/>
          <p:nvPr/>
        </p:nvSpPr>
        <p:spPr>
          <a:xfrm flipV="1">
            <a:off x="-1" y="801697"/>
            <a:ext cx="6106235" cy="46589"/>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951FD42-E895-14A6-72D6-CCD5BAD719EB}"/>
              </a:ext>
            </a:extLst>
          </p:cNvPr>
          <p:cNvSpPr txBox="1"/>
          <p:nvPr/>
        </p:nvSpPr>
        <p:spPr>
          <a:xfrm>
            <a:off x="2786962" y="4946850"/>
            <a:ext cx="6638544" cy="584775"/>
          </a:xfrm>
          <a:prstGeom prst="rect">
            <a:avLst/>
          </a:prstGeom>
          <a:noFill/>
        </p:spPr>
        <p:txBody>
          <a:bodyPr wrap="square" rtlCol="0">
            <a:spAutoFit/>
          </a:bodyPr>
          <a:lstStyle/>
          <a:p>
            <a:pPr algn="ctr"/>
            <a:r>
              <a:rPr lang="zh-CN" altLang="en-US" sz="3200" b="1" dirty="0">
                <a:latin typeface="黑体" panose="02010609060101010101" pitchFamily="49" charset="-122"/>
                <a:ea typeface="黑体" panose="02010609060101010101" pitchFamily="49" charset="-122"/>
              </a:rPr>
              <a:t>主讲人：叶险峰，施红军，邓靖靖</a:t>
            </a:r>
          </a:p>
        </p:txBody>
      </p:sp>
      <p:sp>
        <p:nvSpPr>
          <p:cNvPr id="11" name="文本框 10">
            <a:extLst>
              <a:ext uri="{FF2B5EF4-FFF2-40B4-BE49-F238E27FC236}">
                <a16:creationId xmlns:a16="http://schemas.microsoft.com/office/drawing/2014/main" id="{DFE1FE41-9C1B-01EB-6C2B-A89CCB97E128}"/>
              </a:ext>
            </a:extLst>
          </p:cNvPr>
          <p:cNvSpPr txBox="1"/>
          <p:nvPr/>
        </p:nvSpPr>
        <p:spPr>
          <a:xfrm>
            <a:off x="2773065" y="6037656"/>
            <a:ext cx="6638544" cy="338554"/>
          </a:xfrm>
          <a:prstGeom prst="rect">
            <a:avLst/>
          </a:prstGeom>
          <a:noFill/>
        </p:spPr>
        <p:txBody>
          <a:bodyPr wrap="square" rtlCol="0">
            <a:spAutoFit/>
          </a:bodyPr>
          <a:lstStyle/>
          <a:p>
            <a:pPr algn="ctr"/>
            <a:r>
              <a:rPr lang="en-US" altLang="zh-CN" sz="1600" b="1" dirty="0">
                <a:latin typeface="黑体" panose="02010609060101010101" pitchFamily="49" charset="-122"/>
                <a:ea typeface="黑体" panose="02010609060101010101" pitchFamily="49" charset="-122"/>
                <a:cs typeface="Times New Roman" panose="02020603050405020304" pitchFamily="18" charset="0"/>
              </a:rPr>
              <a:t>2025</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年</a:t>
            </a:r>
            <a:r>
              <a:rPr lang="en-US" altLang="zh-CN" sz="1600" b="1" dirty="0">
                <a:latin typeface="黑体" panose="02010609060101010101" pitchFamily="49" charset="-122"/>
                <a:ea typeface="黑体" panose="02010609060101010101" pitchFamily="49" charset="-122"/>
                <a:cs typeface="Times New Roman" panose="02020603050405020304" pitchFamily="18" charset="0"/>
              </a:rPr>
              <a:t>03</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月</a:t>
            </a:r>
            <a:r>
              <a:rPr lang="en-US" altLang="zh-CN" sz="1600" b="1" dirty="0">
                <a:latin typeface="黑体" panose="02010609060101010101" pitchFamily="49" charset="-122"/>
                <a:ea typeface="黑体" panose="02010609060101010101" pitchFamily="49" charset="-122"/>
                <a:cs typeface="Times New Roman" panose="02020603050405020304" pitchFamily="18" charset="0"/>
              </a:rPr>
              <a:t>03</a:t>
            </a:r>
            <a:r>
              <a:rPr lang="zh-CN" altLang="en-US" sz="1600" b="1" dirty="0">
                <a:latin typeface="黑体" panose="02010609060101010101" pitchFamily="49" charset="-122"/>
                <a:ea typeface="黑体" panose="02010609060101010101" pitchFamily="49" charset="-122"/>
                <a:cs typeface="Times New Roman" panose="02020603050405020304" pitchFamily="18" charset="0"/>
              </a:rPr>
              <a:t>日</a:t>
            </a:r>
          </a:p>
        </p:txBody>
      </p:sp>
      <p:pic>
        <p:nvPicPr>
          <p:cNvPr id="14" name="图形 13">
            <a:extLst>
              <a:ext uri="{FF2B5EF4-FFF2-40B4-BE49-F238E27FC236}">
                <a16:creationId xmlns:a16="http://schemas.microsoft.com/office/drawing/2014/main" id="{16BCB601-3C46-615C-D2D4-59FEA534E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0338" y="5599331"/>
            <a:ext cx="623999" cy="518142"/>
          </a:xfrm>
          <a:prstGeom prst="rect">
            <a:avLst/>
          </a:prstGeom>
          <a:effectLst>
            <a:glow rad="12700">
              <a:schemeClr val="bg1">
                <a:alpha val="41000"/>
              </a:schemeClr>
            </a:glow>
          </a:effectLst>
        </p:spPr>
      </p:pic>
    </p:spTree>
    <p:extLst>
      <p:ext uri="{BB962C8B-B14F-4D97-AF65-F5344CB8AC3E}">
        <p14:creationId xmlns:p14="http://schemas.microsoft.com/office/powerpoint/2010/main" val="147385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FA10-03C1-3BE6-4D8D-42C0DCF3456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6286D3B-A0FE-7F05-3C61-18FC57E16B7D}"/>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08CFEB3E-13AC-7249-58C5-39B919A67934}"/>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A0DF6D72-E27B-0B7D-61E7-5F9077714F3C}"/>
              </a:ext>
            </a:extLst>
          </p:cNvPr>
          <p:cNvSpPr txBox="1"/>
          <p:nvPr/>
        </p:nvSpPr>
        <p:spPr>
          <a:xfrm>
            <a:off x="50801" y="1997839"/>
            <a:ext cx="11956472" cy="3308726"/>
          </a:xfrm>
          <a:prstGeom prst="rect">
            <a:avLst/>
          </a:prstGeom>
          <a:noFill/>
        </p:spPr>
        <p:txBody>
          <a:bodyPr wrap="square">
            <a:spAutoFit/>
          </a:bodyPr>
          <a:lstStyle/>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基于晶圆制作的集成电路</a:t>
            </a:r>
            <a:endPar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950680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B05B296-C7EA-459F-4E12-0A593C283D5B}"/>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3D769702-6E9B-D65F-C998-5CCB1DFB4C6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53EF0D93-8999-112D-3560-90BB3B1BB3F3}"/>
              </a:ext>
            </a:extLst>
          </p:cNvPr>
          <p:cNvGrpSpPr/>
          <p:nvPr/>
        </p:nvGrpSpPr>
        <p:grpSpPr>
          <a:xfrm>
            <a:off x="4786685" y="1419244"/>
            <a:ext cx="7405315" cy="4997189"/>
            <a:chOff x="186855" y="0"/>
            <a:chExt cx="10650773" cy="6256271"/>
          </a:xfrm>
        </p:grpSpPr>
        <p:pic>
          <p:nvPicPr>
            <p:cNvPr id="21" name="图片 20">
              <a:extLst>
                <a:ext uri="{FF2B5EF4-FFF2-40B4-BE49-F238E27FC236}">
                  <a16:creationId xmlns:a16="http://schemas.microsoft.com/office/drawing/2014/main" id="{BFB15ACE-8F67-3BA4-06C8-511913F8BD27}"/>
                </a:ext>
              </a:extLst>
            </p:cNvPr>
            <p:cNvPicPr>
              <a:picLocks noChangeAspect="1"/>
            </p:cNvPicPr>
            <p:nvPr/>
          </p:nvPicPr>
          <p:blipFill>
            <a:blip r:embed="rId2"/>
            <a:stretch>
              <a:fillRect/>
            </a:stretch>
          </p:blipFill>
          <p:spPr>
            <a:xfrm>
              <a:off x="186855" y="0"/>
              <a:ext cx="10650773" cy="6256271"/>
            </a:xfrm>
            <a:prstGeom prst="rect">
              <a:avLst/>
            </a:prstGeom>
          </p:spPr>
        </p:pic>
        <p:pic>
          <p:nvPicPr>
            <p:cNvPr id="22" name="图片 21">
              <a:extLst>
                <a:ext uri="{FF2B5EF4-FFF2-40B4-BE49-F238E27FC236}">
                  <a16:creationId xmlns:a16="http://schemas.microsoft.com/office/drawing/2014/main" id="{5808D829-C07C-3693-4E18-984C38ACC6A3}"/>
                </a:ext>
              </a:extLst>
            </p:cNvPr>
            <p:cNvPicPr>
              <a:picLocks noChangeAspect="1"/>
            </p:cNvPicPr>
            <p:nvPr/>
          </p:nvPicPr>
          <p:blipFill>
            <a:blip r:embed="rId3"/>
            <a:stretch>
              <a:fillRect/>
            </a:stretch>
          </p:blipFill>
          <p:spPr>
            <a:xfrm>
              <a:off x="5488387" y="1001863"/>
              <a:ext cx="5285630" cy="3726131"/>
            </a:xfrm>
            <a:prstGeom prst="rect">
              <a:avLst/>
            </a:prstGeom>
          </p:spPr>
        </p:pic>
        <p:sp>
          <p:nvSpPr>
            <p:cNvPr id="23" name="矩形: 圆角 22">
              <a:extLst>
                <a:ext uri="{FF2B5EF4-FFF2-40B4-BE49-F238E27FC236}">
                  <a16:creationId xmlns:a16="http://schemas.microsoft.com/office/drawing/2014/main" id="{766B1DFD-7124-EC32-79EC-835B657D842E}"/>
                </a:ext>
              </a:extLst>
            </p:cNvPr>
            <p:cNvSpPr/>
            <p:nvPr/>
          </p:nvSpPr>
          <p:spPr>
            <a:xfrm>
              <a:off x="5661328" y="1558457"/>
              <a:ext cx="1407382" cy="28624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A9B154A2-242D-3A6B-6A9E-88FD2DF1BAEA}"/>
                </a:ext>
              </a:extLst>
            </p:cNvPr>
            <p:cNvSpPr/>
            <p:nvPr/>
          </p:nvSpPr>
          <p:spPr>
            <a:xfrm>
              <a:off x="6096000" y="2116376"/>
              <a:ext cx="972710" cy="51550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03960336-D935-53D8-4502-A1C6DCBC2E49}"/>
                </a:ext>
              </a:extLst>
            </p:cNvPr>
            <p:cNvSpPr/>
            <p:nvPr/>
          </p:nvSpPr>
          <p:spPr>
            <a:xfrm>
              <a:off x="6096000" y="2996792"/>
              <a:ext cx="972710" cy="51550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1C357A09-07B8-E55F-4769-BC982192D442}"/>
                </a:ext>
              </a:extLst>
            </p:cNvPr>
            <p:cNvSpPr/>
            <p:nvPr/>
          </p:nvSpPr>
          <p:spPr>
            <a:xfrm>
              <a:off x="7393387" y="1775795"/>
              <a:ext cx="1407381" cy="28624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752135DF-F80A-7257-717F-B438F92BC42A}"/>
                </a:ext>
              </a:extLst>
            </p:cNvPr>
            <p:cNvSpPr/>
            <p:nvPr/>
          </p:nvSpPr>
          <p:spPr>
            <a:xfrm>
              <a:off x="7251589" y="2722476"/>
              <a:ext cx="1637969" cy="91922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5"/>
            <a:ext cx="4368081" cy="2745984"/>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设置环境参数</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★设置</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编辑器中的栅格及尺寸、长度单位等的参数，便于</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编辑。</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菜单→</a:t>
            </a:r>
            <a:r>
              <a:rPr lang="en-US" altLang="zh-CN" dirty="0">
                <a:latin typeface="Times New Roman" panose="02020603050405020304" pitchFamily="18" charset="0"/>
                <a:cs typeface="Times New Roman" panose="02020603050405020304" pitchFamily="18" charset="0"/>
              </a:rPr>
              <a:t>Board Options</a:t>
            </a:r>
            <a:r>
              <a:rPr lang="zh-CN" altLang="en-US" dirty="0">
                <a:latin typeface="Times New Roman" panose="02020603050405020304" pitchFamily="18" charset="0"/>
                <a:cs typeface="Times New Roman" panose="02020603050405020304" pitchFamily="18" charset="0"/>
              </a:rPr>
              <a:t>设置如图参数：</a:t>
            </a:r>
            <a:endParaRPr lang="en-US" altLang="zh-CN"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E7C8091D-43E6-B436-3384-8C9D8A26AD66}"/>
              </a:ext>
            </a:extLst>
          </p:cNvPr>
          <p:cNvSpPr txBox="1"/>
          <p:nvPr/>
        </p:nvSpPr>
        <p:spPr>
          <a:xfrm>
            <a:off x="984328" y="4571609"/>
            <a:ext cx="3253717" cy="2031325"/>
          </a:xfrm>
          <a:prstGeom prst="rect">
            <a:avLst/>
          </a:prstGeom>
          <a:noFill/>
        </p:spPr>
        <p:txBody>
          <a:bodyPr wrap="square">
            <a:spAutoFit/>
          </a:bodyPr>
          <a:lstStyle/>
          <a:p>
            <a:pPr marL="0" indent="0">
              <a:buNone/>
            </a:pPr>
            <a:r>
              <a:rPr lang="zh-CN" altLang="en-US" dirty="0">
                <a:latin typeface="Times New Roman" panose="02020603050405020304" pitchFamily="18" charset="0"/>
                <a:cs typeface="Times New Roman" panose="02020603050405020304" pitchFamily="18" charset="0"/>
              </a:rPr>
              <a:t>测量单位：英制单位</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捕捉栅格：</a:t>
            </a:r>
            <a:r>
              <a:rPr lang="en-US" altLang="zh-CN" dirty="0">
                <a:latin typeface="Times New Roman" panose="02020603050405020304" pitchFamily="18" charset="0"/>
                <a:cs typeface="Times New Roman" panose="02020603050405020304" pitchFamily="18" charset="0"/>
              </a:rPr>
              <a:t>X 10mil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Y 10mil</a:t>
            </a:r>
          </a:p>
          <a:p>
            <a:pPr marL="0" indent="0">
              <a:buNone/>
            </a:pPr>
            <a:r>
              <a:rPr lang="zh-CN" altLang="en-US" dirty="0">
                <a:latin typeface="Times New Roman" panose="02020603050405020304" pitchFamily="18" charset="0"/>
                <a:cs typeface="Times New Roman" panose="02020603050405020304" pitchFamily="18" charset="0"/>
              </a:rPr>
              <a:t>原件栅格：</a:t>
            </a:r>
            <a:r>
              <a:rPr lang="en-US" altLang="zh-CN" dirty="0">
                <a:latin typeface="Times New Roman" panose="02020603050405020304" pitchFamily="18" charset="0"/>
                <a:cs typeface="Times New Roman" panose="02020603050405020304" pitchFamily="18" charset="0"/>
              </a:rPr>
              <a:t>X 10mil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Y 10mil</a:t>
            </a:r>
          </a:p>
          <a:p>
            <a:pPr marL="0" indent="0">
              <a:buNone/>
            </a:pPr>
            <a:r>
              <a:rPr lang="zh-CN" altLang="en-US" dirty="0">
                <a:latin typeface="Times New Roman" panose="02020603050405020304" pitchFamily="18" charset="0"/>
                <a:cs typeface="Times New Roman" panose="02020603050405020304" pitchFamily="18" charset="0"/>
              </a:rPr>
              <a:t>电器栅格：</a:t>
            </a:r>
            <a:r>
              <a:rPr lang="en-US" altLang="zh-CN" dirty="0">
                <a:latin typeface="Times New Roman" panose="02020603050405020304" pitchFamily="18" charset="0"/>
                <a:cs typeface="Times New Roman" panose="02020603050405020304" pitchFamily="18" charset="0"/>
              </a:rPr>
              <a:t>8 mil</a:t>
            </a:r>
          </a:p>
          <a:p>
            <a:pPr marL="0" indent="0">
              <a:buNone/>
            </a:pPr>
            <a:r>
              <a:rPr lang="zh-CN" altLang="en-US" dirty="0">
                <a:latin typeface="Times New Roman" panose="02020603050405020304" pitchFamily="18" charset="0"/>
                <a:cs typeface="Times New Roman" panose="02020603050405020304" pitchFamily="18" charset="0"/>
              </a:rPr>
              <a:t>可见栅格：</a:t>
            </a:r>
            <a:r>
              <a:rPr lang="en-US" altLang="zh-CN" dirty="0">
                <a:latin typeface="Times New Roman" panose="02020603050405020304" pitchFamily="18" charset="0"/>
                <a:cs typeface="Times New Roman" panose="02020603050405020304" pitchFamily="18" charset="0"/>
              </a:rPr>
              <a:t>markers: Dots</a:t>
            </a:r>
          </a:p>
          <a:p>
            <a:pPr marL="0" indent="0">
              <a:buNone/>
            </a:pPr>
            <a:r>
              <a:rPr lang="en-US" altLang="zh-CN" dirty="0">
                <a:latin typeface="Times New Roman" panose="02020603050405020304" pitchFamily="18" charset="0"/>
                <a:cs typeface="Times New Roman" panose="02020603050405020304" pitchFamily="18" charset="0"/>
              </a:rPr>
              <a:t>	    Grid 1: 100mil</a:t>
            </a:r>
          </a:p>
          <a:p>
            <a:r>
              <a:rPr lang="en-US" altLang="zh-CN" dirty="0">
                <a:latin typeface="Times New Roman" panose="02020603050405020304" pitchFamily="18" charset="0"/>
                <a:cs typeface="Times New Roman" panose="02020603050405020304" pitchFamily="18" charset="0"/>
              </a:rPr>
              <a:t>	    Grid 2: 100mil</a:t>
            </a:r>
          </a:p>
        </p:txBody>
      </p:sp>
      <p:sp>
        <p:nvSpPr>
          <p:cNvPr id="30" name="箭头: 下弧形 29">
            <a:extLst>
              <a:ext uri="{FF2B5EF4-FFF2-40B4-BE49-F238E27FC236}">
                <a16:creationId xmlns:a16="http://schemas.microsoft.com/office/drawing/2014/main" id="{87C54F35-3BD8-4571-CA32-4A3FE2F5B4D0}"/>
              </a:ext>
            </a:extLst>
          </p:cNvPr>
          <p:cNvSpPr/>
          <p:nvPr/>
        </p:nvSpPr>
        <p:spPr>
          <a:xfrm rot="20680296">
            <a:off x="7077261" y="4613946"/>
            <a:ext cx="2513524" cy="1030797"/>
          </a:xfrm>
          <a:prstGeom prst="curved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65965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2C8B55D-5C17-A2D9-2EEE-0064BB6D0716}"/>
              </a:ext>
            </a:extLst>
          </p:cNvPr>
          <p:cNvPicPr>
            <a:picLocks noChangeAspect="1"/>
          </p:cNvPicPr>
          <p:nvPr/>
        </p:nvPicPr>
        <p:blipFill>
          <a:blip r:embed="rId2"/>
          <a:stretch>
            <a:fillRect/>
          </a:stretch>
        </p:blipFill>
        <p:spPr>
          <a:xfrm>
            <a:off x="795130" y="619510"/>
            <a:ext cx="8237551" cy="2181838"/>
          </a:xfrm>
          <a:prstGeom prst="rect">
            <a:avLst/>
          </a:prstGeom>
        </p:spPr>
      </p:pic>
      <p:pic>
        <p:nvPicPr>
          <p:cNvPr id="7" name="图片 6">
            <a:extLst>
              <a:ext uri="{FF2B5EF4-FFF2-40B4-BE49-F238E27FC236}">
                <a16:creationId xmlns:a16="http://schemas.microsoft.com/office/drawing/2014/main" id="{869BD609-B66F-BA45-1ED9-77102EBFB414}"/>
              </a:ext>
            </a:extLst>
          </p:cNvPr>
          <p:cNvPicPr>
            <a:picLocks noChangeAspect="1"/>
          </p:cNvPicPr>
          <p:nvPr/>
        </p:nvPicPr>
        <p:blipFill>
          <a:blip r:embed="rId3"/>
          <a:stretch>
            <a:fillRect/>
          </a:stretch>
        </p:blipFill>
        <p:spPr>
          <a:xfrm>
            <a:off x="4007457" y="2964869"/>
            <a:ext cx="6591631" cy="3528989"/>
          </a:xfrm>
          <a:prstGeom prst="rect">
            <a:avLst/>
          </a:prstGeom>
        </p:spPr>
      </p:pic>
      <p:sp>
        <p:nvSpPr>
          <p:cNvPr id="9" name="文本框 8">
            <a:extLst>
              <a:ext uri="{FF2B5EF4-FFF2-40B4-BE49-F238E27FC236}">
                <a16:creationId xmlns:a16="http://schemas.microsoft.com/office/drawing/2014/main" id="{B5B1EBBB-7CB8-B4BB-873F-B05740B11FFE}"/>
              </a:ext>
            </a:extLst>
          </p:cNvPr>
          <p:cNvSpPr txBox="1"/>
          <p:nvPr/>
        </p:nvSpPr>
        <p:spPr>
          <a:xfrm>
            <a:off x="4701209" y="6387735"/>
            <a:ext cx="6820231" cy="369332"/>
          </a:xfrm>
          <a:prstGeom prst="rect">
            <a:avLst/>
          </a:prstGeom>
          <a:noFill/>
        </p:spPr>
        <p:txBody>
          <a:bodyPr wrap="square">
            <a:spAutoFit/>
          </a:bodyPr>
          <a:lstStyle/>
          <a:p>
            <a:r>
              <a:rPr lang="zh-CN" altLang="en-US" dirty="0"/>
              <a:t>https://blog.csdn.net/zhengyanan815/article/details/90703049</a:t>
            </a:r>
          </a:p>
        </p:txBody>
      </p:sp>
      <p:sp>
        <p:nvSpPr>
          <p:cNvPr id="11" name="文本框 10">
            <a:extLst>
              <a:ext uri="{FF2B5EF4-FFF2-40B4-BE49-F238E27FC236}">
                <a16:creationId xmlns:a16="http://schemas.microsoft.com/office/drawing/2014/main" id="{0EF42825-2DE0-5F7E-172D-D43DCC6A8813}"/>
              </a:ext>
            </a:extLst>
          </p:cNvPr>
          <p:cNvSpPr txBox="1"/>
          <p:nvPr/>
        </p:nvSpPr>
        <p:spPr>
          <a:xfrm>
            <a:off x="837869" y="250178"/>
            <a:ext cx="7273455" cy="369332"/>
          </a:xfrm>
          <a:prstGeom prst="rect">
            <a:avLst/>
          </a:prstGeom>
          <a:noFill/>
        </p:spPr>
        <p:txBody>
          <a:bodyPr wrap="square">
            <a:spAutoFit/>
          </a:bodyPr>
          <a:lstStyle/>
          <a:p>
            <a:r>
              <a:rPr lang="zh-CN" altLang="en-US" dirty="0"/>
              <a:t>https://blog.csdn.net/weixin_30241919/article/details/98156293</a:t>
            </a:r>
          </a:p>
        </p:txBody>
      </p:sp>
    </p:spTree>
    <p:extLst>
      <p:ext uri="{BB962C8B-B14F-4D97-AF65-F5344CB8AC3E}">
        <p14:creationId xmlns:p14="http://schemas.microsoft.com/office/powerpoint/2010/main" val="703050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1F6A659-628F-FE1F-C7B7-39F41572507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4D08C75F-15C5-1920-7A75-F91FEDC847F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CBDBA6D9-C79F-8E87-C7AE-789D31AD7EDA}"/>
              </a:ext>
            </a:extLst>
          </p:cNvPr>
          <p:cNvPicPr>
            <a:picLocks noChangeAspect="1"/>
          </p:cNvPicPr>
          <p:nvPr/>
        </p:nvPicPr>
        <p:blipFill>
          <a:blip r:embed="rId3"/>
          <a:stretch>
            <a:fillRect/>
          </a:stretch>
        </p:blipFill>
        <p:spPr>
          <a:xfrm>
            <a:off x="5056310" y="1472918"/>
            <a:ext cx="6902058" cy="5205433"/>
          </a:xfrm>
          <a:prstGeom prst="rect">
            <a:avLst/>
          </a:prstGeom>
        </p:spPr>
      </p:pic>
      <p:sp>
        <p:nvSpPr>
          <p:cNvPr id="16" name="矩形: 圆角 15">
            <a:extLst>
              <a:ext uri="{FF2B5EF4-FFF2-40B4-BE49-F238E27FC236}">
                <a16:creationId xmlns:a16="http://schemas.microsoft.com/office/drawing/2014/main" id="{334A8CDF-FC7F-60D0-F290-4E5509B9C3A0}"/>
              </a:ext>
            </a:extLst>
          </p:cNvPr>
          <p:cNvSpPr/>
          <p:nvPr/>
        </p:nvSpPr>
        <p:spPr>
          <a:xfrm>
            <a:off x="5206281" y="1728382"/>
            <a:ext cx="1491051" cy="60524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368081"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设置布线规则</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菜单→</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Rules…</a:t>
            </a:r>
          </a:p>
          <a:p>
            <a:pPr marL="0" indent="0">
              <a:buNone/>
            </a:pPr>
            <a:r>
              <a:rPr lang="zh-CN" altLang="en-US" dirty="0">
                <a:latin typeface="Times New Roman" panose="02020603050405020304" pitchFamily="18" charset="0"/>
                <a:cs typeface="Times New Roman" panose="02020603050405020304" pitchFamily="18" charset="0"/>
              </a:rPr>
              <a:t>★设置</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间隔</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间隔是指走线和焊盘之间的距离，一般按默认的数值就可以</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0953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5C81219-7AD2-677D-D1FF-49B9E76C37FC}"/>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E7F6FB4F-6B14-4142-94FB-F12D2B0C4B5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F69703A1-84EA-A1AB-5924-D8A3649065D0}"/>
              </a:ext>
            </a:extLst>
          </p:cNvPr>
          <p:cNvPicPr>
            <a:picLocks noChangeAspect="1"/>
          </p:cNvPicPr>
          <p:nvPr/>
        </p:nvPicPr>
        <p:blipFill rotWithShape="1">
          <a:blip r:embed="rId3"/>
          <a:srcRect r="5341" b="7084"/>
          <a:stretch/>
        </p:blipFill>
        <p:spPr>
          <a:xfrm>
            <a:off x="4646302" y="1316727"/>
            <a:ext cx="7545698" cy="5541267"/>
          </a:xfrm>
          <a:prstGeom prst="rect">
            <a:avLst/>
          </a:prstGeom>
        </p:spPr>
      </p:pic>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450928" y="1717964"/>
            <a:ext cx="5082915" cy="4852727"/>
          </a:xfrm>
        </p:spPr>
        <p:txBody>
          <a:bodyPr>
            <a:normAutofit lnSpcReduction="10000"/>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设置布线规则</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菜单→</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Rules…</a:t>
            </a:r>
          </a:p>
          <a:p>
            <a:pPr marL="0" indent="0">
              <a:buNone/>
            </a:pPr>
            <a:r>
              <a:rPr lang="zh-CN" altLang="en-US" dirty="0">
                <a:latin typeface="Times New Roman" panose="02020603050405020304" pitchFamily="18" charset="0"/>
                <a:cs typeface="Times New Roman" panose="02020603050405020304" pitchFamily="18" charset="0"/>
              </a:rPr>
              <a:t>★设置</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线宽</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线宽范围</a:t>
            </a:r>
            <a:r>
              <a:rPr lang="en-US" altLang="zh-CN" dirty="0">
                <a:latin typeface="Times New Roman" panose="02020603050405020304" pitchFamily="18" charset="0"/>
                <a:cs typeface="Times New Roman" panose="02020603050405020304" pitchFamily="18" charset="0"/>
              </a:rPr>
              <a:t>:[10mil</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50mil]</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一般线宽设为</a:t>
            </a:r>
            <a:r>
              <a:rPr lang="en-US" altLang="zh-CN" dirty="0">
                <a:latin typeface="Times New Roman" panose="02020603050405020304" pitchFamily="18" charset="0"/>
                <a:cs typeface="Times New Roman" panose="02020603050405020304" pitchFamily="18" charset="0"/>
              </a:rPr>
              <a:t>15mil~20mil</a:t>
            </a:r>
          </a:p>
          <a:p>
            <a:pPr marL="0" indent="0">
              <a:buNone/>
            </a:pPr>
            <a:r>
              <a:rPr lang="zh-CN" altLang="en-US" dirty="0">
                <a:latin typeface="Times New Roman" panose="02020603050405020304" pitchFamily="18" charset="0"/>
                <a:cs typeface="Times New Roman" panose="02020603050405020304" pitchFamily="18" charset="0"/>
              </a:rPr>
              <a:t>模拟电路可适当增加线宽：</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信号线：</a:t>
            </a:r>
            <a:r>
              <a:rPr lang="en-US" altLang="zh-CN" dirty="0">
                <a:latin typeface="Times New Roman" panose="02020603050405020304" pitchFamily="18" charset="0"/>
                <a:cs typeface="Times New Roman" panose="02020603050405020304" pitchFamily="18" charset="0"/>
              </a:rPr>
              <a:t>20mil</a:t>
            </a:r>
          </a:p>
          <a:p>
            <a:pPr marL="0" indent="0">
              <a:buNone/>
            </a:pPr>
            <a:r>
              <a:rPr lang="zh-CN" altLang="en-US" dirty="0">
                <a:latin typeface="Times New Roman" panose="02020603050405020304" pitchFamily="18" charset="0"/>
                <a:cs typeface="Times New Roman" panose="02020603050405020304" pitchFamily="18" charset="0"/>
              </a:rPr>
              <a:t>   电源和地：</a:t>
            </a:r>
            <a:r>
              <a:rPr lang="en-US" altLang="zh-CN" dirty="0">
                <a:latin typeface="Times New Roman" panose="02020603050405020304" pitchFamily="18" charset="0"/>
                <a:cs typeface="Times New Roman" panose="02020603050405020304" pitchFamily="18" charset="0"/>
              </a:rPr>
              <a:t>50mil</a:t>
            </a:r>
          </a:p>
          <a:p>
            <a:pPr marL="0" indent="0">
              <a:buNone/>
            </a:pPr>
            <a:endParaRPr lang="en-US" altLang="zh-CN" dirty="0">
              <a:latin typeface="Times New Roman" panose="02020603050405020304" pitchFamily="18" charset="0"/>
              <a:cs typeface="Times New Roman" panose="02020603050405020304" pitchFamily="18" charset="0"/>
            </a:endParaRPr>
          </a:p>
        </p:txBody>
      </p:sp>
      <p:grpSp>
        <p:nvGrpSpPr>
          <p:cNvPr id="19" name="组合 18">
            <a:extLst>
              <a:ext uri="{FF2B5EF4-FFF2-40B4-BE49-F238E27FC236}">
                <a16:creationId xmlns:a16="http://schemas.microsoft.com/office/drawing/2014/main" id="{C363A9D6-59A7-CDEA-3980-543381A59DE0}"/>
              </a:ext>
            </a:extLst>
          </p:cNvPr>
          <p:cNvGrpSpPr/>
          <p:nvPr/>
        </p:nvGrpSpPr>
        <p:grpSpPr>
          <a:xfrm>
            <a:off x="7297783" y="1996873"/>
            <a:ext cx="4790981" cy="4680668"/>
            <a:chOff x="-648562" y="1204123"/>
            <a:chExt cx="9063345" cy="6858000"/>
          </a:xfrm>
        </p:grpSpPr>
        <p:grpSp>
          <p:nvGrpSpPr>
            <p:cNvPr id="18" name="组合 17">
              <a:extLst>
                <a:ext uri="{FF2B5EF4-FFF2-40B4-BE49-F238E27FC236}">
                  <a16:creationId xmlns:a16="http://schemas.microsoft.com/office/drawing/2014/main" id="{4EB76D05-B040-2187-78F6-83EB2AF8E492}"/>
                </a:ext>
              </a:extLst>
            </p:cNvPr>
            <p:cNvGrpSpPr/>
            <p:nvPr/>
          </p:nvGrpSpPr>
          <p:grpSpPr>
            <a:xfrm>
              <a:off x="-648562" y="1204123"/>
              <a:ext cx="9063345" cy="6858000"/>
              <a:chOff x="-1379650" y="908223"/>
              <a:chExt cx="9063345" cy="6858000"/>
            </a:xfrm>
          </p:grpSpPr>
          <p:pic>
            <p:nvPicPr>
              <p:cNvPr id="16" name="图片 15">
                <a:extLst>
                  <a:ext uri="{FF2B5EF4-FFF2-40B4-BE49-F238E27FC236}">
                    <a16:creationId xmlns:a16="http://schemas.microsoft.com/office/drawing/2014/main" id="{9075CD4F-6334-3C08-4AAB-5F5D8360C2CE}"/>
                  </a:ext>
                </a:extLst>
              </p:cNvPr>
              <p:cNvPicPr>
                <a:picLocks noChangeAspect="1"/>
              </p:cNvPicPr>
              <p:nvPr/>
            </p:nvPicPr>
            <p:blipFill>
              <a:blip r:embed="rId4"/>
              <a:stretch>
                <a:fillRect/>
              </a:stretch>
            </p:blipFill>
            <p:spPr>
              <a:xfrm>
                <a:off x="-1379650" y="908223"/>
                <a:ext cx="9063345" cy="6858000"/>
              </a:xfrm>
              <a:prstGeom prst="rect">
                <a:avLst/>
              </a:prstGeom>
            </p:spPr>
          </p:pic>
          <p:sp>
            <p:nvSpPr>
              <p:cNvPr id="15" name="矩形: 圆角 14">
                <a:extLst>
                  <a:ext uri="{FF2B5EF4-FFF2-40B4-BE49-F238E27FC236}">
                    <a16:creationId xmlns:a16="http://schemas.microsoft.com/office/drawing/2014/main" id="{8BEAC428-B203-F2E0-446C-90511413E341}"/>
                  </a:ext>
                </a:extLst>
              </p:cNvPr>
              <p:cNvSpPr/>
              <p:nvPr/>
            </p:nvSpPr>
            <p:spPr>
              <a:xfrm>
                <a:off x="1452104" y="5373889"/>
                <a:ext cx="6042977" cy="62967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圆角 12">
              <a:extLst>
                <a:ext uri="{FF2B5EF4-FFF2-40B4-BE49-F238E27FC236}">
                  <a16:creationId xmlns:a16="http://schemas.microsoft.com/office/drawing/2014/main" id="{1168B024-1E3D-1F4F-DB5A-169EC13E401D}"/>
                </a:ext>
              </a:extLst>
            </p:cNvPr>
            <p:cNvSpPr/>
            <p:nvPr/>
          </p:nvSpPr>
          <p:spPr>
            <a:xfrm>
              <a:off x="-265546" y="2773304"/>
              <a:ext cx="1592175" cy="53952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双括号 21">
            <a:extLst>
              <a:ext uri="{FF2B5EF4-FFF2-40B4-BE49-F238E27FC236}">
                <a16:creationId xmlns:a16="http://schemas.microsoft.com/office/drawing/2014/main" id="{E2657701-3558-2879-F9F4-EBBAF0D6DA47}"/>
              </a:ext>
            </a:extLst>
          </p:cNvPr>
          <p:cNvSpPr/>
          <p:nvPr/>
        </p:nvSpPr>
        <p:spPr>
          <a:xfrm>
            <a:off x="660638" y="5579197"/>
            <a:ext cx="2953062" cy="839449"/>
          </a:xfrm>
          <a:prstGeom prst="bracket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5440095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EAB7E0AF-C4E9-AC9E-C6AA-B6298307DFE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5FE8BE86-1DC6-E9CA-2A0B-C2DAADD9B4A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a:extLst>
              <a:ext uri="{FF2B5EF4-FFF2-40B4-BE49-F238E27FC236}">
                <a16:creationId xmlns:a16="http://schemas.microsoft.com/office/drawing/2014/main" id="{C19492B4-5385-6938-DAA7-0B31B1C3E26B}"/>
              </a:ext>
            </a:extLst>
          </p:cNvPr>
          <p:cNvGrpSpPr/>
          <p:nvPr/>
        </p:nvGrpSpPr>
        <p:grpSpPr>
          <a:xfrm>
            <a:off x="4972280" y="1302105"/>
            <a:ext cx="7219719" cy="5490376"/>
            <a:chOff x="1433951" y="0"/>
            <a:chExt cx="9324098" cy="6858000"/>
          </a:xfrm>
        </p:grpSpPr>
        <p:pic>
          <p:nvPicPr>
            <p:cNvPr id="9" name="图片 8">
              <a:extLst>
                <a:ext uri="{FF2B5EF4-FFF2-40B4-BE49-F238E27FC236}">
                  <a16:creationId xmlns:a16="http://schemas.microsoft.com/office/drawing/2014/main" id="{DDF7B46D-B91E-71E3-2F94-D71D7CCA8513}"/>
                </a:ext>
              </a:extLst>
            </p:cNvPr>
            <p:cNvPicPr>
              <a:picLocks noChangeAspect="1"/>
            </p:cNvPicPr>
            <p:nvPr/>
          </p:nvPicPr>
          <p:blipFill>
            <a:blip r:embed="rId3"/>
            <a:stretch>
              <a:fillRect/>
            </a:stretch>
          </p:blipFill>
          <p:spPr>
            <a:xfrm>
              <a:off x="1433951" y="0"/>
              <a:ext cx="9324098" cy="6858000"/>
            </a:xfrm>
            <a:prstGeom prst="rect">
              <a:avLst/>
            </a:prstGeom>
          </p:spPr>
        </p:pic>
        <p:sp>
          <p:nvSpPr>
            <p:cNvPr id="10" name="箭头: 下 9">
              <a:extLst>
                <a:ext uri="{FF2B5EF4-FFF2-40B4-BE49-F238E27FC236}">
                  <a16:creationId xmlns:a16="http://schemas.microsoft.com/office/drawing/2014/main" id="{8B66E417-822C-16AD-397B-C6FCD16BB62E}"/>
                </a:ext>
              </a:extLst>
            </p:cNvPr>
            <p:cNvSpPr/>
            <p:nvPr/>
          </p:nvSpPr>
          <p:spPr>
            <a:xfrm>
              <a:off x="10003402" y="6176963"/>
              <a:ext cx="534256" cy="449868"/>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1FD1FE2-D271-C8CC-C7E0-A33D66A85193}"/>
                </a:ext>
              </a:extLst>
            </p:cNvPr>
            <p:cNvCxnSpPr/>
            <p:nvPr/>
          </p:nvCxnSpPr>
          <p:spPr>
            <a:xfrm>
              <a:off x="3883631" y="2013735"/>
              <a:ext cx="2383605" cy="9452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368081"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设置电路板禁止布线区</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★根据电路的情况 预估电路板的大小和形状，确定电路板的电气边界。</a:t>
            </a:r>
            <a:endParaRPr lang="en-US" altLang="zh-CN" dirty="0">
              <a:latin typeface="Times New Roman" panose="02020603050405020304" pitchFamily="18" charset="0"/>
              <a:cs typeface="Times New Roman" panose="02020603050405020304" pitchFamily="18" charset="0"/>
            </a:endParaRPr>
          </a:p>
          <a:p>
            <a:pPr marL="0" indent="0">
              <a:spcBef>
                <a:spcPts val="1200"/>
              </a:spcBef>
              <a:buNone/>
            </a:pPr>
            <a:r>
              <a:rPr lang="zh-CN" altLang="en-US" dirty="0">
                <a:latin typeface="Times New Roman" panose="02020603050405020304" pitchFamily="18" charset="0"/>
                <a:cs typeface="Times New Roman" panose="02020603050405020304" pitchFamily="18" charset="0"/>
              </a:rPr>
              <a:t>★选择</a:t>
            </a:r>
            <a:r>
              <a:rPr lang="en-US" altLang="zh-CN" dirty="0" err="1">
                <a:latin typeface="Times New Roman" panose="02020603050405020304" pitchFamily="18" charset="0"/>
                <a:cs typeface="Times New Roman" panose="02020603050405020304" pitchFamily="18" charset="0"/>
              </a:rPr>
              <a:t>keepout</a:t>
            </a:r>
            <a:r>
              <a:rPr lang="en-US" altLang="zh-CN" dirty="0">
                <a:latin typeface="Times New Roman" panose="02020603050405020304" pitchFamily="18" charset="0"/>
                <a:cs typeface="Times New Roman" panose="02020603050405020304" pitchFamily="18" charset="0"/>
              </a:rPr>
              <a:t> layer</a:t>
            </a:r>
            <a:r>
              <a:rPr lang="zh-CN" altLang="en-US" dirty="0">
                <a:latin typeface="Times New Roman" panose="02020603050405020304" pitchFamily="18" charset="0"/>
                <a:cs typeface="Times New Roman" panose="02020603050405020304" pitchFamily="18" charset="0"/>
              </a:rPr>
              <a:t>层上，执行“</a:t>
            </a:r>
            <a:r>
              <a:rPr lang="en-US" altLang="zh-CN" dirty="0">
                <a:latin typeface="Times New Roman" panose="02020603050405020304" pitchFamily="18" charset="0"/>
                <a:cs typeface="Times New Roman" panose="02020603050405020304" pitchFamily="18" charset="0"/>
              </a:rPr>
              <a:t>place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line</a:t>
            </a:r>
            <a:r>
              <a:rPr lang="zh-CN" altLang="en-US" dirty="0">
                <a:latin typeface="Times New Roman" panose="02020603050405020304" pitchFamily="18" charset="0"/>
                <a:cs typeface="Times New Roman" panose="02020603050405020304" pitchFamily="18" charset="0"/>
              </a:rPr>
              <a:t>”，画出电路板的预估形状和大小。</a:t>
            </a:r>
            <a:endParaRPr lang="en-US" altLang="zh-CN" dirty="0">
              <a:latin typeface="Times New Roman" panose="02020603050405020304" pitchFamily="18" charset="0"/>
              <a:cs typeface="Times New Roman" panose="02020603050405020304" pitchFamily="18" charset="0"/>
            </a:endParaRPr>
          </a:p>
          <a:p>
            <a:pPr marL="0" indent="0">
              <a:spcBef>
                <a:spcPts val="1200"/>
              </a:spcBef>
              <a:buNone/>
            </a:pPr>
            <a:r>
              <a:rPr lang="zh-CN" altLang="en-US" dirty="0">
                <a:latin typeface="Times New Roman" panose="02020603050405020304" pitchFamily="18" charset="0"/>
                <a:cs typeface="Times New Roman" panose="02020603050405020304" pitchFamily="18" charset="0"/>
              </a:rPr>
              <a:t>★随时观察窗口左下角的坐标以掌握实际尺寸。</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273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837A7CE-52FF-B7B6-F51E-4D2B9430D06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2C4B08DC-CA24-B177-F623-3BECC8793E7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导入原理图数据</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★在原理图文件中执行：</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Import Changes From…</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en-US" altLang="zh-CN" dirty="0">
                <a:latin typeface="Times New Roman" panose="02020603050405020304" pitchFamily="18" charset="0"/>
                <a:cs typeface="Times New Roman" panose="02020603050405020304" pitchFamily="18" charset="0"/>
              </a:rPr>
              <a:t>    </a:t>
            </a:r>
          </a:p>
        </p:txBody>
      </p:sp>
      <p:pic>
        <p:nvPicPr>
          <p:cNvPr id="9" name="图片 8">
            <a:extLst>
              <a:ext uri="{FF2B5EF4-FFF2-40B4-BE49-F238E27FC236}">
                <a16:creationId xmlns:a16="http://schemas.microsoft.com/office/drawing/2014/main" id="{9ED746CF-97E8-C6F5-2C6F-C8DD73AB68D1}"/>
              </a:ext>
            </a:extLst>
          </p:cNvPr>
          <p:cNvPicPr>
            <a:picLocks noChangeAspect="1"/>
          </p:cNvPicPr>
          <p:nvPr/>
        </p:nvPicPr>
        <p:blipFill>
          <a:blip r:embed="rId3"/>
          <a:stretch>
            <a:fillRect/>
          </a:stretch>
        </p:blipFill>
        <p:spPr>
          <a:xfrm>
            <a:off x="5426014" y="1257066"/>
            <a:ext cx="6765986" cy="5600934"/>
          </a:xfrm>
          <a:prstGeom prst="rect">
            <a:avLst/>
          </a:prstGeom>
        </p:spPr>
      </p:pic>
      <p:sp>
        <p:nvSpPr>
          <p:cNvPr id="10" name="矩形: 圆角 9">
            <a:extLst>
              <a:ext uri="{FF2B5EF4-FFF2-40B4-BE49-F238E27FC236}">
                <a16:creationId xmlns:a16="http://schemas.microsoft.com/office/drawing/2014/main" id="{373CDBDB-3436-E0E0-5222-43B59147F5F7}"/>
              </a:ext>
            </a:extLst>
          </p:cNvPr>
          <p:cNvSpPr/>
          <p:nvPr/>
        </p:nvSpPr>
        <p:spPr>
          <a:xfrm>
            <a:off x="8408039" y="2029790"/>
            <a:ext cx="3355626" cy="387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21453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449411" y="1825625"/>
            <a:ext cx="4606636"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导入原理图数据</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★点击“</a:t>
            </a:r>
            <a:r>
              <a:rPr lang="en-US" altLang="zh-CN" b="1" dirty="0">
                <a:solidFill>
                  <a:srgbClr val="FF0000"/>
                </a:solidFill>
                <a:latin typeface="Times New Roman" panose="02020603050405020304" pitchFamily="18" charset="0"/>
                <a:cs typeface="Times New Roman" panose="02020603050405020304" pitchFamily="18" charset="0"/>
              </a:rPr>
              <a:t>Execute Changes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en-US" altLang="zh-CN" dirty="0">
                <a:latin typeface="Times New Roman" panose="02020603050405020304" pitchFamily="18" charset="0"/>
                <a:cs typeface="Times New Roman" panose="02020603050405020304" pitchFamily="18" charset="0"/>
              </a:rPr>
              <a:t>    </a:t>
            </a:r>
          </a:p>
        </p:txBody>
      </p:sp>
      <p:grpSp>
        <p:nvGrpSpPr>
          <p:cNvPr id="2" name="组合 1">
            <a:extLst>
              <a:ext uri="{FF2B5EF4-FFF2-40B4-BE49-F238E27FC236}">
                <a16:creationId xmlns:a16="http://schemas.microsoft.com/office/drawing/2014/main" id="{EB0D6204-BFEC-D43D-B40D-75C1231E9ADD}"/>
              </a:ext>
            </a:extLst>
          </p:cNvPr>
          <p:cNvGrpSpPr/>
          <p:nvPr/>
        </p:nvGrpSpPr>
        <p:grpSpPr>
          <a:xfrm>
            <a:off x="4500860" y="1589907"/>
            <a:ext cx="7502453" cy="4174757"/>
            <a:chOff x="1016955" y="1738859"/>
            <a:chExt cx="8999871" cy="4216106"/>
          </a:xfrm>
        </p:grpSpPr>
        <p:pic>
          <p:nvPicPr>
            <p:cNvPr id="9" name="图片 8">
              <a:extLst>
                <a:ext uri="{FF2B5EF4-FFF2-40B4-BE49-F238E27FC236}">
                  <a16:creationId xmlns:a16="http://schemas.microsoft.com/office/drawing/2014/main" id="{0C65ADE3-F5DF-670B-6898-9E6C720DC5D6}"/>
                </a:ext>
              </a:extLst>
            </p:cNvPr>
            <p:cNvPicPr>
              <a:picLocks noChangeAspect="1"/>
            </p:cNvPicPr>
            <p:nvPr/>
          </p:nvPicPr>
          <p:blipFill>
            <a:blip r:embed="rId3"/>
            <a:stretch>
              <a:fillRect/>
            </a:stretch>
          </p:blipFill>
          <p:spPr>
            <a:xfrm>
              <a:off x="1016955" y="1738859"/>
              <a:ext cx="8999871" cy="4216106"/>
            </a:xfrm>
            <a:prstGeom prst="rect">
              <a:avLst/>
            </a:prstGeom>
          </p:spPr>
        </p:pic>
        <p:sp>
          <p:nvSpPr>
            <p:cNvPr id="10" name="矩形: 圆角 9">
              <a:extLst>
                <a:ext uri="{FF2B5EF4-FFF2-40B4-BE49-F238E27FC236}">
                  <a16:creationId xmlns:a16="http://schemas.microsoft.com/office/drawing/2014/main" id="{CD2D8E70-B713-4AE6-D88B-CCC44D0F13F4}"/>
                </a:ext>
              </a:extLst>
            </p:cNvPr>
            <p:cNvSpPr/>
            <p:nvPr/>
          </p:nvSpPr>
          <p:spPr>
            <a:xfrm>
              <a:off x="1896256" y="5688767"/>
              <a:ext cx="876924" cy="26232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FC81BA7D-7D23-70DC-055E-5F75AE073736}"/>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5D3DB6D6-63D1-6E69-D11B-A22993A356A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160941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16F5982-E807-46E4-E5E3-377448E16B25}"/>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837F7142-0308-17DC-6F9B-58D40641834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C60BBAE8-3B1E-2D30-70AD-985827F8BA9A}"/>
              </a:ext>
            </a:extLst>
          </p:cNvPr>
          <p:cNvPicPr>
            <a:picLocks noChangeAspect="1"/>
          </p:cNvPicPr>
          <p:nvPr/>
        </p:nvPicPr>
        <p:blipFill>
          <a:blip r:embed="rId3"/>
          <a:stretch>
            <a:fillRect/>
          </a:stretch>
        </p:blipFill>
        <p:spPr>
          <a:xfrm>
            <a:off x="4226704" y="1396431"/>
            <a:ext cx="7965296" cy="4852727"/>
          </a:xfrm>
          <a:prstGeom prst="rect">
            <a:avLst/>
          </a:prstGeom>
        </p:spPr>
      </p:pic>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导入原理图数据</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★点击</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Execute Changes</a:t>
            </a:r>
            <a:r>
              <a:rPr lang="zh-CN" altLang="en-US" dirty="0">
                <a:latin typeface="Times New Roman" panose="02020603050405020304" pitchFamily="18" charset="0"/>
                <a:cs typeface="Times New Roman" panose="02020603050405020304" pitchFamily="18" charset="0"/>
              </a:rPr>
              <a:t>”后</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772575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6F39EF8-BEF1-18A2-0857-790F975A038F}"/>
              </a:ext>
            </a:extLst>
          </p:cNvPr>
          <p:cNvGrpSpPr/>
          <p:nvPr/>
        </p:nvGrpSpPr>
        <p:grpSpPr>
          <a:xfrm>
            <a:off x="5131153" y="2274283"/>
            <a:ext cx="7060847" cy="3166683"/>
            <a:chOff x="-673027" y="1427802"/>
            <a:chExt cx="8466209" cy="4002396"/>
          </a:xfrm>
        </p:grpSpPr>
        <p:pic>
          <p:nvPicPr>
            <p:cNvPr id="11" name="图片 10">
              <a:extLst>
                <a:ext uri="{FF2B5EF4-FFF2-40B4-BE49-F238E27FC236}">
                  <a16:creationId xmlns:a16="http://schemas.microsoft.com/office/drawing/2014/main" id="{0CB4D821-B9B0-AAB4-B849-5E6630D6B01A}"/>
                </a:ext>
              </a:extLst>
            </p:cNvPr>
            <p:cNvPicPr>
              <a:picLocks noChangeAspect="1"/>
            </p:cNvPicPr>
            <p:nvPr/>
          </p:nvPicPr>
          <p:blipFill>
            <a:blip r:embed="rId3"/>
            <a:stretch>
              <a:fillRect/>
            </a:stretch>
          </p:blipFill>
          <p:spPr>
            <a:xfrm>
              <a:off x="-673027" y="1427802"/>
              <a:ext cx="8466209" cy="4002396"/>
            </a:xfrm>
            <a:prstGeom prst="rect">
              <a:avLst/>
            </a:prstGeom>
          </p:spPr>
        </p:pic>
        <p:sp>
          <p:nvSpPr>
            <p:cNvPr id="16" name="椭圆 15">
              <a:extLst>
                <a:ext uri="{FF2B5EF4-FFF2-40B4-BE49-F238E27FC236}">
                  <a16:creationId xmlns:a16="http://schemas.microsoft.com/office/drawing/2014/main" id="{D872550C-2510-32C4-A5EB-9E6B0A494D0C}"/>
                </a:ext>
              </a:extLst>
            </p:cNvPr>
            <p:cNvSpPr/>
            <p:nvPr/>
          </p:nvSpPr>
          <p:spPr>
            <a:xfrm>
              <a:off x="4973782" y="1491383"/>
              <a:ext cx="1122218" cy="374767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3E0BBF8-C0C7-9EB2-E396-7FA4F966E2E7}"/>
                </a:ext>
              </a:extLst>
            </p:cNvPr>
            <p:cNvSpPr txBox="1"/>
            <p:nvPr/>
          </p:nvSpPr>
          <p:spPr>
            <a:xfrm>
              <a:off x="6147955" y="1958941"/>
              <a:ext cx="471054" cy="3108543"/>
            </a:xfrm>
            <a:prstGeom prst="rect">
              <a:avLst/>
            </a:prstGeom>
            <a:solidFill>
              <a:schemeClr val="bg1">
                <a:lumMod val="95000"/>
              </a:schemeClr>
            </a:solidFill>
          </p:spPr>
          <p:txBody>
            <a:bodyPr wrap="square" rtlCol="0">
              <a:spAutoFit/>
            </a:bodyPr>
            <a:lstStyle/>
            <a:p>
              <a:r>
                <a:rPr lang="zh-CN" altLang="en-US" sz="2800" dirty="0">
                  <a:solidFill>
                    <a:srgbClr val="FF0000"/>
                  </a:solidFill>
                </a:rPr>
                <a:t>全</a:t>
              </a:r>
              <a:endParaRPr lang="en-US" altLang="zh-CN" sz="2800" dirty="0">
                <a:solidFill>
                  <a:srgbClr val="FF0000"/>
                </a:solidFill>
              </a:endParaRPr>
            </a:p>
            <a:p>
              <a:r>
                <a:rPr lang="zh-CN" altLang="en-US" sz="2800" dirty="0">
                  <a:solidFill>
                    <a:srgbClr val="FF0000"/>
                  </a:solidFill>
                </a:rPr>
                <a:t>部</a:t>
              </a:r>
              <a:endParaRPr lang="en-US" altLang="zh-CN" sz="2800" dirty="0">
                <a:solidFill>
                  <a:srgbClr val="FF0000"/>
                </a:solidFill>
              </a:endParaRPr>
            </a:p>
            <a:p>
              <a:r>
                <a:rPr lang="zh-CN" altLang="en-US" sz="2800" dirty="0">
                  <a:solidFill>
                    <a:srgbClr val="FF0000"/>
                  </a:solidFill>
                </a:rPr>
                <a:t>为</a:t>
              </a:r>
              <a:endParaRPr lang="en-US" altLang="zh-CN" sz="2800" dirty="0">
                <a:solidFill>
                  <a:srgbClr val="FF0000"/>
                </a:solidFill>
              </a:endParaRPr>
            </a:p>
            <a:p>
              <a:r>
                <a:rPr lang="zh-CN" altLang="en-US" sz="2800" dirty="0">
                  <a:solidFill>
                    <a:srgbClr val="FF0000"/>
                  </a:solidFill>
                </a:rPr>
                <a:t>绿</a:t>
              </a:r>
              <a:endParaRPr lang="en-US" altLang="zh-CN" sz="2800" dirty="0">
                <a:solidFill>
                  <a:srgbClr val="FF0000"/>
                </a:solidFill>
              </a:endParaRPr>
            </a:p>
            <a:p>
              <a:r>
                <a:rPr lang="zh-CN" altLang="en-US" sz="2800" dirty="0">
                  <a:solidFill>
                    <a:srgbClr val="FF0000"/>
                  </a:solidFill>
                </a:rPr>
                <a:t>色</a:t>
              </a:r>
              <a:endParaRPr lang="en-US" altLang="zh-CN" sz="2800" dirty="0">
                <a:solidFill>
                  <a:srgbClr val="FF0000"/>
                </a:solidFill>
              </a:endParaRPr>
            </a:p>
            <a:p>
              <a:r>
                <a:rPr lang="zh-CN" altLang="en-US" sz="2800" dirty="0">
                  <a:solidFill>
                    <a:srgbClr val="FF0000"/>
                  </a:solidFill>
                </a:rPr>
                <a:t>的</a:t>
              </a:r>
              <a:endParaRPr lang="en-US" altLang="zh-CN" sz="2800" dirty="0">
                <a:solidFill>
                  <a:srgbClr val="FF0000"/>
                </a:solidFill>
              </a:endParaRPr>
            </a:p>
            <a:p>
              <a:r>
                <a:rPr lang="zh-CN" altLang="en-US" sz="2800" dirty="0">
                  <a:solidFill>
                    <a:srgbClr val="FF0000"/>
                  </a:solidFill>
                </a:rPr>
                <a:t>勾</a:t>
              </a:r>
            </a:p>
          </p:txBody>
        </p:sp>
      </p:gr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179020" y="1891091"/>
            <a:ext cx="5193079"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导入原理图数据</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★点击“</a:t>
            </a:r>
            <a:r>
              <a:rPr lang="en-US" altLang="zh-CN" dirty="0">
                <a:latin typeface="Times New Roman" panose="02020603050405020304" pitchFamily="18" charset="0"/>
                <a:cs typeface="Times New Roman" panose="02020603050405020304" pitchFamily="18" charset="0"/>
              </a:rPr>
              <a:t>Execute Changes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后应为全部绿色的勾，点击“</a:t>
            </a:r>
            <a:r>
              <a:rPr lang="en-US" altLang="zh-CN" dirty="0">
                <a:latin typeface="Times New Roman" panose="02020603050405020304" pitchFamily="18" charset="0"/>
                <a:cs typeface="Times New Roman" panose="02020603050405020304" pitchFamily="18" charset="0"/>
              </a:rPr>
              <a:t>Close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★如果有红色的</a:t>
            </a:r>
            <a:r>
              <a:rPr lang="en-US" altLang="zh-CN" dirty="0">
                <a:solidFill>
                  <a:srgbClr val="FF0000"/>
                </a:solidFill>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，则需要根据</a:t>
            </a:r>
            <a:r>
              <a:rPr lang="en-US" altLang="zh-CN" dirty="0">
                <a:solidFill>
                  <a:srgbClr val="FF0000"/>
                </a:solidFill>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后面的信息，返回原理图进行修改，直到没有</a:t>
            </a:r>
            <a:r>
              <a:rPr lang="en-US" altLang="zh-CN" dirty="0">
                <a:solidFill>
                  <a:srgbClr val="FF0000"/>
                </a:solidFill>
                <a:latin typeface="Times New Roman" panose="02020603050405020304" pitchFamily="18" charset="0"/>
                <a:cs typeface="Times New Roman" panose="02020603050405020304" pitchFamily="18" charset="0"/>
              </a:rPr>
              <a:t>X</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5FE09F0-9308-45B3-4057-B95BEFE9AC1B}"/>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536A03FA-957E-617E-A56F-982A82080A4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51038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4D92025-0C59-1443-2E7A-FED751D09A46}"/>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851271BD-E483-E80E-661F-D576F61957C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合理放置元件（布局）</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★执行“</a:t>
            </a:r>
            <a:r>
              <a:rPr lang="en-US" altLang="zh-CN" dirty="0">
                <a:latin typeface="Times New Roman" panose="02020603050405020304" pitchFamily="18" charset="0"/>
                <a:cs typeface="Times New Roman" panose="02020603050405020304" pitchFamily="18" charset="0"/>
              </a:rPr>
              <a:t>Execute Changes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导入后所有的原件都自动调入了</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板中。</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★把所有元件拖入预设电路板中，并合理的放置位置。</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solidFill>
                  <a:srgbClr val="FF0000"/>
                </a:solidFill>
                <a:latin typeface="Times New Roman" panose="02020603050405020304" pitchFamily="18" charset="0"/>
                <a:cs typeface="Times New Roman" panose="02020603050405020304" pitchFamily="18" charset="0"/>
              </a:rPr>
              <a:t>快捷键 </a:t>
            </a:r>
            <a:endParaRPr lang="en-US" altLang="zh-CN" dirty="0">
              <a:solidFill>
                <a:srgbClr val="FF0000"/>
              </a:solidFill>
              <a:latin typeface="Times New Roman" panose="02020603050405020304" pitchFamily="18" charset="0"/>
              <a:cs typeface="Times New Roman" panose="02020603050405020304" pitchFamily="18" charset="0"/>
            </a:endParaRPr>
          </a:p>
          <a:p>
            <a:pPr marL="0" indent="0">
              <a:spcBef>
                <a:spcPts val="0"/>
              </a:spcBef>
              <a:spcAft>
                <a:spcPts val="600"/>
              </a:spcAft>
              <a:buNone/>
            </a:pPr>
            <a:r>
              <a:rPr lang="zh-CN" altLang="en-US" dirty="0">
                <a:solidFill>
                  <a:srgbClr val="FF0000"/>
                </a:solidFill>
                <a:latin typeface="Times New Roman" panose="02020603050405020304" pitchFamily="18" charset="0"/>
                <a:cs typeface="Times New Roman" panose="02020603050405020304" pitchFamily="18" charset="0"/>
              </a:rPr>
              <a:t>放大：</a:t>
            </a:r>
            <a:r>
              <a:rPr lang="en-US" altLang="zh-CN" dirty="0" err="1">
                <a:solidFill>
                  <a:srgbClr val="FF0000"/>
                </a:solidFill>
                <a:latin typeface="Times New Roman" panose="02020603050405020304" pitchFamily="18" charset="0"/>
                <a:cs typeface="Times New Roman" panose="02020603050405020304" pitchFamily="18" charset="0"/>
              </a:rPr>
              <a:t>PgUp</a:t>
            </a:r>
            <a:endParaRPr lang="en-US" altLang="zh-CN" dirty="0">
              <a:solidFill>
                <a:srgbClr val="FF0000"/>
              </a:solidFill>
              <a:latin typeface="Times New Roman" panose="02020603050405020304" pitchFamily="18" charset="0"/>
              <a:cs typeface="Times New Roman" panose="02020603050405020304" pitchFamily="18" charset="0"/>
            </a:endParaRPr>
          </a:p>
          <a:p>
            <a:pPr marL="0" indent="0">
              <a:spcBef>
                <a:spcPts val="0"/>
              </a:spcBef>
              <a:spcAft>
                <a:spcPts val="600"/>
              </a:spcAft>
              <a:buNone/>
            </a:pPr>
            <a:r>
              <a:rPr lang="zh-CN" altLang="en-US" dirty="0">
                <a:solidFill>
                  <a:srgbClr val="FF0000"/>
                </a:solidFill>
                <a:latin typeface="Times New Roman" panose="02020603050405020304" pitchFamily="18" charset="0"/>
                <a:cs typeface="Times New Roman" panose="02020603050405020304" pitchFamily="18" charset="0"/>
              </a:rPr>
              <a:t>缩小：</a:t>
            </a:r>
            <a:r>
              <a:rPr lang="en-US" altLang="zh-CN" dirty="0" err="1">
                <a:solidFill>
                  <a:srgbClr val="FF0000"/>
                </a:solidFill>
                <a:latin typeface="Times New Roman" panose="02020603050405020304" pitchFamily="18" charset="0"/>
                <a:cs typeface="Times New Roman" panose="02020603050405020304" pitchFamily="18" charset="0"/>
              </a:rPr>
              <a:t>PgDn</a:t>
            </a:r>
            <a:endParaRPr lang="en-US" altLang="zh-CN" dirty="0">
              <a:solidFill>
                <a:srgbClr val="FF0000"/>
              </a:solidFill>
              <a:latin typeface="Times New Roman" panose="02020603050405020304" pitchFamily="18" charset="0"/>
              <a:cs typeface="Times New Roman" panose="02020603050405020304" pitchFamily="18" charset="0"/>
            </a:endParaRPr>
          </a:p>
        </p:txBody>
      </p:sp>
      <p:pic>
        <p:nvPicPr>
          <p:cNvPr id="23" name="图片 22">
            <a:extLst>
              <a:ext uri="{FF2B5EF4-FFF2-40B4-BE49-F238E27FC236}">
                <a16:creationId xmlns:a16="http://schemas.microsoft.com/office/drawing/2014/main" id="{6D1E869C-FD9C-088A-4040-FC9B6F5B64CD}"/>
              </a:ext>
            </a:extLst>
          </p:cNvPr>
          <p:cNvPicPr>
            <a:picLocks noChangeAspect="1"/>
          </p:cNvPicPr>
          <p:nvPr/>
        </p:nvPicPr>
        <p:blipFill>
          <a:blip r:embed="rId3"/>
          <a:stretch>
            <a:fillRect/>
          </a:stretch>
        </p:blipFill>
        <p:spPr>
          <a:xfrm>
            <a:off x="5444836" y="1600285"/>
            <a:ext cx="6978174" cy="4087768"/>
          </a:xfrm>
          <a:prstGeom prst="rect">
            <a:avLst/>
          </a:prstGeom>
        </p:spPr>
      </p:pic>
    </p:spTree>
    <p:extLst>
      <p:ext uri="{BB962C8B-B14F-4D97-AF65-F5344CB8AC3E}">
        <p14:creationId xmlns:p14="http://schemas.microsoft.com/office/powerpoint/2010/main" val="24509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7E5BD-71AD-D064-A1EC-C2C5F0BA9D93}"/>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AC71886-6CA7-12FF-A18B-6BCFAF08D790}"/>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A71AB0A-529B-3C91-C7CB-17B58C130BB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b="0" i="0" dirty="0">
                <a:solidFill>
                  <a:srgbClr val="003F88"/>
                </a:solidFill>
                <a:effectLst/>
                <a:latin typeface="Arial" panose="020B0604020202020204" pitchFamily="34" charset="0"/>
                <a:ea typeface="黑体" panose="02010609060101010101" pitchFamily="49" charset="-122"/>
                <a:cs typeface="Arial" panose="020B0604020202020204" pitchFamily="34" charset="0"/>
              </a:rPr>
              <a:t>印刷电路板</a:t>
            </a:r>
            <a:endParaRPr lang="zh-CN" altLang="en-US" sz="4000" dirty="0">
              <a:solidFill>
                <a:srgbClr val="003F88"/>
              </a:solidFill>
              <a:latin typeface="黑体" panose="02010609060101010101" pitchFamily="49" charset="-122"/>
              <a:ea typeface="黑体" panose="02010609060101010101" pitchFamily="49" charset="-122"/>
            </a:endParaRPr>
          </a:p>
        </p:txBody>
      </p:sp>
      <p:pic>
        <p:nvPicPr>
          <p:cNvPr id="2052" name="Picture 4" descr="undefined">
            <a:extLst>
              <a:ext uri="{FF2B5EF4-FFF2-40B4-BE49-F238E27FC236}">
                <a16:creationId xmlns:a16="http://schemas.microsoft.com/office/drawing/2014/main" id="{1236A2FD-F615-F866-1874-5B49CA8E8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610" y="1387727"/>
            <a:ext cx="6774779" cy="48697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976DACC-9775-AC38-1EA8-16D52BC8529C}"/>
              </a:ext>
            </a:extLst>
          </p:cNvPr>
          <p:cNvSpPr txBox="1"/>
          <p:nvPr/>
        </p:nvSpPr>
        <p:spPr>
          <a:xfrm>
            <a:off x="711720" y="6334780"/>
            <a:ext cx="10768561" cy="523220"/>
          </a:xfrm>
          <a:prstGeom prst="rect">
            <a:avLst/>
          </a:prstGeom>
          <a:noFill/>
        </p:spPr>
        <p:txBody>
          <a:bodyPr wrap="square">
            <a:spAutoFit/>
          </a:bodyPr>
          <a:lstStyle/>
          <a:p>
            <a:pPr algn="ctr"/>
            <a:r>
              <a:rPr lang="zh-CN" altLang="en-US" sz="2800" dirty="0">
                <a:latin typeface="Arial Black" panose="020B0A04020102020204" pitchFamily="34" charset="0"/>
                <a:ea typeface="黑体" panose="02010609060101010101" pitchFamily="49" charset="-122"/>
              </a:rPr>
              <a:t>20 世纪 80 年代中期 Commodore 64 家用计算机的电路板局部</a:t>
            </a:r>
          </a:p>
        </p:txBody>
      </p:sp>
      <p:sp>
        <p:nvSpPr>
          <p:cNvPr id="9" name="文本框 8">
            <a:extLst>
              <a:ext uri="{FF2B5EF4-FFF2-40B4-BE49-F238E27FC236}">
                <a16:creationId xmlns:a16="http://schemas.microsoft.com/office/drawing/2014/main" id="{83579637-F491-BF21-9812-424DE86BA397}"/>
              </a:ext>
            </a:extLst>
          </p:cNvPr>
          <p:cNvSpPr txBox="1"/>
          <p:nvPr/>
        </p:nvSpPr>
        <p:spPr>
          <a:xfrm>
            <a:off x="9652959" y="3302534"/>
            <a:ext cx="2044459" cy="523220"/>
          </a:xfrm>
          <a:prstGeom prst="rect">
            <a:avLst/>
          </a:prstGeom>
          <a:noFill/>
        </p:spPr>
        <p:txBody>
          <a:bodyPr wrap="square" rtlCol="0">
            <a:spAutoFit/>
          </a:bodyPr>
          <a:lstStyle/>
          <a:p>
            <a:pPr algn="ctr"/>
            <a:r>
              <a:rPr lang="zh-CN" altLang="en-US" sz="2800" dirty="0">
                <a:solidFill>
                  <a:srgbClr val="FF0000"/>
                </a:solidFill>
                <a:latin typeface="黑体" panose="02010609060101010101" pitchFamily="49" charset="-122"/>
                <a:ea typeface="黑体" panose="02010609060101010101" pitchFamily="49" charset="-122"/>
              </a:rPr>
              <a:t>直插式元件</a:t>
            </a:r>
          </a:p>
        </p:txBody>
      </p:sp>
      <p:sp>
        <p:nvSpPr>
          <p:cNvPr id="10" name="箭头: 左 9">
            <a:extLst>
              <a:ext uri="{FF2B5EF4-FFF2-40B4-BE49-F238E27FC236}">
                <a16:creationId xmlns:a16="http://schemas.microsoft.com/office/drawing/2014/main" id="{A6A0FC20-4575-D5BB-3AA5-5555780515B6}"/>
              </a:ext>
            </a:extLst>
          </p:cNvPr>
          <p:cNvSpPr/>
          <p:nvPr/>
        </p:nvSpPr>
        <p:spPr>
          <a:xfrm>
            <a:off x="7998165" y="3437566"/>
            <a:ext cx="1654793" cy="3881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47172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407FB35-6FAF-A215-ACBE-57F6C4220B16}"/>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1ADA9E85-900A-4ADB-2737-774FD26A9CE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spcAft>
                <a:spcPts val="600"/>
              </a:spcAft>
              <a:buNone/>
            </a:pPr>
            <a:r>
              <a:rPr lang="en-US" altLang="zh-CN" dirty="0">
                <a:latin typeface="Times New Roman" panose="02020603050405020304" pitchFamily="18" charset="0"/>
                <a:cs typeface="Times New Roman" panose="02020603050405020304" pitchFamily="18" charset="0"/>
              </a:rPr>
              <a:t>6. </a:t>
            </a:r>
            <a:r>
              <a:rPr lang="zh-CN" altLang="en-US" dirty="0">
                <a:latin typeface="Times New Roman" panose="02020603050405020304" pitchFamily="18" charset="0"/>
                <a:cs typeface="Times New Roman" panose="02020603050405020304" pitchFamily="18" charset="0"/>
              </a:rPr>
              <a:t>合理放置元件（布局）</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★元件布局至关重要，布局合理可提高导线布通率，提高电路性能和抗干扰能力。</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★放置元件时，元件放置在栅格点上，排列整齐，间距合适尽量靠近，飞线尽量短且交叉少。</a:t>
            </a:r>
            <a:endParaRPr lang="en-US" altLang="zh-CN" dirty="0">
              <a:latin typeface="Times New Roman" panose="02020603050405020304" pitchFamily="18" charset="0"/>
              <a:cs typeface="Times New Roman" panose="02020603050405020304" pitchFamily="18" charset="0"/>
            </a:endParaRPr>
          </a:p>
          <a:p>
            <a:pPr marL="0" indent="0">
              <a:spcAft>
                <a:spcPts val="600"/>
              </a:spcAft>
              <a:buNone/>
            </a:pPr>
            <a:r>
              <a:rPr lang="zh-CN" altLang="en-US" dirty="0">
                <a:latin typeface="Times New Roman" panose="02020603050405020304" pitchFamily="18" charset="0"/>
                <a:cs typeface="Times New Roman" panose="02020603050405020304" pitchFamily="18" charset="0"/>
              </a:rPr>
              <a:t>★需要反复调整元件位置才能获得满意的布局。</a:t>
            </a:r>
            <a:endParaRPr lang="en-US"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C2D6304A-5F99-C2BF-C587-D8504F128D0F}"/>
              </a:ext>
            </a:extLst>
          </p:cNvPr>
          <p:cNvPicPr>
            <a:picLocks noChangeAspect="1"/>
          </p:cNvPicPr>
          <p:nvPr/>
        </p:nvPicPr>
        <p:blipFill>
          <a:blip r:embed="rId3"/>
          <a:stretch>
            <a:fillRect/>
          </a:stretch>
        </p:blipFill>
        <p:spPr>
          <a:xfrm>
            <a:off x="5222913" y="522958"/>
            <a:ext cx="6686412" cy="6076264"/>
          </a:xfrm>
          <a:prstGeom prst="rect">
            <a:avLst/>
          </a:prstGeom>
        </p:spPr>
      </p:pic>
    </p:spTree>
    <p:extLst>
      <p:ext uri="{BB962C8B-B14F-4D97-AF65-F5344CB8AC3E}">
        <p14:creationId xmlns:p14="http://schemas.microsoft.com/office/powerpoint/2010/main" val="2971201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188579B1-6DEC-36D1-57F2-34DDA92A024C}"/>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A6397BE6-4DE9-F7FA-943E-C812D1C95A2D}"/>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BF53D86E-0B18-F5BD-57A6-E77222B25E9C}"/>
              </a:ext>
            </a:extLst>
          </p:cNvPr>
          <p:cNvPicPr>
            <a:picLocks noChangeAspect="1"/>
          </p:cNvPicPr>
          <p:nvPr/>
        </p:nvPicPr>
        <p:blipFill>
          <a:blip r:embed="rId3"/>
          <a:stretch>
            <a:fillRect/>
          </a:stretch>
        </p:blipFill>
        <p:spPr>
          <a:xfrm>
            <a:off x="6181526" y="768458"/>
            <a:ext cx="3895234" cy="5971445"/>
          </a:xfrm>
          <a:prstGeom prst="rect">
            <a:avLst/>
          </a:prstGeom>
        </p:spPr>
      </p:pic>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6021052" cy="4852727"/>
          </a:xfrm>
        </p:spPr>
        <p:txBody>
          <a:bodyPr>
            <a:normAutofit/>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开始布线：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en-US" altLang="zh-CN" b="1" dirty="0">
                <a:latin typeface="Times New Roman" panose="02020603050405020304" pitchFamily="18" charset="0"/>
                <a:ea typeface="黑体" panose="02010609060101010101" pitchFamily="49" charset="-122"/>
                <a:cs typeface="Times New Roman" panose="02020603050405020304" pitchFamily="18" charset="0"/>
              </a:rPr>
              <a:t>Step1</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选择布线层</a:t>
            </a:r>
            <a:endPar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Step2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Place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Interactive Routing</a:t>
            </a:r>
            <a:r>
              <a:rPr lang="zh-CN" altLang="en-US" dirty="0">
                <a:latin typeface="Times New Roman" panose="02020603050405020304" pitchFamily="18" charset="0"/>
                <a:cs typeface="Times New Roman" panose="02020603050405020304" pitchFamily="18" charset="0"/>
              </a:rPr>
              <a:t>”</a:t>
            </a:r>
          </a:p>
        </p:txBody>
      </p:sp>
      <p:sp>
        <p:nvSpPr>
          <p:cNvPr id="2" name="箭头: 下 1">
            <a:extLst>
              <a:ext uri="{FF2B5EF4-FFF2-40B4-BE49-F238E27FC236}">
                <a16:creationId xmlns:a16="http://schemas.microsoft.com/office/drawing/2014/main" id="{59877E22-1597-77CD-5594-B4EF0F247099}"/>
              </a:ext>
            </a:extLst>
          </p:cNvPr>
          <p:cNvSpPr/>
          <p:nvPr/>
        </p:nvSpPr>
        <p:spPr>
          <a:xfrm>
            <a:off x="8769064" y="6219983"/>
            <a:ext cx="413678" cy="36015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45F8D74-5F07-D28E-6764-2345DB704964}"/>
              </a:ext>
            </a:extLst>
          </p:cNvPr>
          <p:cNvSpPr txBox="1"/>
          <p:nvPr/>
        </p:nvSpPr>
        <p:spPr>
          <a:xfrm>
            <a:off x="8129143" y="5769178"/>
            <a:ext cx="2139714" cy="461665"/>
          </a:xfrm>
          <a:prstGeom prst="rect">
            <a:avLst/>
          </a:prstGeom>
          <a:solidFill>
            <a:schemeClr val="bg1">
              <a:lumMod val="95000"/>
            </a:schemeClr>
          </a:solidFill>
        </p:spPr>
        <p:txBody>
          <a:bodyPr wrap="square" rtlCol="0">
            <a:spAutoFit/>
          </a:bodyPr>
          <a:lstStyle/>
          <a:p>
            <a:r>
              <a:rPr lang="zh-CN" altLang="en-US" sz="2400" b="1" dirty="0">
                <a:solidFill>
                  <a:srgbClr val="FF0000"/>
                </a:solidFill>
                <a:highlight>
                  <a:srgbClr val="FFFF00"/>
                </a:highlight>
              </a:rPr>
              <a:t>选择布线层！！</a:t>
            </a:r>
          </a:p>
        </p:txBody>
      </p:sp>
      <p:sp>
        <p:nvSpPr>
          <p:cNvPr id="11" name="矩形: 圆角 10">
            <a:extLst>
              <a:ext uri="{FF2B5EF4-FFF2-40B4-BE49-F238E27FC236}">
                <a16:creationId xmlns:a16="http://schemas.microsoft.com/office/drawing/2014/main" id="{E6AD1471-8E64-B014-33B8-DFB0508729A7}"/>
              </a:ext>
            </a:extLst>
          </p:cNvPr>
          <p:cNvSpPr/>
          <p:nvPr/>
        </p:nvSpPr>
        <p:spPr>
          <a:xfrm>
            <a:off x="7753270" y="3163969"/>
            <a:ext cx="1934667" cy="22128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17089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fontScale="77500" lnSpcReduction="20000"/>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开始布线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★光标移到布线起点点击开始布线。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★在布线状态下可随时按</a:t>
            </a:r>
            <a:r>
              <a:rPr lang="en-US" altLang="zh-CN" dirty="0">
                <a:latin typeface="Times New Roman" panose="02020603050405020304" pitchFamily="18" charset="0"/>
                <a:cs typeface="Times New Roman" panose="02020603050405020304" pitchFamily="18" charset="0"/>
              </a:rPr>
              <a:t>TAB</a:t>
            </a:r>
            <a:r>
              <a:rPr lang="zh-CN" altLang="en-US" dirty="0">
                <a:latin typeface="Times New Roman" panose="02020603050405020304" pitchFamily="18" charset="0"/>
                <a:cs typeface="Times New Roman" panose="02020603050405020304" pitchFamily="18" charset="0"/>
              </a:rPr>
              <a:t>键改变接下来的布线宽度。</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★可按小键盘的</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键或</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键随时切换布线层。</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★根据预设的路径，移动到合适的点位点击完成一段导线的布设。</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★再移动到下一个合适的点位点击完成下一段导线的布设，直至该连接完成全部导线布设。</a:t>
            </a:r>
          </a:p>
        </p:txBody>
      </p:sp>
      <p:pic>
        <p:nvPicPr>
          <p:cNvPr id="11" name="图片 10">
            <a:extLst>
              <a:ext uri="{FF2B5EF4-FFF2-40B4-BE49-F238E27FC236}">
                <a16:creationId xmlns:a16="http://schemas.microsoft.com/office/drawing/2014/main" id="{75AE49DE-B613-F69A-7B65-6F8773229D92}"/>
              </a:ext>
            </a:extLst>
          </p:cNvPr>
          <p:cNvPicPr>
            <a:picLocks noChangeAspect="1"/>
          </p:cNvPicPr>
          <p:nvPr/>
        </p:nvPicPr>
        <p:blipFill>
          <a:blip r:embed="rId3"/>
          <a:stretch>
            <a:fillRect/>
          </a:stretch>
        </p:blipFill>
        <p:spPr>
          <a:xfrm>
            <a:off x="5740176" y="1995967"/>
            <a:ext cx="5389537" cy="4512039"/>
          </a:xfrm>
          <a:prstGeom prst="rect">
            <a:avLst/>
          </a:prstGeom>
        </p:spPr>
      </p:pic>
      <p:sp>
        <p:nvSpPr>
          <p:cNvPr id="2" name="文本框 1">
            <a:extLst>
              <a:ext uri="{FF2B5EF4-FFF2-40B4-BE49-F238E27FC236}">
                <a16:creationId xmlns:a16="http://schemas.microsoft.com/office/drawing/2014/main" id="{6F8AB01F-FD2F-E9D5-3A9F-8C3E4BDB7E4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12FE9E36-5FEF-5659-3C04-A82FCBDEE39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486165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19784623-FCF1-895D-8ACB-273F1C460293}"/>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CA3096E2-D028-A75F-92B3-1982266E566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开始布线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★这是在布线状态下按</a:t>
            </a:r>
            <a:r>
              <a:rPr lang="en-US" altLang="zh-CN" dirty="0">
                <a:latin typeface="Times New Roman" panose="02020603050405020304" pitchFamily="18" charset="0"/>
                <a:cs typeface="Times New Roman" panose="02020603050405020304" pitchFamily="18" charset="0"/>
              </a:rPr>
              <a:t>Tab</a:t>
            </a:r>
            <a:r>
              <a:rPr lang="zh-CN" altLang="en-US" dirty="0">
                <a:latin typeface="Times New Roman" panose="02020603050405020304" pitchFamily="18" charset="0"/>
                <a:cs typeface="Times New Roman" panose="02020603050405020304" pitchFamily="18" charset="0"/>
              </a:rPr>
              <a:t>键后出现的对话框，可改变 接下来的布线宽度以及过孔参数等。</a:t>
            </a:r>
          </a:p>
        </p:txBody>
      </p:sp>
      <p:pic>
        <p:nvPicPr>
          <p:cNvPr id="9" name="图片 8">
            <a:extLst>
              <a:ext uri="{FF2B5EF4-FFF2-40B4-BE49-F238E27FC236}">
                <a16:creationId xmlns:a16="http://schemas.microsoft.com/office/drawing/2014/main" id="{2B7B8C6D-6F28-28A0-6703-BAA0B7081DFD}"/>
              </a:ext>
            </a:extLst>
          </p:cNvPr>
          <p:cNvPicPr>
            <a:picLocks noChangeAspect="1"/>
          </p:cNvPicPr>
          <p:nvPr/>
        </p:nvPicPr>
        <p:blipFill>
          <a:blip r:embed="rId3"/>
          <a:stretch>
            <a:fillRect/>
          </a:stretch>
        </p:blipFill>
        <p:spPr>
          <a:xfrm>
            <a:off x="5234227" y="846059"/>
            <a:ext cx="6957772" cy="6011941"/>
          </a:xfrm>
          <a:prstGeom prst="rect">
            <a:avLst/>
          </a:prstGeom>
        </p:spPr>
      </p:pic>
      <p:sp>
        <p:nvSpPr>
          <p:cNvPr id="10" name="矩形: 圆角 9">
            <a:extLst>
              <a:ext uri="{FF2B5EF4-FFF2-40B4-BE49-F238E27FC236}">
                <a16:creationId xmlns:a16="http://schemas.microsoft.com/office/drawing/2014/main" id="{D01D5EAC-59D8-8CE8-DE47-981C43C50A80}"/>
              </a:ext>
            </a:extLst>
          </p:cNvPr>
          <p:cNvSpPr/>
          <p:nvPr/>
        </p:nvSpPr>
        <p:spPr>
          <a:xfrm>
            <a:off x="5234227" y="1569113"/>
            <a:ext cx="1839569" cy="9509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AFFAD49F-F152-EB2F-C031-A1B945D0B4D9}"/>
              </a:ext>
            </a:extLst>
          </p:cNvPr>
          <p:cNvSpPr/>
          <p:nvPr/>
        </p:nvSpPr>
        <p:spPr>
          <a:xfrm>
            <a:off x="7246922" y="1170916"/>
            <a:ext cx="2204314" cy="185392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4881884-E05D-DFD1-3382-2C4A36D605E4}"/>
              </a:ext>
            </a:extLst>
          </p:cNvPr>
          <p:cNvSpPr txBox="1"/>
          <p:nvPr/>
        </p:nvSpPr>
        <p:spPr>
          <a:xfrm>
            <a:off x="5234227" y="1225298"/>
            <a:ext cx="1722526" cy="369332"/>
          </a:xfrm>
          <a:prstGeom prst="rect">
            <a:avLst/>
          </a:prstGeom>
          <a:noFill/>
        </p:spPr>
        <p:txBody>
          <a:bodyPr wrap="square" rtlCol="0">
            <a:spAutoFit/>
          </a:bodyPr>
          <a:lstStyle/>
          <a:p>
            <a:pPr algn="ctr"/>
            <a:r>
              <a:rPr lang="zh-CN" altLang="en-US" b="1" dirty="0">
                <a:solidFill>
                  <a:srgbClr val="FF0000"/>
                </a:solidFill>
              </a:rPr>
              <a:t>布线宽度</a:t>
            </a:r>
          </a:p>
        </p:txBody>
      </p:sp>
      <p:sp>
        <p:nvSpPr>
          <p:cNvPr id="13" name="文本框 12">
            <a:extLst>
              <a:ext uri="{FF2B5EF4-FFF2-40B4-BE49-F238E27FC236}">
                <a16:creationId xmlns:a16="http://schemas.microsoft.com/office/drawing/2014/main" id="{FF3D3F03-6038-60FE-9DE7-D08F19A04E9C}"/>
              </a:ext>
            </a:extLst>
          </p:cNvPr>
          <p:cNvSpPr txBox="1"/>
          <p:nvPr/>
        </p:nvSpPr>
        <p:spPr>
          <a:xfrm>
            <a:off x="8014621" y="1546514"/>
            <a:ext cx="1722526" cy="369332"/>
          </a:xfrm>
          <a:prstGeom prst="rect">
            <a:avLst/>
          </a:prstGeom>
          <a:noFill/>
        </p:spPr>
        <p:txBody>
          <a:bodyPr wrap="square" rtlCol="0">
            <a:spAutoFit/>
          </a:bodyPr>
          <a:lstStyle/>
          <a:p>
            <a:pPr algn="ctr"/>
            <a:r>
              <a:rPr lang="zh-CN" altLang="en-US" b="1" dirty="0">
                <a:solidFill>
                  <a:srgbClr val="FF0000"/>
                </a:solidFill>
              </a:rPr>
              <a:t>过孔参数</a:t>
            </a:r>
          </a:p>
        </p:txBody>
      </p:sp>
    </p:spTree>
    <p:extLst>
      <p:ext uri="{BB962C8B-B14F-4D97-AF65-F5344CB8AC3E}">
        <p14:creationId xmlns:p14="http://schemas.microsoft.com/office/powerpoint/2010/main" val="4821645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1CFD5D7-CCF7-68DE-0C52-4B84CC86CD97}"/>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56EEF14D-38FE-D175-C777-AEE84B027713}"/>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fontScale="77500" lnSpcReduction="20000"/>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8. </a:t>
            </a:r>
            <a:r>
              <a:rPr lang="zh-CN" altLang="en-US" dirty="0">
                <a:latin typeface="Times New Roman" panose="02020603050405020304" pitchFamily="18" charset="0"/>
                <a:cs typeface="Times New Roman" panose="02020603050405020304" pitchFamily="18" charset="0"/>
              </a:rPr>
              <a:t>双面布线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★当电路比较复杂，单面布线无法布通的情况下，可进行双面布线，也就是不仅在电路板的底面布线，还可以在电路板的顶面进行布线。</a:t>
            </a: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★在布线过程中可通过小键盘的</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键或</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键来切换布线层。</a:t>
            </a: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★当切换布线层时，系统自动放置一个过孔。点击后固定过孔位置。</a:t>
            </a: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★双面布线时，一个面布一个方向。即一面布水平线，另一面布垂直线，这样可提高布通率。</a:t>
            </a:r>
          </a:p>
        </p:txBody>
      </p:sp>
      <p:pic>
        <p:nvPicPr>
          <p:cNvPr id="9" name="图片 8">
            <a:extLst>
              <a:ext uri="{FF2B5EF4-FFF2-40B4-BE49-F238E27FC236}">
                <a16:creationId xmlns:a16="http://schemas.microsoft.com/office/drawing/2014/main" id="{1DD48349-837F-9393-67B6-D8187F5C9380}"/>
              </a:ext>
            </a:extLst>
          </p:cNvPr>
          <p:cNvPicPr>
            <a:picLocks noChangeAspect="1"/>
          </p:cNvPicPr>
          <p:nvPr/>
        </p:nvPicPr>
        <p:blipFill>
          <a:blip r:embed="rId3"/>
          <a:stretch>
            <a:fillRect/>
          </a:stretch>
        </p:blipFill>
        <p:spPr>
          <a:xfrm>
            <a:off x="6747166" y="1294515"/>
            <a:ext cx="5144127" cy="5563485"/>
          </a:xfrm>
          <a:prstGeom prst="rect">
            <a:avLst/>
          </a:prstGeom>
        </p:spPr>
      </p:pic>
    </p:spTree>
    <p:extLst>
      <p:ext uri="{BB962C8B-B14F-4D97-AF65-F5344CB8AC3E}">
        <p14:creationId xmlns:p14="http://schemas.microsoft.com/office/powerpoint/2010/main" val="18677765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fontScale="92500"/>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8. </a:t>
            </a:r>
            <a:r>
              <a:rPr lang="zh-CN" altLang="en-US" dirty="0">
                <a:latin typeface="Times New Roman" panose="02020603050405020304" pitchFamily="18" charset="0"/>
                <a:cs typeface="Times New Roman" panose="02020603050405020304" pitchFamily="18" charset="0"/>
              </a:rPr>
              <a:t>双面布线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★全部布线完成后如图所示。电源和地线适当宽一些，元件标识 和参数值标识调整到合适的位置。</a:t>
            </a: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★还可放置一些字符串来作标识：如在电源的正负极接入处放置“</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”。对于电路板产品，需要安装在仪器机箱里，所以还要放置安装孔等。</a:t>
            </a:r>
          </a:p>
        </p:txBody>
      </p:sp>
      <p:pic>
        <p:nvPicPr>
          <p:cNvPr id="9" name="图片 8">
            <a:extLst>
              <a:ext uri="{FF2B5EF4-FFF2-40B4-BE49-F238E27FC236}">
                <a16:creationId xmlns:a16="http://schemas.microsoft.com/office/drawing/2014/main" id="{871DA38A-330E-0AD7-BE51-AB5C7BAC76F4}"/>
              </a:ext>
            </a:extLst>
          </p:cNvPr>
          <p:cNvPicPr>
            <a:picLocks noChangeAspect="1"/>
          </p:cNvPicPr>
          <p:nvPr/>
        </p:nvPicPr>
        <p:blipFill>
          <a:blip r:embed="rId3"/>
          <a:stretch>
            <a:fillRect/>
          </a:stretch>
        </p:blipFill>
        <p:spPr>
          <a:xfrm>
            <a:off x="6981213" y="2266516"/>
            <a:ext cx="3581400" cy="3571875"/>
          </a:xfrm>
          <a:prstGeom prst="rect">
            <a:avLst/>
          </a:prstGeom>
        </p:spPr>
      </p:pic>
      <p:sp>
        <p:nvSpPr>
          <p:cNvPr id="2" name="文本框 1">
            <a:extLst>
              <a:ext uri="{FF2B5EF4-FFF2-40B4-BE49-F238E27FC236}">
                <a16:creationId xmlns:a16="http://schemas.microsoft.com/office/drawing/2014/main" id="{EF2882A6-0ADE-ED52-A838-68660F17511B}"/>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53BBDC19-AB5A-3C8E-6B42-FFD13042B90D}"/>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014563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4"/>
            <a:ext cx="4606636" cy="4852727"/>
          </a:xfrm>
        </p:spPr>
        <p:txBody>
          <a:bodyPr>
            <a:normAutofit/>
          </a:bodyPr>
          <a:lstStyle/>
          <a:p>
            <a:pPr marL="0" indent="0">
              <a:lnSpc>
                <a:spcPct val="110000"/>
              </a:lnSpc>
              <a:spcAft>
                <a:spcPts val="600"/>
              </a:spcAft>
              <a:buNone/>
            </a:pPr>
            <a:r>
              <a:rPr lang="en-US" altLang="zh-CN" dirty="0">
                <a:latin typeface="Times New Roman" panose="02020603050405020304" pitchFamily="18" charset="0"/>
                <a:cs typeface="Times New Roman" panose="02020603050405020304" pitchFamily="18" charset="0"/>
              </a:rPr>
              <a:t>8. </a:t>
            </a:r>
            <a:r>
              <a:rPr lang="zh-CN" altLang="en-US" dirty="0">
                <a:latin typeface="Times New Roman" panose="02020603050405020304" pitchFamily="18" charset="0"/>
                <a:cs typeface="Times New Roman" panose="02020603050405020304" pitchFamily="18" charset="0"/>
              </a:rPr>
              <a:t>完成布线的电路板</a:t>
            </a:r>
            <a:endParaRPr lang="en-US" altLang="zh-CN" dirty="0">
              <a:latin typeface="Times New Roman" panose="02020603050405020304" pitchFamily="18" charset="0"/>
              <a:cs typeface="Times New Roman" panose="02020603050405020304" pitchFamily="18" charset="0"/>
            </a:endParaRPr>
          </a:p>
          <a:p>
            <a:pPr marL="0" indent="0">
              <a:lnSpc>
                <a:spcPct val="110000"/>
              </a:lnSpc>
              <a:spcAft>
                <a:spcPts val="600"/>
              </a:spcAft>
              <a:buNone/>
            </a:pPr>
            <a:r>
              <a:rPr lang="zh-CN" altLang="en-US" dirty="0">
                <a:latin typeface="Times New Roman" panose="02020603050405020304" pitchFamily="18" charset="0"/>
                <a:cs typeface="Times New Roman" panose="02020603050405020304" pitchFamily="18" charset="0"/>
              </a:rPr>
              <a:t>★边缘合适、必要的标识、安装孔。</a:t>
            </a:r>
            <a:endParaRPr lang="en-US" altLang="zh-CN"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B1F1871-6715-8932-F3EF-F0991376261F}"/>
              </a:ext>
            </a:extLst>
          </p:cNvPr>
          <p:cNvPicPr>
            <a:picLocks noChangeAspect="1"/>
          </p:cNvPicPr>
          <p:nvPr/>
        </p:nvPicPr>
        <p:blipFill>
          <a:blip r:embed="rId3"/>
          <a:stretch>
            <a:fillRect/>
          </a:stretch>
        </p:blipFill>
        <p:spPr>
          <a:xfrm>
            <a:off x="6414632" y="2070822"/>
            <a:ext cx="3381375" cy="3686175"/>
          </a:xfrm>
          <a:prstGeom prst="rect">
            <a:avLst/>
          </a:prstGeom>
        </p:spPr>
      </p:pic>
      <p:sp>
        <p:nvSpPr>
          <p:cNvPr id="2" name="文本框 1">
            <a:extLst>
              <a:ext uri="{FF2B5EF4-FFF2-40B4-BE49-F238E27FC236}">
                <a16:creationId xmlns:a16="http://schemas.microsoft.com/office/drawing/2014/main" id="{30DFAF89-3A8E-74BB-0645-AD1E39432C9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5C891920-C214-0A0A-E42B-E33D460C892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64985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E2E104E-E8B0-FB61-6C50-10722BAD33E0}"/>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F837A15A-6D26-7D23-0877-B9C89AA0FC0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FB2E5C61-BC88-4028-7582-6999C01E023C}"/>
              </a:ext>
            </a:extLst>
          </p:cNvPr>
          <p:cNvPicPr>
            <a:picLocks noChangeAspect="1"/>
          </p:cNvPicPr>
          <p:nvPr/>
        </p:nvPicPr>
        <p:blipFill>
          <a:blip r:embed="rId2"/>
          <a:stretch>
            <a:fillRect/>
          </a:stretch>
        </p:blipFill>
        <p:spPr>
          <a:xfrm>
            <a:off x="772033" y="1782260"/>
            <a:ext cx="9994790" cy="2133483"/>
          </a:xfrm>
          <a:prstGeom prst="rect">
            <a:avLst/>
          </a:prstGeom>
        </p:spPr>
      </p:pic>
      <p:sp>
        <p:nvSpPr>
          <p:cNvPr id="6" name="矩形: 圆角 5">
            <a:extLst>
              <a:ext uri="{FF2B5EF4-FFF2-40B4-BE49-F238E27FC236}">
                <a16:creationId xmlns:a16="http://schemas.microsoft.com/office/drawing/2014/main" id="{437B6A68-73EC-CF53-9179-4E9C9053C8FB}"/>
              </a:ext>
            </a:extLst>
          </p:cNvPr>
          <p:cNvSpPr/>
          <p:nvPr/>
        </p:nvSpPr>
        <p:spPr>
          <a:xfrm>
            <a:off x="2669082" y="2413353"/>
            <a:ext cx="2997641" cy="35780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2FD9C3A0-6080-37F8-AE23-8E152A9EF664}"/>
              </a:ext>
            </a:extLst>
          </p:cNvPr>
          <p:cNvSpPr/>
          <p:nvPr/>
        </p:nvSpPr>
        <p:spPr>
          <a:xfrm>
            <a:off x="2567041" y="2834424"/>
            <a:ext cx="1922890" cy="4138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581539B-B93C-C100-4C6A-376B74C185BB}"/>
              </a:ext>
            </a:extLst>
          </p:cNvPr>
          <p:cNvSpPr txBox="1"/>
          <p:nvPr/>
        </p:nvSpPr>
        <p:spPr>
          <a:xfrm>
            <a:off x="772033" y="3979005"/>
            <a:ext cx="2886324" cy="646331"/>
          </a:xfrm>
          <a:prstGeom prst="rect">
            <a:avLst/>
          </a:prstGeom>
          <a:noFill/>
        </p:spPr>
        <p:txBody>
          <a:bodyPr wrap="square" rtlCol="0">
            <a:spAutoFit/>
          </a:bodyPr>
          <a:lstStyle/>
          <a:p>
            <a:r>
              <a:rPr lang="zh-CN" altLang="en-US" dirty="0">
                <a:solidFill>
                  <a:srgbClr val="FF0000"/>
                </a:solidFill>
              </a:rPr>
              <a:t>可能会用到的元器件的封装在该文档的第八页</a:t>
            </a:r>
          </a:p>
        </p:txBody>
      </p:sp>
      <p:pic>
        <p:nvPicPr>
          <p:cNvPr id="4" name="图片 3">
            <a:extLst>
              <a:ext uri="{FF2B5EF4-FFF2-40B4-BE49-F238E27FC236}">
                <a16:creationId xmlns:a16="http://schemas.microsoft.com/office/drawing/2014/main" id="{32B7B1FA-8873-B09F-0FCE-1A8E2E852182}"/>
              </a:ext>
            </a:extLst>
          </p:cNvPr>
          <p:cNvPicPr>
            <a:picLocks noChangeAspect="1"/>
          </p:cNvPicPr>
          <p:nvPr/>
        </p:nvPicPr>
        <p:blipFill rotWithShape="1">
          <a:blip r:embed="rId3"/>
          <a:srcRect l="33388" t="9957" b="24004"/>
          <a:stretch/>
        </p:blipFill>
        <p:spPr>
          <a:xfrm>
            <a:off x="6466806" y="1943363"/>
            <a:ext cx="3844562" cy="4431945"/>
          </a:xfrm>
          <a:prstGeom prst="rect">
            <a:avLst/>
          </a:prstGeom>
        </p:spPr>
      </p:pic>
      <p:cxnSp>
        <p:nvCxnSpPr>
          <p:cNvPr id="9" name="直接箭头连接符 8">
            <a:extLst>
              <a:ext uri="{FF2B5EF4-FFF2-40B4-BE49-F238E27FC236}">
                <a16:creationId xmlns:a16="http://schemas.microsoft.com/office/drawing/2014/main" id="{1DD74A4B-E4C2-8200-BD83-E804F42019D9}"/>
              </a:ext>
            </a:extLst>
          </p:cNvPr>
          <p:cNvCxnSpPr>
            <a:cxnSpLocks/>
          </p:cNvCxnSpPr>
          <p:nvPr/>
        </p:nvCxnSpPr>
        <p:spPr>
          <a:xfrm>
            <a:off x="3832437" y="3088224"/>
            <a:ext cx="2634369" cy="4792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39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DE2B5-0820-4E8A-474B-D20CE8B9230F}"/>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056490BD-C650-85BE-C6D4-CCAD86049B77}"/>
              </a:ext>
            </a:extLst>
          </p:cNvPr>
          <p:cNvPicPr>
            <a:picLocks noChangeAspect="1"/>
          </p:cNvPicPr>
          <p:nvPr/>
        </p:nvPicPr>
        <p:blipFill>
          <a:blip r:embed="rId3"/>
          <a:stretch>
            <a:fillRect/>
          </a:stretch>
        </p:blipFill>
        <p:spPr>
          <a:xfrm>
            <a:off x="2483800" y="1205216"/>
            <a:ext cx="8143748" cy="5541272"/>
          </a:xfrm>
          <a:prstGeom prst="rect">
            <a:avLst/>
          </a:prstGeom>
        </p:spPr>
      </p:pic>
      <p:sp>
        <p:nvSpPr>
          <p:cNvPr id="4" name="矩形 3">
            <a:extLst>
              <a:ext uri="{FF2B5EF4-FFF2-40B4-BE49-F238E27FC236}">
                <a16:creationId xmlns:a16="http://schemas.microsoft.com/office/drawing/2014/main" id="{E4FC6AB5-744E-08F6-FF8A-B69B7561B43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9B4534BA-FF8D-1528-7A17-C8F883AEDAD4}"/>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p>
        </p:txBody>
      </p:sp>
      <p:sp>
        <p:nvSpPr>
          <p:cNvPr id="3" name="文本框 2">
            <a:extLst>
              <a:ext uri="{FF2B5EF4-FFF2-40B4-BE49-F238E27FC236}">
                <a16:creationId xmlns:a16="http://schemas.microsoft.com/office/drawing/2014/main" id="{BFD16676-8CAA-9125-213E-17E8BE7BD604}"/>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b="0" i="0" dirty="0">
                <a:solidFill>
                  <a:srgbClr val="003F88"/>
                </a:solidFill>
                <a:effectLst/>
                <a:latin typeface="Arial" panose="020B0604020202020204" pitchFamily="34" charset="0"/>
                <a:ea typeface="黑体" panose="02010609060101010101" pitchFamily="49" charset="-122"/>
                <a:cs typeface="Arial" panose="020B0604020202020204" pitchFamily="34" charset="0"/>
              </a:rPr>
              <a:t>印刷电路板</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C3D15F36-4848-566E-E7F4-E10369AE219B}"/>
              </a:ext>
            </a:extLst>
          </p:cNvPr>
          <p:cNvSpPr txBox="1"/>
          <p:nvPr/>
        </p:nvSpPr>
        <p:spPr>
          <a:xfrm>
            <a:off x="2483800" y="6334780"/>
            <a:ext cx="8143748" cy="523220"/>
          </a:xfrm>
          <a:prstGeom prst="rect">
            <a:avLst/>
          </a:prstGeom>
          <a:solidFill>
            <a:srgbClr val="FFFFFF"/>
          </a:solidFill>
        </p:spPr>
        <p:txBody>
          <a:bodyPr wrap="square">
            <a:spAutoFit/>
          </a:bodyPr>
          <a:lstStyle/>
          <a:p>
            <a:pPr algn="ctr"/>
            <a:r>
              <a:rPr lang="en-US" altLang="zh-CN" sz="2800" dirty="0">
                <a:latin typeface="Arial Black" panose="020B0A04020102020204" pitchFamily="34" charset="0"/>
                <a:ea typeface="黑体" panose="02010609060101010101" pitchFamily="49" charset="-122"/>
              </a:rPr>
              <a:t>Altium Designer</a:t>
            </a:r>
            <a:r>
              <a:rPr lang="zh-CN" altLang="en-US" sz="2800" dirty="0">
                <a:latin typeface="Arial Black" panose="020B0A04020102020204" pitchFamily="34" charset="0"/>
                <a:ea typeface="黑体" panose="02010609060101010101" pitchFamily="49" charset="-122"/>
              </a:rPr>
              <a:t>中完成的</a:t>
            </a:r>
            <a:r>
              <a:rPr lang="en-US" altLang="zh-CN" sz="2800" dirty="0">
                <a:latin typeface="Arial Black" panose="020B0A04020102020204" pitchFamily="34" charset="0"/>
                <a:ea typeface="黑体" panose="02010609060101010101" pitchFamily="49" charset="-122"/>
              </a:rPr>
              <a:t>PCB</a:t>
            </a:r>
            <a:r>
              <a:rPr lang="zh-CN" altLang="en-US" sz="2800" dirty="0">
                <a:latin typeface="Arial Black" panose="020B0A04020102020204" pitchFamily="34" charset="0"/>
                <a:ea typeface="黑体" panose="02010609060101010101" pitchFamily="49" charset="-122"/>
              </a:rPr>
              <a:t>布局的</a:t>
            </a:r>
            <a:r>
              <a:rPr lang="en-US" altLang="zh-CN" sz="2800" dirty="0">
                <a:latin typeface="Arial Black" panose="020B0A04020102020204" pitchFamily="34" charset="0"/>
                <a:ea typeface="黑体" panose="02010609060101010101" pitchFamily="49" charset="-122"/>
              </a:rPr>
              <a:t>3D</a:t>
            </a:r>
            <a:r>
              <a:rPr lang="zh-CN" altLang="en-US" sz="2800" dirty="0">
                <a:latin typeface="Arial Black" panose="020B0A04020102020204" pitchFamily="34" charset="0"/>
                <a:ea typeface="黑体" panose="02010609060101010101" pitchFamily="49" charset="-122"/>
              </a:rPr>
              <a:t>视图</a:t>
            </a:r>
          </a:p>
        </p:txBody>
      </p:sp>
      <p:sp>
        <p:nvSpPr>
          <p:cNvPr id="10" name="文本框 9">
            <a:extLst>
              <a:ext uri="{FF2B5EF4-FFF2-40B4-BE49-F238E27FC236}">
                <a16:creationId xmlns:a16="http://schemas.microsoft.com/office/drawing/2014/main" id="{543033D2-BF39-E6A9-3990-E64897E3E217}"/>
              </a:ext>
            </a:extLst>
          </p:cNvPr>
          <p:cNvSpPr txBox="1"/>
          <p:nvPr/>
        </p:nvSpPr>
        <p:spPr>
          <a:xfrm>
            <a:off x="10627548" y="4672699"/>
            <a:ext cx="1681486" cy="523220"/>
          </a:xfrm>
          <a:prstGeom prst="rect">
            <a:avLst/>
          </a:prstGeom>
          <a:noFill/>
        </p:spPr>
        <p:txBody>
          <a:bodyPr wrap="square" rtlCol="0">
            <a:spAutoFit/>
          </a:bodyPr>
          <a:lstStyle/>
          <a:p>
            <a:pPr algn="ctr"/>
            <a:r>
              <a:rPr lang="zh-CN" altLang="en-US" sz="2800" dirty="0">
                <a:solidFill>
                  <a:srgbClr val="FF0000"/>
                </a:solidFill>
                <a:latin typeface="黑体" panose="02010609060101010101" pitchFamily="49" charset="-122"/>
                <a:ea typeface="黑体" panose="02010609060101010101" pitchFamily="49" charset="-122"/>
              </a:rPr>
              <a:t>贴片电阻</a:t>
            </a:r>
          </a:p>
        </p:txBody>
      </p:sp>
      <p:cxnSp>
        <p:nvCxnSpPr>
          <p:cNvPr id="12" name="直接箭头连接符 11">
            <a:extLst>
              <a:ext uri="{FF2B5EF4-FFF2-40B4-BE49-F238E27FC236}">
                <a16:creationId xmlns:a16="http://schemas.microsoft.com/office/drawing/2014/main" id="{100D7BAB-F280-E3BF-1C8D-67427D92CCD7}"/>
              </a:ext>
            </a:extLst>
          </p:cNvPr>
          <p:cNvCxnSpPr>
            <a:cxnSpLocks/>
            <a:stCxn id="10" idx="1"/>
          </p:cNvCxnSpPr>
          <p:nvPr/>
        </p:nvCxnSpPr>
        <p:spPr>
          <a:xfrm flipH="1" flipV="1">
            <a:off x="6021238" y="4623758"/>
            <a:ext cx="4606310" cy="310551"/>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712B8C2D-28FC-0B25-DEB1-2AC6D0FC76F9}"/>
              </a:ext>
            </a:extLst>
          </p:cNvPr>
          <p:cNvCxnSpPr>
            <a:cxnSpLocks/>
          </p:cNvCxnSpPr>
          <p:nvPr/>
        </p:nvCxnSpPr>
        <p:spPr>
          <a:xfrm flipH="1">
            <a:off x="8324393" y="5086709"/>
            <a:ext cx="2455555" cy="523365"/>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28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7DC4-F89A-FC03-47D0-2DACFEFA71FF}"/>
            </a:ext>
          </a:extLst>
        </p:cNvPr>
        <p:cNvGrpSpPr/>
        <p:nvPr/>
      </p:nvGrpSpPr>
      <p:grpSpPr>
        <a:xfrm>
          <a:off x="0" y="0"/>
          <a:ext cx="0" cy="0"/>
          <a:chOff x="0" y="0"/>
          <a:chExt cx="0" cy="0"/>
        </a:xfrm>
      </p:grpSpPr>
      <p:pic>
        <p:nvPicPr>
          <p:cNvPr id="2" name="Picture 2" descr="undefined">
            <a:extLst>
              <a:ext uri="{FF2B5EF4-FFF2-40B4-BE49-F238E27FC236}">
                <a16:creationId xmlns:a16="http://schemas.microsoft.com/office/drawing/2014/main" id="{62BEFDE8-7C7A-6F87-40E9-6D984885C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921" y="1028152"/>
            <a:ext cx="7906945" cy="593020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BF70A2E-D3CC-C25F-87E8-A55F43BFB2D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847F0FEA-5D73-D080-E248-30430FD5889D}"/>
              </a:ext>
            </a:extLst>
          </p:cNvPr>
          <p:cNvSpPr txBox="1"/>
          <p:nvPr/>
        </p:nvSpPr>
        <p:spPr>
          <a:xfrm>
            <a:off x="9801922" y="3415506"/>
            <a:ext cx="2341757" cy="954107"/>
          </a:xfrm>
          <a:prstGeom prst="rect">
            <a:avLst/>
          </a:prstGeom>
          <a:noFill/>
        </p:spPr>
        <p:txBody>
          <a:bodyPr wrap="square">
            <a:spAutoFit/>
          </a:bodyPr>
          <a:lstStyle/>
          <a:p>
            <a:pPr algn="just"/>
            <a:r>
              <a:rPr lang="zh-CN" altLang="en-US" sz="2800" dirty="0">
                <a:latin typeface="Arial Black" panose="020B0A04020102020204" pitchFamily="34" charset="0"/>
                <a:ea typeface="黑体" panose="02010609060101010101" pitchFamily="49" charset="-122"/>
              </a:rPr>
              <a:t>DVD 播放机的印刷电路板</a:t>
            </a:r>
          </a:p>
        </p:txBody>
      </p:sp>
      <p:sp>
        <p:nvSpPr>
          <p:cNvPr id="3" name="文本框 2">
            <a:extLst>
              <a:ext uri="{FF2B5EF4-FFF2-40B4-BE49-F238E27FC236}">
                <a16:creationId xmlns:a16="http://schemas.microsoft.com/office/drawing/2014/main" id="{B70850E5-3BE8-6A86-C5A5-C1A73F9DD97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b="0" i="0" dirty="0">
                <a:solidFill>
                  <a:srgbClr val="003F88"/>
                </a:solidFill>
                <a:effectLst/>
                <a:latin typeface="Arial" panose="020B0604020202020204" pitchFamily="34" charset="0"/>
                <a:ea typeface="黑体" panose="02010609060101010101" pitchFamily="49" charset="-122"/>
                <a:cs typeface="Arial" panose="020B0604020202020204" pitchFamily="34" charset="0"/>
              </a:rPr>
              <a:t>印刷电路板</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93D6C56-A6C6-4BDB-4D1D-A27F274AC10E}"/>
              </a:ext>
            </a:extLst>
          </p:cNvPr>
          <p:cNvSpPr txBox="1"/>
          <p:nvPr/>
        </p:nvSpPr>
        <p:spPr>
          <a:xfrm>
            <a:off x="9825866" y="2373962"/>
            <a:ext cx="2317813" cy="523220"/>
          </a:xfrm>
          <a:prstGeom prst="rect">
            <a:avLst/>
          </a:prstGeom>
          <a:noFill/>
        </p:spPr>
        <p:txBody>
          <a:bodyPr wrap="square" rtlCol="0">
            <a:spAutoFit/>
          </a:bodyPr>
          <a:lstStyle/>
          <a:p>
            <a:pPr algn="ctr"/>
            <a:r>
              <a:rPr lang="zh-CN" altLang="en-US" sz="2800" dirty="0">
                <a:solidFill>
                  <a:srgbClr val="FF0000"/>
                </a:solidFill>
                <a:latin typeface="黑体" panose="02010609060101010101" pitchFamily="49" charset="-122"/>
                <a:ea typeface="黑体" panose="02010609060101010101" pitchFamily="49" charset="-122"/>
              </a:rPr>
              <a:t>贴片封装芯片</a:t>
            </a:r>
          </a:p>
        </p:txBody>
      </p:sp>
      <p:cxnSp>
        <p:nvCxnSpPr>
          <p:cNvPr id="10" name="直接箭头连接符 9">
            <a:extLst>
              <a:ext uri="{FF2B5EF4-FFF2-40B4-BE49-F238E27FC236}">
                <a16:creationId xmlns:a16="http://schemas.microsoft.com/office/drawing/2014/main" id="{08DEAF44-8C0B-C02D-E4BF-DD020DE2AF40}"/>
              </a:ext>
            </a:extLst>
          </p:cNvPr>
          <p:cNvCxnSpPr>
            <a:cxnSpLocks/>
            <a:stCxn id="9" idx="1"/>
          </p:cNvCxnSpPr>
          <p:nvPr/>
        </p:nvCxnSpPr>
        <p:spPr>
          <a:xfrm flipH="1" flipV="1">
            <a:off x="7712015" y="2112352"/>
            <a:ext cx="2113851" cy="523220"/>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410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3838E-E5B8-ACB0-F572-41052BB1E78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AFC6E18-2DB5-BDE6-85D6-F7505B7DE35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71822E8-7B46-A428-DC3A-63D2750FB6A7}"/>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5B51A4FF-A08E-F9F2-0822-F59E09B5DEE9}"/>
              </a:ext>
            </a:extLst>
          </p:cNvPr>
          <p:cNvSpPr txBox="1"/>
          <p:nvPr/>
        </p:nvSpPr>
        <p:spPr>
          <a:xfrm>
            <a:off x="124330" y="1428328"/>
            <a:ext cx="12067669" cy="4909036"/>
          </a:xfrm>
          <a:prstGeom prst="rect">
            <a:avLst/>
          </a:prstGeom>
          <a:noFill/>
        </p:spPr>
        <p:txBody>
          <a:bodyPr wrap="square">
            <a:spAutoFit/>
          </a:bodyPr>
          <a:lstStyle/>
          <a:p>
            <a:r>
              <a:rPr lang="zh-CN" altLang="en-US" sz="3600" dirty="0">
                <a:latin typeface="黑体" panose="02010609060101010101" pitchFamily="49" charset="-122"/>
                <a:ea typeface="黑体" panose="02010609060101010101" pitchFamily="49" charset="-122"/>
              </a:rPr>
              <a:t>印刷电路板</a:t>
            </a:r>
            <a:r>
              <a:rPr lang="en-US" altLang="zh-CN" sz="3600" dirty="0">
                <a:latin typeface="黑体" panose="02010609060101010101" pitchFamily="49" charset="-122"/>
                <a:ea typeface="黑体" panose="02010609060101010101" pitchFamily="49" charset="-122"/>
              </a:rPr>
              <a:t>(Printed Circuit Board, PCB)</a:t>
            </a:r>
          </a:p>
          <a:p>
            <a:pPr>
              <a:spcAft>
                <a:spcPts val="1200"/>
              </a:spcAft>
            </a:pPr>
            <a:r>
              <a:rPr lang="zh-CN" altLang="en-US" sz="3600" dirty="0">
                <a:latin typeface="黑体" panose="02010609060101010101" pitchFamily="49" charset="-122"/>
                <a:ea typeface="黑体" panose="02010609060101010101" pitchFamily="49" charset="-122"/>
              </a:rPr>
              <a:t>压层材料制成的薄板，电路板上印刷有导电通路和焊盘，用于电路板上各种元件的电气连接。元件焊接在</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上，</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为电子元件提供</a:t>
            </a:r>
            <a:r>
              <a:rPr lang="zh-CN" altLang="en-US" sz="3600" dirty="0">
                <a:solidFill>
                  <a:srgbClr val="FF0000"/>
                </a:solidFill>
                <a:latin typeface="黑体" panose="02010609060101010101" pitchFamily="49" charset="-122"/>
                <a:ea typeface="黑体" panose="02010609060101010101" pitchFamily="49" charset="-122"/>
              </a:rPr>
              <a:t>机械支撑</a:t>
            </a:r>
            <a:r>
              <a:rPr lang="zh-CN" altLang="en-US" sz="3600" dirty="0">
                <a:latin typeface="黑体" panose="02010609060101010101" pitchFamily="49" charset="-122"/>
                <a:ea typeface="黑体" panose="02010609060101010101" pitchFamily="49" charset="-122"/>
              </a:rPr>
              <a:t>和</a:t>
            </a:r>
            <a:r>
              <a:rPr lang="zh-CN" altLang="en-US" sz="3600" dirty="0">
                <a:solidFill>
                  <a:srgbClr val="FF0000"/>
                </a:solidFill>
                <a:latin typeface="黑体" panose="02010609060101010101" pitchFamily="49" charset="-122"/>
                <a:ea typeface="黑体" panose="02010609060101010101" pitchFamily="49" charset="-122"/>
              </a:rPr>
              <a:t>电气连接</a:t>
            </a:r>
            <a:r>
              <a:rPr lang="zh-CN" altLang="en-US" sz="3600" dirty="0">
                <a:latin typeface="黑体" panose="02010609060101010101" pitchFamily="49" charset="-122"/>
                <a:ea typeface="黑体" panose="02010609060101010101" pitchFamily="49" charset="-122"/>
              </a:rPr>
              <a:t>。</a:t>
            </a:r>
            <a:endParaRPr lang="en-US" altLang="zh-CN" sz="3600" dirty="0">
              <a:latin typeface="黑体" panose="02010609060101010101" pitchFamily="49" charset="-122"/>
              <a:ea typeface="黑体" panose="02010609060101010101" pitchFamily="49" charset="-122"/>
            </a:endParaRPr>
          </a:p>
          <a:p>
            <a:pPr marL="571500" indent="-571500">
              <a:spcAft>
                <a:spcPts val="600"/>
              </a:spcAft>
              <a:buFont typeface="Wingdings" panose="05000000000000000000" pitchFamily="2" charset="2"/>
              <a:buChar char="Ø"/>
            </a:pPr>
            <a:r>
              <a:rPr lang="zh-CN" altLang="en-US" sz="3600" dirty="0">
                <a:latin typeface="黑体" panose="02010609060101010101" pitchFamily="49" charset="-122"/>
                <a:ea typeface="黑体" panose="02010609060101010101" pitchFamily="49" charset="-122"/>
              </a:rPr>
              <a:t>制作材料：压层材料，例如玻璃纤维、复合环氧树脂；</a:t>
            </a:r>
            <a:endParaRPr lang="en-US" altLang="zh-CN" sz="3600" dirty="0">
              <a:latin typeface="黑体" panose="02010609060101010101" pitchFamily="49" charset="-122"/>
              <a:ea typeface="黑体" panose="02010609060101010101" pitchFamily="49" charset="-122"/>
            </a:endParaRPr>
          </a:p>
          <a:p>
            <a:pPr marL="571500" indent="-571500">
              <a:spcAft>
                <a:spcPts val="600"/>
              </a:spcAft>
              <a:buFont typeface="Wingdings" panose="05000000000000000000" pitchFamily="2" charset="2"/>
              <a:buChar char="Ø"/>
            </a:pPr>
            <a:r>
              <a:rPr lang="zh-CN" altLang="en-US" sz="3600" dirty="0">
                <a:latin typeface="黑体" panose="02010609060101010101" pitchFamily="49" charset="-122"/>
                <a:ea typeface="黑体" panose="02010609060101010101" pitchFamily="49" charset="-122"/>
              </a:rPr>
              <a:t>优点：</a:t>
            </a:r>
            <a:endParaRPr lang="en-US" altLang="zh-CN" sz="3600" dirty="0">
              <a:latin typeface="黑体" panose="02010609060101010101" pitchFamily="49" charset="-122"/>
              <a:ea typeface="黑体" panose="02010609060101010101" pitchFamily="49" charset="-122"/>
            </a:endParaRPr>
          </a:p>
          <a:p>
            <a:pPr>
              <a:spcAft>
                <a:spcPts val="600"/>
              </a:spcAft>
            </a:pPr>
            <a:r>
              <a:rPr lang="en-US" altLang="zh-CN" sz="3600" dirty="0">
                <a:latin typeface="黑体" panose="02010609060101010101" pitchFamily="49" charset="-122"/>
                <a:ea typeface="黑体" panose="02010609060101010101" pitchFamily="49" charset="-122"/>
              </a:rPr>
              <a:t>	</a:t>
            </a:r>
            <a:r>
              <a:rPr lang="zh-CN" altLang="en-US" sz="3600" dirty="0">
                <a:latin typeface="黑体" panose="02010609060101010101" pitchFamily="49" charset="-122"/>
                <a:ea typeface="黑体" panose="02010609060101010101" pitchFamily="49" charset="-122"/>
              </a:rPr>
              <a:t>相对成本较低</a:t>
            </a:r>
            <a:endParaRPr lang="en-US" altLang="zh-CN" sz="3600" dirty="0">
              <a:latin typeface="黑体" panose="02010609060101010101" pitchFamily="49" charset="-122"/>
              <a:ea typeface="黑体" panose="02010609060101010101" pitchFamily="49" charset="-122"/>
            </a:endParaRPr>
          </a:p>
          <a:p>
            <a:pPr>
              <a:spcAft>
                <a:spcPts val="600"/>
              </a:spcAft>
            </a:pPr>
            <a:r>
              <a:rPr lang="en-US" altLang="zh-CN" sz="3600" dirty="0">
                <a:latin typeface="黑体" panose="02010609060101010101" pitchFamily="49" charset="-122"/>
                <a:ea typeface="黑体" panose="02010609060101010101" pitchFamily="49" charset="-122"/>
              </a:rPr>
              <a:t>	PCB</a:t>
            </a:r>
            <a:r>
              <a:rPr lang="zh-CN" altLang="en-US" sz="3600" dirty="0">
                <a:latin typeface="黑体" panose="02010609060101010101" pitchFamily="49" charset="-122"/>
                <a:ea typeface="黑体" panose="02010609060101010101" pitchFamily="49" charset="-122"/>
              </a:rPr>
              <a:t>具有较强的硬度和支撑力，保护电子元件免受损坏</a:t>
            </a:r>
            <a:endParaRPr lang="en-US" altLang="zh-CN"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125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CE4AE-90DD-8E1D-ED99-EFD9D9FD429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A606267-31EB-EACF-FA8A-FA634D6969A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E0BB8A87-6436-B51F-6278-794969F3CEF7}"/>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2E730751-67AE-2E9F-A165-9C0FA0D7B97B}"/>
              </a:ext>
            </a:extLst>
          </p:cNvPr>
          <p:cNvSpPr txBox="1"/>
          <p:nvPr/>
        </p:nvSpPr>
        <p:spPr>
          <a:xfrm>
            <a:off x="124331" y="1428328"/>
            <a:ext cx="11679742" cy="5139869"/>
          </a:xfrm>
          <a:prstGeom prst="rect">
            <a:avLst/>
          </a:prstGeom>
          <a:noFill/>
        </p:spPr>
        <p:txBody>
          <a:bodyPr wrap="square">
            <a:spAutoFit/>
          </a:bodyPr>
          <a:lstStyle/>
          <a:p>
            <a:pPr>
              <a:spcAft>
                <a:spcPts val="2400"/>
              </a:spcAft>
            </a:pPr>
            <a:r>
              <a:rPr lang="zh-CN" altLang="en-US" sz="3600" dirty="0">
                <a:latin typeface="黑体" panose="02010609060101010101" pitchFamily="49" charset="-122"/>
                <a:ea typeface="黑体" panose="02010609060101010101" pitchFamily="49" charset="-122"/>
              </a:rPr>
              <a:t>印刷电路板类型：</a:t>
            </a:r>
            <a:endParaRPr lang="en-US" altLang="zh-CN" sz="3600" dirty="0">
              <a:latin typeface="黑体" panose="02010609060101010101" pitchFamily="49" charset="-122"/>
              <a:ea typeface="黑体" panose="02010609060101010101" pitchFamily="49" charset="-122"/>
            </a:endParaRPr>
          </a:p>
          <a:p>
            <a:pPr marL="742950" indent="-742950">
              <a:spcAft>
                <a:spcPts val="1200"/>
              </a:spcAft>
              <a:buFont typeface="+mj-lt"/>
              <a:buAutoNum type="arabicPeriod"/>
            </a:pPr>
            <a:r>
              <a:rPr lang="zh-CN" altLang="en-US" sz="3600" dirty="0">
                <a:latin typeface="黑体" panose="02010609060101010101" pitchFamily="49" charset="-122"/>
                <a:ea typeface="黑体" panose="02010609060101010101" pitchFamily="49" charset="-122"/>
              </a:rPr>
              <a:t>单层板：一个铜层，另一面是绝缘材料，只能使用单面铜来制造设备；</a:t>
            </a:r>
            <a:endParaRPr lang="en-US" altLang="zh-CN" sz="3600" dirty="0">
              <a:latin typeface="黑体" panose="02010609060101010101" pitchFamily="49" charset="-122"/>
              <a:ea typeface="黑体" panose="02010609060101010101" pitchFamily="49" charset="-122"/>
            </a:endParaRPr>
          </a:p>
          <a:p>
            <a:pPr marL="742950" indent="-742950">
              <a:spcAft>
                <a:spcPts val="1200"/>
              </a:spcAft>
              <a:buFont typeface="+mj-lt"/>
              <a:buAutoNum type="arabicPeriod"/>
            </a:pPr>
            <a:r>
              <a:rPr lang="zh-CN" altLang="en-US" sz="3600" dirty="0">
                <a:latin typeface="黑体" panose="02010609060101010101" pitchFamily="49" charset="-122"/>
                <a:ea typeface="黑体" panose="02010609060101010101" pitchFamily="49" charset="-122"/>
              </a:rPr>
              <a:t>双层板：一个绝缘基板，其两侧有两面铜层，两面均可用于设计和放置电子元件；</a:t>
            </a:r>
            <a:endParaRPr lang="en-US" altLang="zh-CN" sz="3600" dirty="0">
              <a:latin typeface="黑体" panose="02010609060101010101" pitchFamily="49" charset="-122"/>
              <a:ea typeface="黑体" panose="02010609060101010101" pitchFamily="49" charset="-122"/>
            </a:endParaRPr>
          </a:p>
          <a:p>
            <a:pPr marL="742950" indent="-742950">
              <a:spcAft>
                <a:spcPts val="1200"/>
              </a:spcAft>
              <a:buFont typeface="+mj-lt"/>
              <a:buAutoNum type="arabicPeriod"/>
            </a:pPr>
            <a:r>
              <a:rPr lang="zh-CN" altLang="en-US" sz="3600" dirty="0">
                <a:latin typeface="黑体" panose="02010609060101010101" pitchFamily="49" charset="-122"/>
                <a:ea typeface="黑体" panose="02010609060101010101" pitchFamily="49" charset="-122"/>
              </a:rPr>
              <a:t>多层板：具有两个以上铜层，内铜层和外铜层与基板交替排布。多层板允许更高的元件密度，但多层</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板使得分析、维修和电路现场修改变得更加困难。</a:t>
            </a:r>
          </a:p>
        </p:txBody>
      </p:sp>
    </p:spTree>
    <p:extLst>
      <p:ext uri="{BB962C8B-B14F-4D97-AF65-F5344CB8AC3E}">
        <p14:creationId xmlns:p14="http://schemas.microsoft.com/office/powerpoint/2010/main" val="288086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9D6D-3010-604E-243B-7E373A7ED5C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F12C733-E80C-031D-B119-9CB44AC367F7}"/>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1D16D145-01CC-A15C-2BEC-88EDB935586B}"/>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4E9CA2EF-811C-E4D0-B233-B71ECD76BA8A}"/>
              </a:ext>
            </a:extLst>
          </p:cNvPr>
          <p:cNvSpPr txBox="1"/>
          <p:nvPr/>
        </p:nvSpPr>
        <p:spPr>
          <a:xfrm>
            <a:off x="124331" y="1428328"/>
            <a:ext cx="11679742" cy="4016484"/>
          </a:xfrm>
          <a:prstGeom prst="rect">
            <a:avLst/>
          </a:prstGeom>
          <a:noFill/>
        </p:spPr>
        <p:txBody>
          <a:bodyPr wrap="square">
            <a:spAutoFit/>
          </a:bodyPr>
          <a:lstStyle/>
          <a:p>
            <a:pPr>
              <a:spcAft>
                <a:spcPts val="3600"/>
              </a:spcAft>
            </a:pP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设计流程：</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选择元件</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绘制原理图</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电路板布局</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电路板验证和确认</a:t>
            </a:r>
            <a:endParaRPr lang="en-US" altLang="zh-CN"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18814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292A4-D018-3986-6358-835D0359E82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472BD8B-D9E6-04FD-70D7-93983C7BC73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E5FC4AE-69BC-CEB0-62E6-89F6A9068143}"/>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6193B7AE-F212-3E89-426E-F5C4839FEC38}"/>
              </a:ext>
            </a:extLst>
          </p:cNvPr>
          <p:cNvSpPr txBox="1"/>
          <p:nvPr/>
        </p:nvSpPr>
        <p:spPr>
          <a:xfrm>
            <a:off x="124331" y="1428328"/>
            <a:ext cx="11679742" cy="2446824"/>
          </a:xfrm>
          <a:prstGeom prst="rect">
            <a:avLst/>
          </a:prstGeom>
          <a:noFill/>
        </p:spPr>
        <p:txBody>
          <a:bodyPr wrap="square">
            <a:spAutoFit/>
          </a:bodyPr>
          <a:lstStyle/>
          <a:p>
            <a:pPr>
              <a:spcAft>
                <a:spcPts val="3600"/>
              </a:spcAft>
            </a:pP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设计流程：</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选择元件</a:t>
            </a:r>
            <a:endParaRPr lang="en-US" altLang="zh-CN" sz="3600" dirty="0">
              <a:latin typeface="黑体" panose="02010609060101010101" pitchFamily="49" charset="-122"/>
              <a:ea typeface="黑体" panose="02010609060101010101" pitchFamily="49" charset="-122"/>
            </a:endParaRPr>
          </a:p>
          <a:p>
            <a:pPr marL="742950" indent="-742950">
              <a:spcAft>
                <a:spcPts val="1800"/>
              </a:spcAft>
              <a:buFont typeface="+mj-lt"/>
              <a:buAutoNum type="arabicPeriod"/>
            </a:pPr>
            <a:r>
              <a:rPr lang="zh-CN" altLang="en-US" sz="3600" dirty="0">
                <a:latin typeface="黑体" panose="02010609060101010101" pitchFamily="49" charset="-122"/>
                <a:ea typeface="黑体" panose="02010609060101010101" pitchFamily="49" charset="-122"/>
              </a:rPr>
              <a:t>绘制原理图：放置和连接元件，构建设计拓扑</a:t>
            </a:r>
            <a:endParaRPr lang="en-US" altLang="zh-CN" sz="36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13EE465D-8779-9CEB-AF8C-476C63D3EA37}"/>
              </a:ext>
            </a:extLst>
          </p:cNvPr>
          <p:cNvSpPr/>
          <p:nvPr/>
        </p:nvSpPr>
        <p:spPr>
          <a:xfrm>
            <a:off x="124330" y="2498652"/>
            <a:ext cx="10067420" cy="1488558"/>
          </a:xfrm>
          <a:custGeom>
            <a:avLst/>
            <a:gdLst>
              <a:gd name="connsiteX0" fmla="*/ 0 w 10067420"/>
              <a:gd name="connsiteY0" fmla="*/ 0 h 1488558"/>
              <a:gd name="connsiteX1" fmla="*/ 390853 w 10067420"/>
              <a:gd name="connsiteY1" fmla="*/ 0 h 1488558"/>
              <a:gd name="connsiteX2" fmla="*/ 681031 w 10067420"/>
              <a:gd name="connsiteY2" fmla="*/ 0 h 1488558"/>
              <a:gd name="connsiteX3" fmla="*/ 1273233 w 10067420"/>
              <a:gd name="connsiteY3" fmla="*/ 0 h 1488558"/>
              <a:gd name="connsiteX4" fmla="*/ 2066782 w 10067420"/>
              <a:gd name="connsiteY4" fmla="*/ 0 h 1488558"/>
              <a:gd name="connsiteX5" fmla="*/ 2558309 w 10067420"/>
              <a:gd name="connsiteY5" fmla="*/ 0 h 1488558"/>
              <a:gd name="connsiteX6" fmla="*/ 3049836 w 10067420"/>
              <a:gd name="connsiteY6" fmla="*/ 0 h 1488558"/>
              <a:gd name="connsiteX7" fmla="*/ 3642037 w 10067420"/>
              <a:gd name="connsiteY7" fmla="*/ 0 h 1488558"/>
              <a:gd name="connsiteX8" fmla="*/ 4334913 w 10067420"/>
              <a:gd name="connsiteY8" fmla="*/ 0 h 1488558"/>
              <a:gd name="connsiteX9" fmla="*/ 5027788 w 10067420"/>
              <a:gd name="connsiteY9" fmla="*/ 0 h 1488558"/>
              <a:gd name="connsiteX10" fmla="*/ 5720663 w 10067420"/>
              <a:gd name="connsiteY10" fmla="*/ 0 h 1488558"/>
              <a:gd name="connsiteX11" fmla="*/ 6514213 w 10067420"/>
              <a:gd name="connsiteY11" fmla="*/ 0 h 1488558"/>
              <a:gd name="connsiteX12" fmla="*/ 7106414 w 10067420"/>
              <a:gd name="connsiteY12" fmla="*/ 0 h 1488558"/>
              <a:gd name="connsiteX13" fmla="*/ 7799289 w 10067420"/>
              <a:gd name="connsiteY13" fmla="*/ 0 h 1488558"/>
              <a:gd name="connsiteX14" fmla="*/ 8391491 w 10067420"/>
              <a:gd name="connsiteY14" fmla="*/ 0 h 1488558"/>
              <a:gd name="connsiteX15" fmla="*/ 8983692 w 10067420"/>
              <a:gd name="connsiteY15" fmla="*/ 0 h 1488558"/>
              <a:gd name="connsiteX16" fmla="*/ 10067420 w 10067420"/>
              <a:gd name="connsiteY16" fmla="*/ 0 h 1488558"/>
              <a:gd name="connsiteX17" fmla="*/ 10067420 w 10067420"/>
              <a:gd name="connsiteY17" fmla="*/ 451529 h 1488558"/>
              <a:gd name="connsiteX18" fmla="*/ 10067420 w 10067420"/>
              <a:gd name="connsiteY18" fmla="*/ 962601 h 1488558"/>
              <a:gd name="connsiteX19" fmla="*/ 10067420 w 10067420"/>
              <a:gd name="connsiteY19" fmla="*/ 1488558 h 1488558"/>
              <a:gd name="connsiteX20" fmla="*/ 9374545 w 10067420"/>
              <a:gd name="connsiteY20" fmla="*/ 1488558 h 1488558"/>
              <a:gd name="connsiteX21" fmla="*/ 8681669 w 10067420"/>
              <a:gd name="connsiteY21" fmla="*/ 1488558 h 1488558"/>
              <a:gd name="connsiteX22" fmla="*/ 8089468 w 10067420"/>
              <a:gd name="connsiteY22" fmla="*/ 1488558 h 1488558"/>
              <a:gd name="connsiteX23" fmla="*/ 7799289 w 10067420"/>
              <a:gd name="connsiteY23" fmla="*/ 1488558 h 1488558"/>
              <a:gd name="connsiteX24" fmla="*/ 7307763 w 10067420"/>
              <a:gd name="connsiteY24" fmla="*/ 1488558 h 1488558"/>
              <a:gd name="connsiteX25" fmla="*/ 6614887 w 10067420"/>
              <a:gd name="connsiteY25" fmla="*/ 1488558 h 1488558"/>
              <a:gd name="connsiteX26" fmla="*/ 6224034 w 10067420"/>
              <a:gd name="connsiteY26" fmla="*/ 1488558 h 1488558"/>
              <a:gd name="connsiteX27" fmla="*/ 5430485 w 10067420"/>
              <a:gd name="connsiteY27" fmla="*/ 1488558 h 1488558"/>
              <a:gd name="connsiteX28" fmla="*/ 4636935 w 10067420"/>
              <a:gd name="connsiteY28" fmla="*/ 1488558 h 1488558"/>
              <a:gd name="connsiteX29" fmla="*/ 4044734 w 10067420"/>
              <a:gd name="connsiteY29" fmla="*/ 1488558 h 1488558"/>
              <a:gd name="connsiteX30" fmla="*/ 3251184 w 10067420"/>
              <a:gd name="connsiteY30" fmla="*/ 1488558 h 1488558"/>
              <a:gd name="connsiteX31" fmla="*/ 2658983 w 10067420"/>
              <a:gd name="connsiteY31" fmla="*/ 1488558 h 1488558"/>
              <a:gd name="connsiteX32" fmla="*/ 1966108 w 10067420"/>
              <a:gd name="connsiteY32" fmla="*/ 1488558 h 1488558"/>
              <a:gd name="connsiteX33" fmla="*/ 1675929 w 10067420"/>
              <a:gd name="connsiteY33" fmla="*/ 1488558 h 1488558"/>
              <a:gd name="connsiteX34" fmla="*/ 882380 w 10067420"/>
              <a:gd name="connsiteY34" fmla="*/ 1488558 h 1488558"/>
              <a:gd name="connsiteX35" fmla="*/ 0 w 10067420"/>
              <a:gd name="connsiteY35" fmla="*/ 1488558 h 1488558"/>
              <a:gd name="connsiteX36" fmla="*/ 0 w 10067420"/>
              <a:gd name="connsiteY36" fmla="*/ 977486 h 1488558"/>
              <a:gd name="connsiteX37" fmla="*/ 0 w 10067420"/>
              <a:gd name="connsiteY37" fmla="*/ 511072 h 1488558"/>
              <a:gd name="connsiteX38" fmla="*/ 0 w 10067420"/>
              <a:gd name="connsiteY38" fmla="*/ 0 h 148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67420" h="1488558" fill="none" extrusionOk="0">
                <a:moveTo>
                  <a:pt x="0" y="0"/>
                </a:moveTo>
                <a:cubicBezTo>
                  <a:pt x="147127" y="-13188"/>
                  <a:pt x="280221" y="26614"/>
                  <a:pt x="390853" y="0"/>
                </a:cubicBezTo>
                <a:cubicBezTo>
                  <a:pt x="501485" y="-26614"/>
                  <a:pt x="541460" y="3474"/>
                  <a:pt x="681031" y="0"/>
                </a:cubicBezTo>
                <a:cubicBezTo>
                  <a:pt x="820602" y="-3474"/>
                  <a:pt x="1113627" y="5261"/>
                  <a:pt x="1273233" y="0"/>
                </a:cubicBezTo>
                <a:cubicBezTo>
                  <a:pt x="1432839" y="-5261"/>
                  <a:pt x="1728669" y="81963"/>
                  <a:pt x="2066782" y="0"/>
                </a:cubicBezTo>
                <a:cubicBezTo>
                  <a:pt x="2404895" y="-81963"/>
                  <a:pt x="2338035" y="3717"/>
                  <a:pt x="2558309" y="0"/>
                </a:cubicBezTo>
                <a:cubicBezTo>
                  <a:pt x="2778583" y="-3717"/>
                  <a:pt x="2839072" y="34405"/>
                  <a:pt x="3049836" y="0"/>
                </a:cubicBezTo>
                <a:cubicBezTo>
                  <a:pt x="3260600" y="-34405"/>
                  <a:pt x="3369109" y="34992"/>
                  <a:pt x="3642037" y="0"/>
                </a:cubicBezTo>
                <a:cubicBezTo>
                  <a:pt x="3914965" y="-34992"/>
                  <a:pt x="4120101" y="10476"/>
                  <a:pt x="4334913" y="0"/>
                </a:cubicBezTo>
                <a:cubicBezTo>
                  <a:pt x="4549725" y="-10476"/>
                  <a:pt x="4860348" y="64668"/>
                  <a:pt x="5027788" y="0"/>
                </a:cubicBezTo>
                <a:cubicBezTo>
                  <a:pt x="5195229" y="-64668"/>
                  <a:pt x="5502444" y="33377"/>
                  <a:pt x="5720663" y="0"/>
                </a:cubicBezTo>
                <a:cubicBezTo>
                  <a:pt x="5938882" y="-33377"/>
                  <a:pt x="6251040" y="32456"/>
                  <a:pt x="6514213" y="0"/>
                </a:cubicBezTo>
                <a:cubicBezTo>
                  <a:pt x="6777386" y="-32456"/>
                  <a:pt x="6979266" y="53671"/>
                  <a:pt x="7106414" y="0"/>
                </a:cubicBezTo>
                <a:cubicBezTo>
                  <a:pt x="7233562" y="-53671"/>
                  <a:pt x="7507881" y="56418"/>
                  <a:pt x="7799289" y="0"/>
                </a:cubicBezTo>
                <a:cubicBezTo>
                  <a:pt x="8090697" y="-56418"/>
                  <a:pt x="8147460" y="21126"/>
                  <a:pt x="8391491" y="0"/>
                </a:cubicBezTo>
                <a:cubicBezTo>
                  <a:pt x="8635522" y="-21126"/>
                  <a:pt x="8755463" y="19022"/>
                  <a:pt x="8983692" y="0"/>
                </a:cubicBezTo>
                <a:cubicBezTo>
                  <a:pt x="9211921" y="-19022"/>
                  <a:pt x="9711419" y="104930"/>
                  <a:pt x="10067420" y="0"/>
                </a:cubicBezTo>
                <a:cubicBezTo>
                  <a:pt x="10069105" y="185067"/>
                  <a:pt x="10043195" y="257069"/>
                  <a:pt x="10067420" y="451529"/>
                </a:cubicBezTo>
                <a:cubicBezTo>
                  <a:pt x="10091645" y="645989"/>
                  <a:pt x="10008448" y="765354"/>
                  <a:pt x="10067420" y="962601"/>
                </a:cubicBezTo>
                <a:cubicBezTo>
                  <a:pt x="10126392" y="1159848"/>
                  <a:pt x="10048749" y="1314701"/>
                  <a:pt x="10067420" y="1488558"/>
                </a:cubicBezTo>
                <a:cubicBezTo>
                  <a:pt x="9742087" y="1527457"/>
                  <a:pt x="9630421" y="1467565"/>
                  <a:pt x="9374545" y="1488558"/>
                </a:cubicBezTo>
                <a:cubicBezTo>
                  <a:pt x="9118670" y="1509551"/>
                  <a:pt x="8892870" y="1485115"/>
                  <a:pt x="8681669" y="1488558"/>
                </a:cubicBezTo>
                <a:cubicBezTo>
                  <a:pt x="8470468" y="1492001"/>
                  <a:pt x="8363245" y="1450073"/>
                  <a:pt x="8089468" y="1488558"/>
                </a:cubicBezTo>
                <a:cubicBezTo>
                  <a:pt x="7815691" y="1527043"/>
                  <a:pt x="7888356" y="1482399"/>
                  <a:pt x="7799289" y="1488558"/>
                </a:cubicBezTo>
                <a:cubicBezTo>
                  <a:pt x="7710222" y="1494717"/>
                  <a:pt x="7463082" y="1454298"/>
                  <a:pt x="7307763" y="1488558"/>
                </a:cubicBezTo>
                <a:cubicBezTo>
                  <a:pt x="7152444" y="1522818"/>
                  <a:pt x="6918179" y="1475056"/>
                  <a:pt x="6614887" y="1488558"/>
                </a:cubicBezTo>
                <a:cubicBezTo>
                  <a:pt x="6311595" y="1502060"/>
                  <a:pt x="6386411" y="1441668"/>
                  <a:pt x="6224034" y="1488558"/>
                </a:cubicBezTo>
                <a:cubicBezTo>
                  <a:pt x="6061657" y="1535448"/>
                  <a:pt x="5614502" y="1401148"/>
                  <a:pt x="5430485" y="1488558"/>
                </a:cubicBezTo>
                <a:cubicBezTo>
                  <a:pt x="5246468" y="1575968"/>
                  <a:pt x="4931239" y="1487652"/>
                  <a:pt x="4636935" y="1488558"/>
                </a:cubicBezTo>
                <a:cubicBezTo>
                  <a:pt x="4342631" y="1489464"/>
                  <a:pt x="4233279" y="1482081"/>
                  <a:pt x="4044734" y="1488558"/>
                </a:cubicBezTo>
                <a:cubicBezTo>
                  <a:pt x="3856189" y="1495035"/>
                  <a:pt x="3459932" y="1463142"/>
                  <a:pt x="3251184" y="1488558"/>
                </a:cubicBezTo>
                <a:cubicBezTo>
                  <a:pt x="3042436" y="1513974"/>
                  <a:pt x="2902854" y="1460795"/>
                  <a:pt x="2658983" y="1488558"/>
                </a:cubicBezTo>
                <a:cubicBezTo>
                  <a:pt x="2415112" y="1516321"/>
                  <a:pt x="2250591" y="1420889"/>
                  <a:pt x="1966108" y="1488558"/>
                </a:cubicBezTo>
                <a:cubicBezTo>
                  <a:pt x="1681625" y="1556227"/>
                  <a:pt x="1775372" y="1486846"/>
                  <a:pt x="1675929" y="1488558"/>
                </a:cubicBezTo>
                <a:cubicBezTo>
                  <a:pt x="1576486" y="1490270"/>
                  <a:pt x="1276541" y="1394642"/>
                  <a:pt x="882380" y="1488558"/>
                </a:cubicBezTo>
                <a:cubicBezTo>
                  <a:pt x="488219" y="1582474"/>
                  <a:pt x="192360" y="1426661"/>
                  <a:pt x="0" y="1488558"/>
                </a:cubicBezTo>
                <a:cubicBezTo>
                  <a:pt x="-45098" y="1346651"/>
                  <a:pt x="6466" y="1178104"/>
                  <a:pt x="0" y="977486"/>
                </a:cubicBezTo>
                <a:cubicBezTo>
                  <a:pt x="-6466" y="776868"/>
                  <a:pt x="14824" y="648827"/>
                  <a:pt x="0" y="511072"/>
                </a:cubicBezTo>
                <a:cubicBezTo>
                  <a:pt x="-14824" y="373317"/>
                  <a:pt x="59771" y="208778"/>
                  <a:pt x="0" y="0"/>
                </a:cubicBezTo>
                <a:close/>
              </a:path>
              <a:path w="10067420" h="1488558" stroke="0" extrusionOk="0">
                <a:moveTo>
                  <a:pt x="0" y="0"/>
                </a:moveTo>
                <a:cubicBezTo>
                  <a:pt x="195505" y="-17590"/>
                  <a:pt x="375612" y="5294"/>
                  <a:pt x="491527" y="0"/>
                </a:cubicBezTo>
                <a:cubicBezTo>
                  <a:pt x="607442" y="-5294"/>
                  <a:pt x="672950" y="3614"/>
                  <a:pt x="781706" y="0"/>
                </a:cubicBezTo>
                <a:cubicBezTo>
                  <a:pt x="890462" y="-3614"/>
                  <a:pt x="1369495" y="62573"/>
                  <a:pt x="1575255" y="0"/>
                </a:cubicBezTo>
                <a:cubicBezTo>
                  <a:pt x="1781015" y="-62573"/>
                  <a:pt x="1842222" y="13847"/>
                  <a:pt x="2066782" y="0"/>
                </a:cubicBezTo>
                <a:cubicBezTo>
                  <a:pt x="2291342" y="-13847"/>
                  <a:pt x="2388339" y="41037"/>
                  <a:pt x="2558309" y="0"/>
                </a:cubicBezTo>
                <a:cubicBezTo>
                  <a:pt x="2728279" y="-41037"/>
                  <a:pt x="3011310" y="22273"/>
                  <a:pt x="3351859" y="0"/>
                </a:cubicBezTo>
                <a:cubicBezTo>
                  <a:pt x="3692408" y="-22273"/>
                  <a:pt x="3610946" y="35118"/>
                  <a:pt x="3742711" y="0"/>
                </a:cubicBezTo>
                <a:cubicBezTo>
                  <a:pt x="3874476" y="-35118"/>
                  <a:pt x="4339325" y="44865"/>
                  <a:pt x="4536261" y="0"/>
                </a:cubicBezTo>
                <a:cubicBezTo>
                  <a:pt x="4733197" y="-44865"/>
                  <a:pt x="5163931" y="89443"/>
                  <a:pt x="5329811" y="0"/>
                </a:cubicBezTo>
                <a:cubicBezTo>
                  <a:pt x="5495691" y="-89443"/>
                  <a:pt x="5670930" y="14367"/>
                  <a:pt x="5922012" y="0"/>
                </a:cubicBezTo>
                <a:cubicBezTo>
                  <a:pt x="6173094" y="-14367"/>
                  <a:pt x="6433818" y="5020"/>
                  <a:pt x="6715561" y="0"/>
                </a:cubicBezTo>
                <a:cubicBezTo>
                  <a:pt x="6997304" y="-5020"/>
                  <a:pt x="7070839" y="37113"/>
                  <a:pt x="7207088" y="0"/>
                </a:cubicBezTo>
                <a:cubicBezTo>
                  <a:pt x="7343337" y="-37113"/>
                  <a:pt x="7565505" y="56164"/>
                  <a:pt x="7698615" y="0"/>
                </a:cubicBezTo>
                <a:cubicBezTo>
                  <a:pt x="7831725" y="-56164"/>
                  <a:pt x="8067573" y="11673"/>
                  <a:pt x="8391491" y="0"/>
                </a:cubicBezTo>
                <a:cubicBezTo>
                  <a:pt x="8715409" y="-11673"/>
                  <a:pt x="8676286" y="4247"/>
                  <a:pt x="8883018" y="0"/>
                </a:cubicBezTo>
                <a:cubicBezTo>
                  <a:pt x="9089750" y="-4247"/>
                  <a:pt x="9654916" y="53611"/>
                  <a:pt x="10067420" y="0"/>
                </a:cubicBezTo>
                <a:cubicBezTo>
                  <a:pt x="10097713" y="148476"/>
                  <a:pt x="10040660" y="318533"/>
                  <a:pt x="10067420" y="525957"/>
                </a:cubicBezTo>
                <a:cubicBezTo>
                  <a:pt x="10094180" y="733381"/>
                  <a:pt x="10014676" y="864886"/>
                  <a:pt x="10067420" y="1037029"/>
                </a:cubicBezTo>
                <a:cubicBezTo>
                  <a:pt x="10120164" y="1209172"/>
                  <a:pt x="10040720" y="1308641"/>
                  <a:pt x="10067420" y="1488558"/>
                </a:cubicBezTo>
                <a:cubicBezTo>
                  <a:pt x="9954376" y="1493337"/>
                  <a:pt x="9855483" y="1471601"/>
                  <a:pt x="9777241" y="1488558"/>
                </a:cubicBezTo>
                <a:cubicBezTo>
                  <a:pt x="9698999" y="1505515"/>
                  <a:pt x="9327374" y="1439945"/>
                  <a:pt x="8983692" y="1488558"/>
                </a:cubicBezTo>
                <a:cubicBezTo>
                  <a:pt x="8640010" y="1537171"/>
                  <a:pt x="8509942" y="1427303"/>
                  <a:pt x="8391491" y="1488558"/>
                </a:cubicBezTo>
                <a:cubicBezTo>
                  <a:pt x="8273040" y="1549813"/>
                  <a:pt x="8100651" y="1445028"/>
                  <a:pt x="8000638" y="1488558"/>
                </a:cubicBezTo>
                <a:cubicBezTo>
                  <a:pt x="7900625" y="1532088"/>
                  <a:pt x="7652357" y="1432972"/>
                  <a:pt x="7408437" y="1488558"/>
                </a:cubicBezTo>
                <a:cubicBezTo>
                  <a:pt x="7164517" y="1544144"/>
                  <a:pt x="7185934" y="1459775"/>
                  <a:pt x="7118258" y="1488558"/>
                </a:cubicBezTo>
                <a:cubicBezTo>
                  <a:pt x="7050582" y="1517341"/>
                  <a:pt x="6887029" y="1483067"/>
                  <a:pt x="6828080" y="1488558"/>
                </a:cubicBezTo>
                <a:cubicBezTo>
                  <a:pt x="6769131" y="1494049"/>
                  <a:pt x="6432532" y="1466356"/>
                  <a:pt x="6235878" y="1488558"/>
                </a:cubicBezTo>
                <a:cubicBezTo>
                  <a:pt x="6039224" y="1510760"/>
                  <a:pt x="6032901" y="1472730"/>
                  <a:pt x="5845026" y="1488558"/>
                </a:cubicBezTo>
                <a:cubicBezTo>
                  <a:pt x="5657151" y="1504386"/>
                  <a:pt x="5490446" y="1452492"/>
                  <a:pt x="5152150" y="1488558"/>
                </a:cubicBezTo>
                <a:cubicBezTo>
                  <a:pt x="4813854" y="1524624"/>
                  <a:pt x="4908818" y="1443185"/>
                  <a:pt x="4761297" y="1488558"/>
                </a:cubicBezTo>
                <a:cubicBezTo>
                  <a:pt x="4613776" y="1533931"/>
                  <a:pt x="4372658" y="1419702"/>
                  <a:pt x="4068422" y="1488558"/>
                </a:cubicBezTo>
                <a:cubicBezTo>
                  <a:pt x="3764187" y="1557414"/>
                  <a:pt x="3908310" y="1476899"/>
                  <a:pt x="3778244" y="1488558"/>
                </a:cubicBezTo>
                <a:cubicBezTo>
                  <a:pt x="3648178" y="1500217"/>
                  <a:pt x="3343632" y="1467495"/>
                  <a:pt x="3085368" y="1488558"/>
                </a:cubicBezTo>
                <a:cubicBezTo>
                  <a:pt x="2827104" y="1509621"/>
                  <a:pt x="2805796" y="1442218"/>
                  <a:pt x="2694515" y="1488558"/>
                </a:cubicBezTo>
                <a:cubicBezTo>
                  <a:pt x="2583234" y="1534898"/>
                  <a:pt x="2518184" y="1468895"/>
                  <a:pt x="2404337" y="1488558"/>
                </a:cubicBezTo>
                <a:cubicBezTo>
                  <a:pt x="2290490" y="1508221"/>
                  <a:pt x="2182747" y="1450626"/>
                  <a:pt x="2013484" y="1488558"/>
                </a:cubicBezTo>
                <a:cubicBezTo>
                  <a:pt x="1844221" y="1526490"/>
                  <a:pt x="1601013" y="1422517"/>
                  <a:pt x="1320609" y="1488558"/>
                </a:cubicBezTo>
                <a:cubicBezTo>
                  <a:pt x="1040205" y="1554599"/>
                  <a:pt x="1029166" y="1454924"/>
                  <a:pt x="929756" y="1488558"/>
                </a:cubicBezTo>
                <a:cubicBezTo>
                  <a:pt x="830346" y="1522192"/>
                  <a:pt x="764002" y="1483868"/>
                  <a:pt x="639577" y="1488558"/>
                </a:cubicBezTo>
                <a:cubicBezTo>
                  <a:pt x="515152" y="1493248"/>
                  <a:pt x="205197" y="1430660"/>
                  <a:pt x="0" y="1488558"/>
                </a:cubicBezTo>
                <a:cubicBezTo>
                  <a:pt x="-57206" y="1322768"/>
                  <a:pt x="24456" y="1189846"/>
                  <a:pt x="0" y="1007258"/>
                </a:cubicBezTo>
                <a:cubicBezTo>
                  <a:pt x="-24456" y="824670"/>
                  <a:pt x="53467" y="657420"/>
                  <a:pt x="0" y="555728"/>
                </a:cubicBezTo>
                <a:cubicBezTo>
                  <a:pt x="-53467" y="454036"/>
                  <a:pt x="47145" y="202172"/>
                  <a:pt x="0" y="0"/>
                </a:cubicBezTo>
                <a:close/>
              </a:path>
            </a:pathLst>
          </a:custGeom>
          <a:solidFill>
            <a:schemeClr val="accent1">
              <a:lumMod val="20000"/>
              <a:lumOff val="80000"/>
              <a:alpha val="22000"/>
            </a:schemeClr>
          </a:solidFill>
          <a:ln w="34925">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152939C-E51B-E0CE-AE8C-CAD66F379A27}"/>
              </a:ext>
            </a:extLst>
          </p:cNvPr>
          <p:cNvSpPr txBox="1"/>
          <p:nvPr/>
        </p:nvSpPr>
        <p:spPr>
          <a:xfrm>
            <a:off x="6839098" y="4252978"/>
            <a:ext cx="4235301" cy="1384995"/>
          </a:xfrm>
          <a:prstGeom prst="rect">
            <a:avLst/>
          </a:prstGeom>
          <a:solidFill>
            <a:schemeClr val="accent1">
              <a:lumMod val="20000"/>
              <a:lumOff val="80000"/>
            </a:schemeClr>
          </a:solidFill>
        </p:spPr>
        <p:txBody>
          <a:bodyPr wrap="square" rtlCol="0">
            <a:spAutoFit/>
          </a:bodyPr>
          <a:lstStyle/>
          <a:p>
            <a:r>
              <a:rPr lang="zh-CN" altLang="en-US" sz="2800" b="1" dirty="0">
                <a:solidFill>
                  <a:srgbClr val="00B0F0"/>
                </a:solidFill>
                <a:latin typeface="华文细黑" panose="02010600040101010101" pitchFamily="2" charset="-122"/>
                <a:ea typeface="华文细黑" panose="02010600040101010101" pitchFamily="2" charset="-122"/>
              </a:rPr>
              <a:t>告诉计算机：</a:t>
            </a:r>
            <a:endParaRPr lang="en-US" altLang="zh-CN" sz="2800" b="1" dirty="0">
              <a:solidFill>
                <a:srgbClr val="00B0F0"/>
              </a:solidFill>
              <a:latin typeface="华文细黑" panose="02010600040101010101" pitchFamily="2" charset="-122"/>
              <a:ea typeface="华文细黑" panose="02010600040101010101" pitchFamily="2" charset="-122"/>
            </a:endParaRPr>
          </a:p>
          <a:p>
            <a:pPr marL="514350" indent="-514350">
              <a:buFont typeface="+mj-ea"/>
              <a:buAutoNum type="circleNumDbPlain"/>
            </a:pPr>
            <a:r>
              <a:rPr lang="zh-CN" altLang="en-US" sz="2800" b="1" dirty="0">
                <a:solidFill>
                  <a:srgbClr val="00B0F0"/>
                </a:solidFill>
                <a:latin typeface="华文细黑" panose="02010600040101010101" pitchFamily="2" charset="-122"/>
                <a:ea typeface="华文细黑" panose="02010600040101010101" pitchFamily="2" charset="-122"/>
              </a:rPr>
              <a:t>元件</a:t>
            </a:r>
            <a:endParaRPr lang="en-US" altLang="zh-CN" sz="2800" b="1" dirty="0">
              <a:solidFill>
                <a:srgbClr val="00B0F0"/>
              </a:solidFill>
              <a:latin typeface="华文细黑" panose="02010600040101010101" pitchFamily="2" charset="-122"/>
              <a:ea typeface="华文细黑" panose="02010600040101010101" pitchFamily="2" charset="-122"/>
            </a:endParaRPr>
          </a:p>
          <a:p>
            <a:pPr marL="514350" indent="-514350">
              <a:buFont typeface="+mj-ea"/>
              <a:buAutoNum type="circleNumDbPlain"/>
            </a:pPr>
            <a:r>
              <a:rPr lang="zh-CN" altLang="en-US" sz="2800" b="1" dirty="0">
                <a:solidFill>
                  <a:srgbClr val="00B0F0"/>
                </a:solidFill>
                <a:latin typeface="华文细黑" panose="02010600040101010101" pitchFamily="2" charset="-122"/>
                <a:ea typeface="华文细黑" panose="02010600040101010101" pitchFamily="2" charset="-122"/>
              </a:rPr>
              <a:t>电气连接关系</a:t>
            </a:r>
          </a:p>
        </p:txBody>
      </p:sp>
    </p:spTree>
    <p:extLst>
      <p:ext uri="{BB962C8B-B14F-4D97-AF65-F5344CB8AC3E}">
        <p14:creationId xmlns:p14="http://schemas.microsoft.com/office/powerpoint/2010/main" val="1352155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24FE-2417-604C-296D-93C0AD2C408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9442C67-8545-7DD1-170B-F451FC248A9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7C053340-0D71-E59D-946B-1EBE52147314}"/>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D250BF10-FC56-369C-E643-F1BADBBBF001}"/>
              </a:ext>
            </a:extLst>
          </p:cNvPr>
          <p:cNvSpPr txBox="1"/>
          <p:nvPr/>
        </p:nvSpPr>
        <p:spPr>
          <a:xfrm>
            <a:off x="124331" y="1428328"/>
            <a:ext cx="11679742" cy="5678478"/>
          </a:xfrm>
          <a:prstGeom prst="rect">
            <a:avLst/>
          </a:prstGeom>
          <a:noFill/>
        </p:spPr>
        <p:txBody>
          <a:bodyPr wrap="square">
            <a:spAutoFit/>
          </a:bodyPr>
          <a:lstStyle/>
          <a:p>
            <a:pPr>
              <a:spcAft>
                <a:spcPts val="3600"/>
              </a:spcAft>
            </a:pP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设计流程：</a:t>
            </a:r>
            <a:endParaRPr lang="en-US" altLang="zh-CN" sz="3600" dirty="0">
              <a:latin typeface="黑体" panose="02010609060101010101" pitchFamily="49" charset="-122"/>
              <a:ea typeface="黑体" panose="02010609060101010101" pitchFamily="49" charset="-122"/>
            </a:endParaRPr>
          </a:p>
          <a:p>
            <a:pPr marL="72000">
              <a:spcAft>
                <a:spcPts val="1800"/>
              </a:spcAft>
            </a:pPr>
            <a:r>
              <a:rPr lang="en-US" altLang="zh-CN" sz="3600" dirty="0">
                <a:latin typeface="黑体" panose="02010609060101010101" pitchFamily="49" charset="-122"/>
                <a:ea typeface="黑体" panose="02010609060101010101" pitchFamily="49" charset="-122"/>
              </a:rPr>
              <a:t>3. </a:t>
            </a:r>
            <a:r>
              <a:rPr lang="zh-CN" altLang="en-US" sz="3600" dirty="0">
                <a:latin typeface="黑体" panose="02010609060101010101" pitchFamily="49" charset="-122"/>
                <a:ea typeface="黑体" panose="02010609060101010101" pitchFamily="49" charset="-122"/>
              </a:rPr>
              <a:t>电路板布局</a:t>
            </a:r>
            <a:endParaRPr lang="en-US" altLang="zh-CN" sz="3600" dirty="0">
              <a:latin typeface="黑体" panose="02010609060101010101" pitchFamily="49" charset="-122"/>
              <a:ea typeface="黑体" panose="02010609060101010101" pitchFamily="49" charset="-122"/>
            </a:endParaRPr>
          </a:p>
          <a:p>
            <a:pPr marL="643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rPr>
              <a:t>在原理图绘制阶段代表的元件符号将以实际元件物理尺寸的形式显示；</a:t>
            </a:r>
            <a:endParaRPr lang="en-US" altLang="zh-CN" sz="3600" dirty="0">
              <a:latin typeface="黑体" panose="02010609060101010101" pitchFamily="49" charset="-122"/>
              <a:ea typeface="黑体" panose="02010609060101010101" pitchFamily="49" charset="-122"/>
            </a:endParaRPr>
          </a:p>
          <a:p>
            <a:pPr marL="643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rPr>
              <a:t>设计元件的摆放位置和引脚间连线的走布；</a:t>
            </a:r>
            <a:endParaRPr lang="en-US" altLang="zh-CN" sz="3600" dirty="0">
              <a:latin typeface="黑体" panose="02010609060101010101" pitchFamily="49" charset="-122"/>
              <a:ea typeface="黑体" panose="02010609060101010101" pitchFamily="49" charset="-122"/>
            </a:endParaRPr>
          </a:p>
          <a:p>
            <a:pPr marL="643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rPr>
              <a:t>现在的</a:t>
            </a:r>
            <a:r>
              <a:rPr lang="en-US" altLang="zh-CN" sz="3600" dirty="0">
                <a:latin typeface="黑体" panose="02010609060101010101" pitchFamily="49" charset="-122"/>
                <a:ea typeface="黑体" panose="02010609060101010101" pitchFamily="49" charset="-122"/>
              </a:rPr>
              <a:t>EDA</a:t>
            </a:r>
            <a:r>
              <a:rPr lang="zh-CN" altLang="en-US" sz="3600" dirty="0">
                <a:latin typeface="黑体" panose="02010609060101010101" pitchFamily="49" charset="-122"/>
                <a:ea typeface="黑体" panose="02010609060101010101" pitchFamily="49" charset="-122"/>
              </a:rPr>
              <a:t>工具可以进行自动放置和电路板布线，但关键元件和组件必须由经验丰富的工程师手动处理，并进行额外审查，以确保设计的性能和稳定性。</a:t>
            </a:r>
            <a:endParaRPr lang="en-US" altLang="zh-CN" sz="36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D326C171-374D-6F03-6BD0-C20DAB1BCA1D}"/>
              </a:ext>
            </a:extLst>
          </p:cNvPr>
          <p:cNvSpPr txBox="1"/>
          <p:nvPr/>
        </p:nvSpPr>
        <p:spPr>
          <a:xfrm>
            <a:off x="7568773" y="1625892"/>
            <a:ext cx="3912028" cy="1384995"/>
          </a:xfrm>
          <a:prstGeom prst="rect">
            <a:avLst/>
          </a:prstGeom>
          <a:solidFill>
            <a:schemeClr val="accent1">
              <a:lumMod val="20000"/>
              <a:lumOff val="80000"/>
            </a:schemeClr>
          </a:solidFill>
        </p:spPr>
        <p:txBody>
          <a:bodyPr wrap="square" rtlCol="0">
            <a:spAutoFit/>
          </a:bodyPr>
          <a:lstStyle/>
          <a:p>
            <a:r>
              <a:rPr lang="zh-CN" altLang="en-US" sz="2800" b="1" dirty="0">
                <a:solidFill>
                  <a:srgbClr val="00B0F0"/>
                </a:solidFill>
                <a:latin typeface="华文细黑" panose="02010600040101010101" pitchFamily="2" charset="-122"/>
                <a:ea typeface="华文细黑" panose="02010600040101010101" pitchFamily="2" charset="-122"/>
              </a:rPr>
              <a:t>告诉计算机：在</a:t>
            </a:r>
            <a:r>
              <a:rPr lang="en-US" altLang="zh-CN" sz="2800" b="1" dirty="0">
                <a:solidFill>
                  <a:srgbClr val="00B0F0"/>
                </a:solidFill>
                <a:latin typeface="华文细黑" panose="02010600040101010101" pitchFamily="2" charset="-122"/>
                <a:ea typeface="华文细黑" panose="02010600040101010101" pitchFamily="2" charset="-122"/>
              </a:rPr>
              <a:t>PCB</a:t>
            </a:r>
            <a:r>
              <a:rPr lang="zh-CN" altLang="en-US" sz="2800" b="1" dirty="0">
                <a:solidFill>
                  <a:srgbClr val="00B0F0"/>
                </a:solidFill>
                <a:latin typeface="华文细黑" panose="02010600040101010101" pitchFamily="2" charset="-122"/>
                <a:ea typeface="华文细黑" panose="02010600040101010101" pitchFamily="2" charset="-122"/>
              </a:rPr>
              <a:t>上</a:t>
            </a:r>
            <a:endParaRPr lang="en-US" altLang="zh-CN" sz="2800" b="1" dirty="0">
              <a:solidFill>
                <a:srgbClr val="00B0F0"/>
              </a:solidFill>
              <a:latin typeface="华文细黑" panose="02010600040101010101" pitchFamily="2" charset="-122"/>
              <a:ea typeface="华文细黑" panose="02010600040101010101" pitchFamily="2" charset="-122"/>
            </a:endParaRPr>
          </a:p>
          <a:p>
            <a:pPr marL="514350" indent="-514350">
              <a:buFont typeface="+mj-ea"/>
              <a:buAutoNum type="circleNumDbPlain"/>
            </a:pPr>
            <a:r>
              <a:rPr lang="zh-CN" altLang="en-US" sz="2800" b="1" dirty="0">
                <a:solidFill>
                  <a:srgbClr val="00B0F0"/>
                </a:solidFill>
                <a:latin typeface="华文细黑" panose="02010600040101010101" pitchFamily="2" charset="-122"/>
                <a:ea typeface="华文细黑" panose="02010600040101010101" pitchFamily="2" charset="-122"/>
              </a:rPr>
              <a:t>元件的摆放位置</a:t>
            </a:r>
            <a:endParaRPr lang="en-US" altLang="zh-CN" sz="2800" b="1" dirty="0">
              <a:solidFill>
                <a:srgbClr val="00B0F0"/>
              </a:solidFill>
              <a:latin typeface="华文细黑" panose="02010600040101010101" pitchFamily="2" charset="-122"/>
              <a:ea typeface="华文细黑" panose="02010600040101010101" pitchFamily="2" charset="-122"/>
            </a:endParaRPr>
          </a:p>
          <a:p>
            <a:pPr marL="514350" indent="-514350">
              <a:buFont typeface="+mj-ea"/>
              <a:buAutoNum type="circleNumDbPlain"/>
            </a:pPr>
            <a:r>
              <a:rPr lang="zh-CN" altLang="en-US" sz="2800" b="1" dirty="0">
                <a:solidFill>
                  <a:srgbClr val="00B0F0"/>
                </a:solidFill>
                <a:latin typeface="华文细黑" panose="02010600040101010101" pitchFamily="2" charset="-122"/>
                <a:ea typeface="华文细黑" panose="02010600040101010101" pitchFamily="2" charset="-122"/>
              </a:rPr>
              <a:t>导线如何走线</a:t>
            </a:r>
          </a:p>
        </p:txBody>
      </p:sp>
    </p:spTree>
    <p:extLst>
      <p:ext uri="{BB962C8B-B14F-4D97-AF65-F5344CB8AC3E}">
        <p14:creationId xmlns:p14="http://schemas.microsoft.com/office/powerpoint/2010/main" val="197684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CA50E-8DE9-E9E0-760A-4334EC070425}"/>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3963E475-C09B-457B-DAD3-08EC9C8278F9}"/>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032794B-F348-FAFB-A58B-D5C1ECE3B109}"/>
              </a:ext>
            </a:extLst>
          </p:cNvPr>
          <p:cNvSpPr txBox="1"/>
          <p:nvPr/>
        </p:nvSpPr>
        <p:spPr>
          <a:xfrm>
            <a:off x="541079" y="608842"/>
            <a:ext cx="106626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电路的载体形式②</a:t>
            </a:r>
          </a:p>
        </p:txBody>
      </p:sp>
      <p:sp>
        <p:nvSpPr>
          <p:cNvPr id="3" name="文本框 2">
            <a:extLst>
              <a:ext uri="{FF2B5EF4-FFF2-40B4-BE49-F238E27FC236}">
                <a16:creationId xmlns:a16="http://schemas.microsoft.com/office/drawing/2014/main" id="{B382CF2C-F75C-C001-C49C-162E02C599E4}"/>
              </a:ext>
            </a:extLst>
          </p:cNvPr>
          <p:cNvSpPr txBox="1"/>
          <p:nvPr/>
        </p:nvSpPr>
        <p:spPr>
          <a:xfrm>
            <a:off x="124331" y="1428328"/>
            <a:ext cx="11679742" cy="4339650"/>
          </a:xfrm>
          <a:prstGeom prst="rect">
            <a:avLst/>
          </a:prstGeom>
          <a:noFill/>
        </p:spPr>
        <p:txBody>
          <a:bodyPr wrap="square">
            <a:spAutoFit/>
          </a:bodyPr>
          <a:lstStyle/>
          <a:p>
            <a:pPr>
              <a:spcAft>
                <a:spcPts val="3600"/>
              </a:spcAft>
            </a:pP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设计流程：</a:t>
            </a:r>
            <a:endParaRPr lang="en-US" altLang="zh-CN" sz="3600" dirty="0">
              <a:latin typeface="黑体" panose="02010609060101010101" pitchFamily="49" charset="-122"/>
              <a:ea typeface="黑体" panose="02010609060101010101" pitchFamily="49" charset="-122"/>
            </a:endParaRPr>
          </a:p>
          <a:p>
            <a:pPr>
              <a:spcAft>
                <a:spcPts val="1800"/>
              </a:spcAft>
            </a:pPr>
            <a:r>
              <a:rPr lang="en-US" altLang="zh-CN" sz="3600" dirty="0">
                <a:latin typeface="黑体" panose="02010609060101010101" pitchFamily="49" charset="-122"/>
                <a:ea typeface="黑体" panose="02010609060101010101" pitchFamily="49" charset="-122"/>
              </a:rPr>
              <a:t>4.</a:t>
            </a:r>
            <a:r>
              <a:rPr lang="zh-CN" altLang="en-US" sz="3600" dirty="0">
                <a:latin typeface="黑体" panose="02010609060101010101" pitchFamily="49" charset="-122"/>
                <a:ea typeface="黑体" panose="02010609060101010101" pitchFamily="49" charset="-122"/>
              </a:rPr>
              <a:t>电路板验证和确认：</a:t>
            </a:r>
            <a:r>
              <a:rPr lang="zh-CN" altLang="en-US" sz="3600" dirty="0">
                <a:solidFill>
                  <a:srgbClr val="003F88"/>
                </a:solidFill>
                <a:latin typeface="黑体" panose="02010609060101010101" pitchFamily="49" charset="-122"/>
                <a:ea typeface="黑体" panose="02010609060101010101" pitchFamily="49" charset="-122"/>
              </a:rPr>
              <a:t>原型测试</a:t>
            </a:r>
            <a:r>
              <a:rPr lang="zh-CN" altLang="en-US" sz="3600" dirty="0">
                <a:latin typeface="黑体" panose="02010609060101010101" pitchFamily="49" charset="-122"/>
                <a:ea typeface="黑体" panose="02010609060101010101" pitchFamily="49" charset="-122"/>
              </a:rPr>
              <a:t>和</a:t>
            </a:r>
            <a:r>
              <a:rPr lang="zh-CN" altLang="en-US" sz="3600" dirty="0">
                <a:solidFill>
                  <a:srgbClr val="003F88"/>
                </a:solidFill>
                <a:latin typeface="黑体" panose="02010609060101010101" pitchFamily="49" charset="-122"/>
                <a:ea typeface="黑体" panose="02010609060101010101" pitchFamily="49" charset="-122"/>
              </a:rPr>
              <a:t>制造测试</a:t>
            </a:r>
            <a:r>
              <a:rPr lang="zh-CN" altLang="en-US" sz="3600" dirty="0">
                <a:latin typeface="黑体" panose="02010609060101010101" pitchFamily="49" charset="-122"/>
                <a:ea typeface="黑体" panose="02010609060101010101" pitchFamily="49" charset="-122"/>
              </a:rPr>
              <a:t>是</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验证的最后步骤</a:t>
            </a:r>
            <a:endParaRPr lang="en-US" altLang="zh-CN" sz="3600" dirty="0">
              <a:latin typeface="黑体" panose="02010609060101010101" pitchFamily="49" charset="-122"/>
              <a:ea typeface="黑体" panose="02010609060101010101" pitchFamily="49" charset="-122"/>
            </a:endParaRPr>
          </a:p>
          <a:p>
            <a:pPr>
              <a:spcAft>
                <a:spcPts val="1800"/>
              </a:spcAft>
            </a:pPr>
            <a:r>
              <a:rPr lang="zh-CN" altLang="en-US" sz="3600" dirty="0">
                <a:solidFill>
                  <a:srgbClr val="003F88"/>
                </a:solidFill>
                <a:latin typeface="黑体" panose="02010609060101010101" pitchFamily="49" charset="-122"/>
                <a:ea typeface="黑体" panose="02010609060101010101" pitchFamily="49" charset="-122"/>
              </a:rPr>
              <a:t>原型测试</a:t>
            </a:r>
            <a:r>
              <a:rPr lang="zh-CN" altLang="en-US" sz="3600" dirty="0">
                <a:latin typeface="黑体" panose="02010609060101010101" pitchFamily="49" charset="-122"/>
                <a:ea typeface="黑体" panose="02010609060101010101" pitchFamily="49" charset="-122"/>
              </a:rPr>
              <a:t>可</a:t>
            </a:r>
            <a:r>
              <a:rPr lang="zh-CN" altLang="en-US" sz="3600" u="sng" dirty="0">
                <a:latin typeface="黑体" panose="02010609060101010101" pitchFamily="49" charset="-122"/>
                <a:ea typeface="黑体" panose="02010609060101010101" pitchFamily="49" charset="-122"/>
              </a:rPr>
              <a:t>验证设计是否符合目标规格</a:t>
            </a:r>
            <a:r>
              <a:rPr lang="zh-CN" altLang="en-US" sz="3600" dirty="0">
                <a:latin typeface="黑体" panose="02010609060101010101" pitchFamily="49" charset="-122"/>
                <a:ea typeface="黑体" panose="02010609060101010101" pitchFamily="49" charset="-122"/>
              </a:rPr>
              <a:t>；</a:t>
            </a:r>
            <a:endParaRPr lang="en-US" altLang="zh-CN" sz="3600" dirty="0">
              <a:latin typeface="黑体" panose="02010609060101010101" pitchFamily="49" charset="-122"/>
              <a:ea typeface="黑体" panose="02010609060101010101" pitchFamily="49" charset="-122"/>
            </a:endParaRPr>
          </a:p>
          <a:p>
            <a:pPr>
              <a:spcAft>
                <a:spcPts val="1800"/>
              </a:spcAft>
            </a:pPr>
            <a:r>
              <a:rPr lang="zh-CN" altLang="en-US" sz="3600" dirty="0">
                <a:latin typeface="黑体" panose="02010609060101010101" pitchFamily="49" charset="-122"/>
                <a:ea typeface="黑体" panose="02010609060101010101" pitchFamily="49" charset="-122"/>
              </a:rPr>
              <a:t>而大批量生产中的</a:t>
            </a:r>
            <a:r>
              <a:rPr lang="zh-CN" altLang="en-US" sz="3600" dirty="0">
                <a:solidFill>
                  <a:srgbClr val="003F88"/>
                </a:solidFill>
                <a:latin typeface="黑体" panose="02010609060101010101" pitchFamily="49" charset="-122"/>
                <a:ea typeface="黑体" panose="02010609060101010101" pitchFamily="49" charset="-122"/>
              </a:rPr>
              <a:t>制造测试</a:t>
            </a:r>
            <a:r>
              <a:rPr lang="zh-CN" altLang="en-US" sz="3600" dirty="0">
                <a:latin typeface="黑体" panose="02010609060101010101" pitchFamily="49" charset="-122"/>
                <a:ea typeface="黑体" panose="02010609060101010101" pitchFamily="49" charset="-122"/>
              </a:rPr>
              <a:t>则可</a:t>
            </a:r>
            <a:r>
              <a:rPr lang="zh-CN" altLang="en-US" sz="3600" u="sng" dirty="0">
                <a:latin typeface="黑体" panose="02010609060101010101" pitchFamily="49" charset="-122"/>
                <a:ea typeface="黑体" panose="02010609060101010101" pitchFamily="49" charset="-122"/>
              </a:rPr>
              <a:t>确保每台设备都符合测试原则并有预期响应</a:t>
            </a:r>
            <a:r>
              <a:rPr lang="zh-CN" altLang="en-US" sz="3600" dirty="0">
                <a:latin typeface="黑体" panose="02010609060101010101" pitchFamily="49" charset="-122"/>
                <a:ea typeface="黑体" panose="02010609060101010101" pitchFamily="49" charset="-122"/>
              </a:rPr>
              <a:t>；</a:t>
            </a:r>
            <a:endParaRPr lang="en-US" altLang="zh-CN"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179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9BE24CD-5033-C5AD-61CF-40A3675D4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 y="-7272"/>
            <a:ext cx="3792511" cy="68775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75499608-8549-486A-7CAD-F2F09855E6B6}"/>
              </a:ext>
            </a:extLst>
          </p:cNvPr>
          <p:cNvGrpSpPr/>
          <p:nvPr/>
        </p:nvGrpSpPr>
        <p:grpSpPr>
          <a:xfrm>
            <a:off x="0" y="1289410"/>
            <a:ext cx="4614333" cy="757589"/>
            <a:chOff x="-8313" y="1494236"/>
            <a:chExt cx="4319047" cy="757589"/>
          </a:xfrm>
        </p:grpSpPr>
        <p:sp>
          <p:nvSpPr>
            <p:cNvPr id="4" name="矩形 3">
              <a:extLst>
                <a:ext uri="{FF2B5EF4-FFF2-40B4-BE49-F238E27FC236}">
                  <a16:creationId xmlns:a16="http://schemas.microsoft.com/office/drawing/2014/main" id="{6218E73E-643F-A957-F60A-AF6FB16B46FB}"/>
                </a:ext>
              </a:extLst>
            </p:cNvPr>
            <p:cNvSpPr/>
            <p:nvPr/>
          </p:nvSpPr>
          <p:spPr>
            <a:xfrm>
              <a:off x="-8313" y="1540255"/>
              <a:ext cx="4160031" cy="711570"/>
            </a:xfrm>
            <a:prstGeom prst="rect">
              <a:avLst/>
            </a:prstGeom>
            <a:gradFill flip="none" rotWithShape="1">
              <a:gsLst>
                <a:gs pos="22000">
                  <a:srgbClr val="165195"/>
                </a:gs>
                <a:gs pos="0">
                  <a:srgbClr val="003F88"/>
                </a:gs>
                <a:gs pos="100000">
                  <a:srgbClr val="BFDEF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B04CA291-BE8A-2FA0-EF00-DD6ADD5E1BDA}"/>
                </a:ext>
              </a:extLst>
            </p:cNvPr>
            <p:cNvSpPr txBox="1"/>
            <p:nvPr/>
          </p:nvSpPr>
          <p:spPr>
            <a:xfrm>
              <a:off x="2798804" y="1494236"/>
              <a:ext cx="1511930" cy="707886"/>
            </a:xfrm>
            <a:prstGeom prst="rect">
              <a:avLst/>
            </a:prstGeom>
            <a:noFill/>
          </p:spPr>
          <p:txBody>
            <a:bodyPr wrap="square" rtlCol="0">
              <a:spAutoFit/>
            </a:bodyPr>
            <a:lstStyle/>
            <a:p>
              <a:pPr algn="ctr"/>
              <a:r>
                <a:rPr lang="zh-CN" altLang="en-US" sz="4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目录</a:t>
              </a:r>
              <a:endParaRPr lang="zh-CN" altLang="en-US" sz="2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p:txBody>
        </p:sp>
      </p:grpSp>
      <p:grpSp>
        <p:nvGrpSpPr>
          <p:cNvPr id="18" name="组合 17">
            <a:extLst>
              <a:ext uri="{FF2B5EF4-FFF2-40B4-BE49-F238E27FC236}">
                <a16:creationId xmlns:a16="http://schemas.microsoft.com/office/drawing/2014/main" id="{0697A2EF-4D6B-6368-F208-856A0C25DFB3}"/>
              </a:ext>
            </a:extLst>
          </p:cNvPr>
          <p:cNvGrpSpPr/>
          <p:nvPr/>
        </p:nvGrpSpPr>
        <p:grpSpPr>
          <a:xfrm>
            <a:off x="5029534" y="3063144"/>
            <a:ext cx="6588642" cy="2641733"/>
            <a:chOff x="4393412" y="2240607"/>
            <a:chExt cx="6588642" cy="2641733"/>
          </a:xfrm>
        </p:grpSpPr>
        <p:sp>
          <p:nvSpPr>
            <p:cNvPr id="8" name="文本框 7">
              <a:extLst>
                <a:ext uri="{FF2B5EF4-FFF2-40B4-BE49-F238E27FC236}">
                  <a16:creationId xmlns:a16="http://schemas.microsoft.com/office/drawing/2014/main" id="{D03B8042-0F6F-B65E-D7F1-F33567A7D7D4}"/>
                </a:ext>
              </a:extLst>
            </p:cNvPr>
            <p:cNvSpPr txBox="1"/>
            <p:nvPr/>
          </p:nvSpPr>
          <p:spPr>
            <a:xfrm>
              <a:off x="4393412" y="2240607"/>
              <a:ext cx="6213089"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一、电路板设计概述</a:t>
              </a:r>
            </a:p>
          </p:txBody>
        </p:sp>
        <p:sp>
          <p:nvSpPr>
            <p:cNvPr id="9" name="文本框 8">
              <a:extLst>
                <a:ext uri="{FF2B5EF4-FFF2-40B4-BE49-F238E27FC236}">
                  <a16:creationId xmlns:a16="http://schemas.microsoft.com/office/drawing/2014/main" id="{BEBC9277-BD14-D509-9D3A-C136D7084E53}"/>
                </a:ext>
              </a:extLst>
            </p:cNvPr>
            <p:cNvSpPr txBox="1"/>
            <p:nvPr/>
          </p:nvSpPr>
          <p:spPr>
            <a:xfrm>
              <a:off x="4401879" y="3155072"/>
              <a:ext cx="4585684"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二、电路原理图设计</a:t>
              </a:r>
            </a:p>
          </p:txBody>
        </p:sp>
        <p:sp>
          <p:nvSpPr>
            <p:cNvPr id="10" name="文本框 9">
              <a:extLst>
                <a:ext uri="{FF2B5EF4-FFF2-40B4-BE49-F238E27FC236}">
                  <a16:creationId xmlns:a16="http://schemas.microsoft.com/office/drawing/2014/main" id="{CE67D595-06BB-6F82-E89C-BBBCE42CD56C}"/>
                </a:ext>
              </a:extLst>
            </p:cNvPr>
            <p:cNvSpPr txBox="1"/>
            <p:nvPr/>
          </p:nvSpPr>
          <p:spPr>
            <a:xfrm>
              <a:off x="4393412" y="4069537"/>
              <a:ext cx="6588642"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三、印刷电路板设计</a:t>
              </a:r>
            </a:p>
          </p:txBody>
        </p:sp>
        <p:cxnSp>
          <p:nvCxnSpPr>
            <p:cNvPr id="13" name="直接连接符 12">
              <a:extLst>
                <a:ext uri="{FF2B5EF4-FFF2-40B4-BE49-F238E27FC236}">
                  <a16:creationId xmlns:a16="http://schemas.microsoft.com/office/drawing/2014/main" id="{0461A4B4-03A7-D4D5-58D7-CC8D5CB7D725}"/>
                </a:ext>
              </a:extLst>
            </p:cNvPr>
            <p:cNvCxnSpPr>
              <a:cxnSpLocks/>
            </p:cNvCxnSpPr>
            <p:nvPr/>
          </p:nvCxnSpPr>
          <p:spPr>
            <a:xfrm>
              <a:off x="4495801" y="304800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B754A98-031E-ED9F-7B63-3A811E7B3A4C}"/>
                </a:ext>
              </a:extLst>
            </p:cNvPr>
            <p:cNvCxnSpPr>
              <a:cxnSpLocks/>
            </p:cNvCxnSpPr>
            <p:nvPr/>
          </p:nvCxnSpPr>
          <p:spPr>
            <a:xfrm>
              <a:off x="4495801" y="398487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333E1F0-2EC8-8DB9-6923-BE7959B6F668}"/>
                </a:ext>
              </a:extLst>
            </p:cNvPr>
            <p:cNvCxnSpPr>
              <a:cxnSpLocks/>
            </p:cNvCxnSpPr>
            <p:nvPr/>
          </p:nvCxnSpPr>
          <p:spPr>
            <a:xfrm>
              <a:off x="4495801" y="4882340"/>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46755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3EA0-C404-12DA-D084-C2A33A80974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5BDDD554-3C91-46B5-A1F1-006E4F6F550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6CB1B920-FCA5-BE22-0D78-E244FDFE24E6}"/>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3" name="文本框 2">
            <a:extLst>
              <a:ext uri="{FF2B5EF4-FFF2-40B4-BE49-F238E27FC236}">
                <a16:creationId xmlns:a16="http://schemas.microsoft.com/office/drawing/2014/main" id="{9DE941AD-4066-1ABE-0F54-6FB6E2C1E935}"/>
              </a:ext>
            </a:extLst>
          </p:cNvPr>
          <p:cNvSpPr txBox="1"/>
          <p:nvPr/>
        </p:nvSpPr>
        <p:spPr>
          <a:xfrm>
            <a:off x="50801" y="1997839"/>
            <a:ext cx="11956472" cy="3308726"/>
          </a:xfrm>
          <a:prstGeom prst="rect">
            <a:avLst/>
          </a:prstGeom>
          <a:noFill/>
        </p:spPr>
        <p:txBody>
          <a:bodyPr wrap="square">
            <a:spAutoFit/>
          </a:bodyPr>
          <a:lstStyle/>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基于晶圆制作的集成电路</a:t>
            </a:r>
            <a:endPar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solidFill>
                  <a:schemeClr val="bg2"/>
                </a:solidFill>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solidFill>
                  <a:schemeClr val="bg2"/>
                </a:solidFill>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20242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8A48-8311-0996-B7C0-55E96D741BBF}"/>
            </a:ext>
          </a:extLst>
        </p:cNvPr>
        <p:cNvGrpSpPr/>
        <p:nvPr/>
      </p:nvGrpSpPr>
      <p:grpSpPr>
        <a:xfrm>
          <a:off x="0" y="0"/>
          <a:ext cx="0" cy="0"/>
          <a:chOff x="0" y="0"/>
          <a:chExt cx="0" cy="0"/>
        </a:xfrm>
      </p:grpSpPr>
      <p:pic>
        <p:nvPicPr>
          <p:cNvPr id="1028" name="Picture 4" descr="File:FPC PANEL.pdf">
            <a:extLst>
              <a:ext uri="{FF2B5EF4-FFF2-40B4-BE49-F238E27FC236}">
                <a16:creationId xmlns:a16="http://schemas.microsoft.com/office/drawing/2014/main" id="{A1532D59-9968-F30B-5F6E-AD1E8F9F6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87" y="1482310"/>
            <a:ext cx="4836824" cy="625757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12A485D-95DF-9152-6EF6-3A4ED9881879}"/>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1410303-F9C5-FD00-9912-B1D56EE0AC74}"/>
              </a:ext>
            </a:extLst>
          </p:cNvPr>
          <p:cNvSpPr txBox="1"/>
          <p:nvPr/>
        </p:nvSpPr>
        <p:spPr>
          <a:xfrm>
            <a:off x="541079" y="1408168"/>
            <a:ext cx="11650921" cy="646331"/>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柔性印刷电路板</a:t>
            </a:r>
            <a:r>
              <a:rPr lang="en-US" altLang="zh-CN" sz="3600" b="0" i="0" dirty="0">
                <a:effectLst/>
                <a:latin typeface="黑体" panose="02010609060101010101" pitchFamily="49" charset="-122"/>
                <a:ea typeface="黑体" panose="02010609060101010101" pitchFamily="49" charset="-122"/>
              </a:rPr>
              <a:t>(</a:t>
            </a:r>
            <a:r>
              <a:rPr lang="de-DE" altLang="zh-CN" sz="2800" b="0" i="0" dirty="0">
                <a:effectLst/>
                <a:latin typeface="Times New Roman" panose="02020603050405020304" pitchFamily="18" charset="0"/>
                <a:ea typeface="黑体" panose="02010609060101010101" pitchFamily="49" charset="-122"/>
                <a:cs typeface="Times New Roman" panose="02020603050405020304" pitchFamily="18" charset="0"/>
              </a:rPr>
              <a:t>Flexible Printed Circuit, FPC</a:t>
            </a:r>
            <a:r>
              <a:rPr lang="en-US" altLang="zh-CN" sz="3600" b="0" i="0" dirty="0">
                <a:effectLst/>
                <a:latin typeface="黑体" panose="02010609060101010101" pitchFamily="49" charset="-122"/>
                <a:ea typeface="黑体" panose="02010609060101010101" pitchFamily="49" charset="-122"/>
              </a:rPr>
              <a:t>)</a:t>
            </a:r>
            <a:r>
              <a:rPr lang="zh-CN" altLang="en-US" sz="3600" b="0" i="0" dirty="0">
                <a:effectLst/>
                <a:latin typeface="黑体" panose="02010609060101010101" pitchFamily="49" charset="-122"/>
                <a:ea typeface="黑体" panose="02010609060101010101" pitchFamily="49" charset="-122"/>
              </a:rPr>
              <a:t> </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6" name="Picture 2" descr="Produced Flexible PCB">
            <a:extLst>
              <a:ext uri="{FF2B5EF4-FFF2-40B4-BE49-F238E27FC236}">
                <a16:creationId xmlns:a16="http://schemas.microsoft.com/office/drawing/2014/main" id="{6794F7EB-4B1A-3709-D847-2249625B9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68" y="2058056"/>
            <a:ext cx="7220698" cy="481379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14C9785-52CB-B07F-DDCE-0F5565595023}"/>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Tree>
    <p:extLst>
      <p:ext uri="{BB962C8B-B14F-4D97-AF65-F5344CB8AC3E}">
        <p14:creationId xmlns:p14="http://schemas.microsoft.com/office/powerpoint/2010/main" val="266166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DDE7-5511-8B25-DFDC-01F0420251A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004C7E0-6ED0-C206-EF7C-57A15610A1F9}"/>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5135AEBE-51F1-9C52-6129-FC34E94DA2BB}"/>
              </a:ext>
            </a:extLst>
          </p:cNvPr>
          <p:cNvSpPr txBox="1"/>
          <p:nvPr/>
        </p:nvSpPr>
        <p:spPr>
          <a:xfrm>
            <a:off x="541079" y="1408168"/>
            <a:ext cx="11650921" cy="646331"/>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柔性印刷电路板</a:t>
            </a:r>
            <a:r>
              <a:rPr lang="en-US" altLang="zh-CN" sz="3600" b="0" i="0" dirty="0">
                <a:effectLst/>
                <a:latin typeface="黑体" panose="02010609060101010101" pitchFamily="49" charset="-122"/>
                <a:ea typeface="黑体" panose="02010609060101010101" pitchFamily="49" charset="-122"/>
              </a:rPr>
              <a:t>(</a:t>
            </a:r>
            <a:r>
              <a:rPr lang="de-DE" altLang="zh-CN" sz="2800" b="0" i="0" dirty="0">
                <a:effectLst/>
                <a:latin typeface="Times New Roman" panose="02020603050405020304" pitchFamily="18" charset="0"/>
                <a:ea typeface="黑体" panose="02010609060101010101" pitchFamily="49" charset="-122"/>
                <a:cs typeface="Times New Roman" panose="02020603050405020304" pitchFamily="18" charset="0"/>
              </a:rPr>
              <a:t>Flexible Printed Circuit, FPC</a:t>
            </a:r>
            <a:r>
              <a:rPr lang="en-US" altLang="zh-CN" sz="3600" b="0" i="0" dirty="0">
                <a:effectLst/>
                <a:latin typeface="黑体" panose="02010609060101010101" pitchFamily="49" charset="-122"/>
                <a:ea typeface="黑体" panose="02010609060101010101" pitchFamily="49" charset="-122"/>
              </a:rPr>
              <a:t>)</a:t>
            </a:r>
            <a:r>
              <a:rPr lang="zh-CN" altLang="en-US" sz="3600" b="0" i="0" dirty="0">
                <a:effectLst/>
                <a:latin typeface="黑体" panose="02010609060101010101" pitchFamily="49" charset="-122"/>
                <a:ea typeface="黑体" panose="02010609060101010101" pitchFamily="49" charset="-122"/>
              </a:rPr>
              <a:t> </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8EFE8DA7-0926-94BC-941E-8B38B7B12909}"/>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pic>
        <p:nvPicPr>
          <p:cNvPr id="7" name="Picture 6" descr="undefined">
            <a:extLst>
              <a:ext uri="{FF2B5EF4-FFF2-40B4-BE49-F238E27FC236}">
                <a16:creationId xmlns:a16="http://schemas.microsoft.com/office/drawing/2014/main" id="{86AA8F6A-5EEE-0AD6-F04B-BE1AD94B8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3059"/>
            <a:ext cx="7121857" cy="48035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0E836CA-ADDD-87C2-36AD-CDE606CFFD21}"/>
              </a:ext>
            </a:extLst>
          </p:cNvPr>
          <p:cNvSpPr txBox="1"/>
          <p:nvPr/>
        </p:nvSpPr>
        <p:spPr>
          <a:xfrm>
            <a:off x="6769290" y="1963059"/>
            <a:ext cx="5422710" cy="954107"/>
          </a:xfrm>
          <a:prstGeom prst="rect">
            <a:avLst/>
          </a:prstGeom>
          <a:solidFill>
            <a:schemeClr val="accent5">
              <a:lumMod val="20000"/>
              <a:lumOff val="80000"/>
            </a:schemeClr>
          </a:solidFill>
        </p:spPr>
        <p:txBody>
          <a:bodyPr wrap="square" rtlCol="0">
            <a:spAutoFit/>
          </a:bodyPr>
          <a:lstStyle/>
          <a:p>
            <a:pPr algn="ctr"/>
            <a:r>
              <a:rPr lang="zh-CN" altLang="en-US" sz="2800" dirty="0">
                <a:solidFill>
                  <a:srgbClr val="003F88"/>
                </a:solidFill>
                <a:latin typeface="华文细黑" panose="02010600040101010101" pitchFamily="2" charset="-122"/>
                <a:ea typeface="华文细黑" panose="02010600040101010101" pitchFamily="2" charset="-122"/>
              </a:rPr>
              <a:t>不带外壳的 </a:t>
            </a:r>
            <a:r>
              <a:rPr lang="de-DE" altLang="zh-CN" sz="2800" dirty="0">
                <a:solidFill>
                  <a:srgbClr val="003F88"/>
                </a:solidFill>
                <a:latin typeface="华文细黑" panose="02010600040101010101" pitchFamily="2" charset="-122"/>
                <a:ea typeface="华文细黑" panose="02010600040101010101" pitchFamily="2" charset="-122"/>
              </a:rPr>
              <a:t>Olympus Stylus </a:t>
            </a:r>
            <a:r>
              <a:rPr lang="zh-CN" altLang="en-US" sz="2800" dirty="0">
                <a:solidFill>
                  <a:srgbClr val="003F88"/>
                </a:solidFill>
                <a:latin typeface="华文细黑" panose="02010600040101010101" pitchFamily="2" charset="-122"/>
                <a:ea typeface="华文细黑" panose="02010600040101010101" pitchFamily="2" charset="-122"/>
              </a:rPr>
              <a:t>相机</a:t>
            </a:r>
            <a:endParaRPr lang="en-US" altLang="zh-CN" sz="2800" dirty="0">
              <a:solidFill>
                <a:srgbClr val="003F88"/>
              </a:solidFill>
              <a:latin typeface="华文细黑" panose="02010600040101010101" pitchFamily="2" charset="-122"/>
              <a:ea typeface="华文细黑" panose="02010600040101010101" pitchFamily="2" charset="-122"/>
            </a:endParaRPr>
          </a:p>
          <a:p>
            <a:pPr algn="ctr"/>
            <a:r>
              <a:rPr lang="zh-CN" altLang="en-US" sz="2800" dirty="0">
                <a:solidFill>
                  <a:srgbClr val="003F88"/>
                </a:solidFill>
                <a:latin typeface="华文细黑" panose="02010600040101010101" pitchFamily="2" charset="-122"/>
                <a:ea typeface="华文细黑" panose="02010600040101010101" pitchFamily="2" charset="-122"/>
              </a:rPr>
              <a:t>露出柔性电路组件</a:t>
            </a:r>
          </a:p>
        </p:txBody>
      </p:sp>
    </p:spTree>
    <p:extLst>
      <p:ext uri="{BB962C8B-B14F-4D97-AF65-F5344CB8AC3E}">
        <p14:creationId xmlns:p14="http://schemas.microsoft.com/office/powerpoint/2010/main" val="3697904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D9248-51F9-8B09-A98C-7CA481E838B2}"/>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6C89759-00A3-362E-C8B1-FBBBD0D53BD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6727AEF2-D22A-D41B-E3A8-CA632A1F1921}"/>
              </a:ext>
            </a:extLst>
          </p:cNvPr>
          <p:cNvSpPr txBox="1"/>
          <p:nvPr/>
        </p:nvSpPr>
        <p:spPr>
          <a:xfrm>
            <a:off x="541079" y="1408168"/>
            <a:ext cx="11650921" cy="646331"/>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柔性印刷电路板</a:t>
            </a:r>
            <a:r>
              <a:rPr lang="en-US" altLang="zh-CN" sz="3600" b="0" i="0" dirty="0">
                <a:effectLst/>
                <a:latin typeface="黑体" panose="02010609060101010101" pitchFamily="49" charset="-122"/>
                <a:ea typeface="黑体" panose="02010609060101010101" pitchFamily="49" charset="-122"/>
              </a:rPr>
              <a:t>(</a:t>
            </a:r>
            <a:r>
              <a:rPr lang="de-DE" altLang="zh-CN" sz="2800" b="0" i="0" dirty="0">
                <a:effectLst/>
                <a:latin typeface="Times New Roman" panose="02020603050405020304" pitchFamily="18" charset="0"/>
                <a:ea typeface="黑体" panose="02010609060101010101" pitchFamily="49" charset="-122"/>
                <a:cs typeface="Times New Roman" panose="02020603050405020304" pitchFamily="18" charset="0"/>
              </a:rPr>
              <a:t>Flexible Printed Circuit, FPC</a:t>
            </a:r>
            <a:r>
              <a:rPr lang="en-US" altLang="zh-CN" sz="3600" b="0" i="0" dirty="0">
                <a:effectLst/>
                <a:latin typeface="黑体" panose="02010609060101010101" pitchFamily="49" charset="-122"/>
                <a:ea typeface="黑体" panose="02010609060101010101" pitchFamily="49" charset="-122"/>
              </a:rPr>
              <a:t>)</a:t>
            </a:r>
            <a:r>
              <a:rPr lang="zh-CN" altLang="en-US" sz="3600" b="0" i="0" dirty="0">
                <a:effectLst/>
                <a:latin typeface="黑体" panose="02010609060101010101" pitchFamily="49" charset="-122"/>
                <a:ea typeface="黑体" panose="02010609060101010101" pitchFamily="49" charset="-122"/>
              </a:rPr>
              <a:t> </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2EF4A299-B8F2-9F24-A551-749FAAF7A4B6}"/>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pic>
        <p:nvPicPr>
          <p:cNvPr id="5" name="图片 4">
            <a:extLst>
              <a:ext uri="{FF2B5EF4-FFF2-40B4-BE49-F238E27FC236}">
                <a16:creationId xmlns:a16="http://schemas.microsoft.com/office/drawing/2014/main" id="{57D0DB24-8179-3D3C-7741-2467F6B636BC}"/>
              </a:ext>
            </a:extLst>
          </p:cNvPr>
          <p:cNvPicPr>
            <a:picLocks noChangeAspect="1"/>
          </p:cNvPicPr>
          <p:nvPr/>
        </p:nvPicPr>
        <p:blipFill>
          <a:blip r:embed="rId3"/>
          <a:srcRect r="680" b="45169"/>
          <a:stretch/>
        </p:blipFill>
        <p:spPr>
          <a:xfrm>
            <a:off x="1617118" y="2054499"/>
            <a:ext cx="9498841" cy="4599153"/>
          </a:xfrm>
          <a:prstGeom prst="rect">
            <a:avLst/>
          </a:prstGeom>
        </p:spPr>
      </p:pic>
    </p:spTree>
    <p:extLst>
      <p:ext uri="{BB962C8B-B14F-4D97-AF65-F5344CB8AC3E}">
        <p14:creationId xmlns:p14="http://schemas.microsoft.com/office/powerpoint/2010/main" val="217050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F261-9870-A03C-D3C2-DEEBF9646E3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6C04D7D-8686-D843-0D4C-A74B32932E4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F4B7122D-3AE2-EDF7-A4B9-AA8192404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89" y="267721"/>
            <a:ext cx="7290022" cy="6590279"/>
          </a:xfrm>
          <a:prstGeom prst="rect">
            <a:avLst/>
          </a:prstGeom>
        </p:spPr>
      </p:pic>
    </p:spTree>
    <p:extLst>
      <p:ext uri="{BB962C8B-B14F-4D97-AF65-F5344CB8AC3E}">
        <p14:creationId xmlns:p14="http://schemas.microsoft.com/office/powerpoint/2010/main" val="126140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377A9-4409-CD7E-64D2-4CF81670B546}"/>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B3D662E-563A-2033-F2C5-E3009BE8DFC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A91E782A-14EC-2C9B-3893-4803B9D85B39}"/>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6" name="文本框 5">
            <a:extLst>
              <a:ext uri="{FF2B5EF4-FFF2-40B4-BE49-F238E27FC236}">
                <a16:creationId xmlns:a16="http://schemas.microsoft.com/office/drawing/2014/main" id="{411F0806-BF45-AC60-D39F-219AC34F65A7}"/>
              </a:ext>
            </a:extLst>
          </p:cNvPr>
          <p:cNvSpPr txBox="1"/>
          <p:nvPr/>
        </p:nvSpPr>
        <p:spPr>
          <a:xfrm>
            <a:off x="541080" y="1408168"/>
            <a:ext cx="11354072" cy="4985980"/>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柔性印刷电路板</a:t>
            </a:r>
            <a:r>
              <a:rPr lang="en-US" altLang="zh-CN" sz="3600" b="0" i="0" dirty="0">
                <a:effectLst/>
                <a:latin typeface="黑体" panose="02010609060101010101" pitchFamily="49" charset="-122"/>
                <a:ea typeface="黑体" panose="02010609060101010101" pitchFamily="49" charset="-122"/>
              </a:rPr>
              <a:t>(</a:t>
            </a:r>
            <a:r>
              <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rPr>
              <a:t>Flexible Printed Circuit, FPC</a:t>
            </a:r>
            <a:r>
              <a:rPr lang="en-US" altLang="zh-CN" sz="3600" b="0" i="0" dirty="0">
                <a:effectLst/>
                <a:latin typeface="黑体" panose="02010609060101010101" pitchFamily="49" charset="-122"/>
                <a:ea typeface="黑体" panose="02010609060101010101" pitchFamily="49" charset="-122"/>
              </a:rPr>
              <a:t>)</a:t>
            </a:r>
            <a:r>
              <a:rPr lang="zh-CN" altLang="en-US" sz="3600" b="0" i="0" dirty="0">
                <a:effectLst/>
                <a:latin typeface="黑体" panose="02010609060101010101" pitchFamily="49" charset="-122"/>
                <a:ea typeface="黑体" panose="02010609060101010101" pitchFamily="49" charset="-122"/>
              </a:rPr>
              <a:t>，</a:t>
            </a:r>
            <a:endParaRPr lang="en-US" altLang="zh-CN" sz="3600" b="0" i="0" dirty="0">
              <a:effectLst/>
              <a:latin typeface="黑体" panose="02010609060101010101" pitchFamily="49" charset="-122"/>
              <a:ea typeface="黑体" panose="02010609060101010101" pitchFamily="49" charset="-122"/>
            </a:endParaRPr>
          </a:p>
          <a:p>
            <a:pPr>
              <a:spcAft>
                <a:spcPts val="1800"/>
              </a:spcAft>
            </a:pPr>
            <a:r>
              <a:rPr lang="zh-CN" altLang="en-US" sz="3600" b="0" i="0" dirty="0">
                <a:effectLst/>
                <a:latin typeface="黑体" panose="02010609060101010101" pitchFamily="49" charset="-122"/>
                <a:ea typeface="黑体" panose="02010609060101010101" pitchFamily="49" charset="-122"/>
              </a:rPr>
              <a:t>又称为柔性线路板、软性电路板。是一种特殊的印刷电路板。</a:t>
            </a:r>
            <a:endParaRPr lang="en-US" altLang="zh-CN" sz="3600" b="0" i="0" dirty="0">
              <a:effectLst/>
              <a:latin typeface="黑体" panose="02010609060101010101" pitchFamily="49" charset="-122"/>
              <a:ea typeface="黑体" panose="02010609060101010101" pitchFamily="49" charset="-122"/>
            </a:endParaRPr>
          </a:p>
          <a:p>
            <a:pPr marL="571500" indent="-571500">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cs typeface="Times New Roman" panose="02020603050405020304" pitchFamily="18" charset="0"/>
              </a:rPr>
              <a:t>组成材料</a:t>
            </a:r>
            <a:r>
              <a:rPr lang="zh-CN" altLang="en-US" sz="3600" dirty="0">
                <a:latin typeface="黑体" panose="02010609060101010101" pitchFamily="49" charset="-122"/>
                <a:ea typeface="黑体" panose="02010609060101010101" pitchFamily="49" charset="-122"/>
                <a:cs typeface="Times New Roman" panose="02020603050405020304" pitchFamily="18" charset="0"/>
                <a:sym typeface="Wingdings" panose="05000000000000000000" pitchFamily="2" charset="2"/>
              </a:rPr>
              <a:t>（不限于此）：</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3600" dirty="0">
                <a:latin typeface="黑体" panose="02010609060101010101" pitchFamily="49" charset="-122"/>
                <a:ea typeface="黑体" panose="02010609060101010101" pitchFamily="49" charset="-122"/>
                <a:cs typeface="Times New Roman" panose="02020603050405020304" pitchFamily="18" charset="0"/>
              </a:rPr>
              <a:t>铜箔基板（铜箔</a:t>
            </a:r>
            <a:r>
              <a:rPr lang="en-US" altLang="zh-CN" sz="3600" dirty="0">
                <a:latin typeface="黑体" panose="02010609060101010101" pitchFamily="49" charset="-122"/>
                <a:ea typeface="黑体" panose="02010609060101010101" pitchFamily="49" charset="-122"/>
                <a:cs typeface="Times New Roman" panose="02020603050405020304" pitchFamily="18" charset="0"/>
              </a:rPr>
              <a:t>+</a:t>
            </a:r>
            <a:r>
              <a:rPr lang="zh-CN" altLang="en-US" sz="3600" dirty="0">
                <a:latin typeface="黑体" panose="02010609060101010101" pitchFamily="49" charset="-122"/>
                <a:ea typeface="黑体" panose="02010609060101010101" pitchFamily="49" charset="-122"/>
                <a:cs typeface="Times New Roman" panose="02020603050405020304" pitchFamily="18" charset="0"/>
              </a:rPr>
              <a:t>核心层</a:t>
            </a:r>
            <a:r>
              <a:rPr lang="en-US" altLang="zh-CN" sz="3600" dirty="0">
                <a:latin typeface="黑体" panose="02010609060101010101" pitchFamily="49" charset="-122"/>
                <a:ea typeface="黑体" panose="02010609060101010101" pitchFamily="49" charset="-122"/>
                <a:cs typeface="Times New Roman" panose="02020603050405020304" pitchFamily="18" charset="0"/>
              </a:rPr>
              <a:t>【</a:t>
            </a:r>
            <a:r>
              <a:rPr lang="zh-CN" altLang="en-US" sz="3600" dirty="0">
                <a:latin typeface="黑体" panose="02010609060101010101" pitchFamily="49" charset="-122"/>
                <a:ea typeface="黑体" panose="02010609060101010101" pitchFamily="49" charset="-122"/>
                <a:cs typeface="Times New Roman" panose="02020603050405020304" pitchFamily="18" charset="0"/>
              </a:rPr>
              <a:t>聚酰亚胺</a:t>
            </a:r>
            <a:r>
              <a:rPr lang="en-US" altLang="zh-CN" sz="3600" dirty="0">
                <a:latin typeface="黑体" panose="02010609060101010101" pitchFamily="49" charset="-122"/>
                <a:ea typeface="黑体" panose="02010609060101010101" pitchFamily="49" charset="-122"/>
                <a:cs typeface="Times New Roman" panose="02020603050405020304" pitchFamily="18" charset="0"/>
              </a:rPr>
              <a:t>】</a:t>
            </a:r>
            <a:r>
              <a:rPr lang="zh-CN" altLang="en-US" sz="36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保护膜（表面绝缘，聚酰亚胺</a:t>
            </a:r>
            <a:r>
              <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接著剂环氧树脂热固胶）</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pPr>
              <a:spcAft>
                <a:spcPts val="1800"/>
              </a:spcAft>
            </a:pPr>
            <a:r>
              <a:rPr lang="zh-CN" altLang="en-US" sz="3600" dirty="0">
                <a:latin typeface="黑体" panose="02010609060101010101" pitchFamily="49" charset="-122"/>
                <a:ea typeface="黑体" panose="02010609060101010101" pitchFamily="49" charset="-122"/>
                <a:cs typeface="Times New Roman" panose="02020603050405020304" pitchFamily="18" charset="0"/>
              </a:rPr>
              <a:t>补强（加强柔性印刷电路板的机械强度）</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pPr marL="571500" indent="-571500">
              <a:buFont typeface="Arial" panose="020B0604020202020204" pitchFamily="34" charset="0"/>
              <a:buChar char="•"/>
            </a:pP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结构：单层板、双面板、双层板、多层板</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56279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192E3-24A5-72E9-1F14-3FBF3418AA5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AE57582-9E78-AF63-073B-55ACFF6051A9}"/>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3C1C96C-4613-B5F8-6E8A-B1C5F0392FC4}"/>
              </a:ext>
            </a:extLst>
          </p:cNvPr>
          <p:cNvSpPr txBox="1"/>
          <p:nvPr/>
        </p:nvSpPr>
        <p:spPr>
          <a:xfrm>
            <a:off x="541079" y="608842"/>
            <a:ext cx="1025369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3" name="文本框 2">
            <a:extLst>
              <a:ext uri="{FF2B5EF4-FFF2-40B4-BE49-F238E27FC236}">
                <a16:creationId xmlns:a16="http://schemas.microsoft.com/office/drawing/2014/main" id="{BB4D0AB6-18BB-0826-4695-122B2BEE06E8}"/>
              </a:ext>
            </a:extLst>
          </p:cNvPr>
          <p:cNvSpPr txBox="1"/>
          <p:nvPr/>
        </p:nvSpPr>
        <p:spPr>
          <a:xfrm>
            <a:off x="541079" y="2176911"/>
            <a:ext cx="11650921" cy="2862322"/>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柔性印刷电路板</a:t>
            </a:r>
            <a:r>
              <a:rPr lang="zh-CN" altLang="en-US" sz="3600" dirty="0"/>
              <a:t>对于将柔性电子设备集成到功能齐全的系统中起着重要作用。它们集成了各种电子元件，如微控制器（处理）、转换器（电源管理）、闪存（数据存储）、天线（电信）和电池（电源），以及基板和封装材料，如聚酰亚胺 </a:t>
            </a:r>
            <a:r>
              <a:rPr lang="en-US" altLang="zh-CN" sz="3600" dirty="0"/>
              <a:t>(PI) </a:t>
            </a:r>
            <a:r>
              <a:rPr lang="zh-CN" altLang="en-US" sz="3600" dirty="0"/>
              <a:t>和 </a:t>
            </a:r>
            <a:r>
              <a:rPr lang="en-US" altLang="zh-CN" sz="3600" dirty="0"/>
              <a:t>PET </a:t>
            </a:r>
            <a:r>
              <a:rPr lang="zh-CN" altLang="en-US" sz="3600" dirty="0"/>
              <a:t>。</a:t>
            </a:r>
            <a:endParaRPr lang="en-US" altLang="zh-CN" sz="3600" dirty="0"/>
          </a:p>
        </p:txBody>
      </p:sp>
    </p:spTree>
    <p:extLst>
      <p:ext uri="{BB962C8B-B14F-4D97-AF65-F5344CB8AC3E}">
        <p14:creationId xmlns:p14="http://schemas.microsoft.com/office/powerpoint/2010/main" val="2353512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60BC-0920-C6E6-AE4D-783AF8183BF0}"/>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8C5990B-9E85-6974-EC38-8FF6E914602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70057913-078F-8ABE-94EB-B2E0C40E2E4F}"/>
              </a:ext>
            </a:extLst>
          </p:cNvPr>
          <p:cNvSpPr txBox="1"/>
          <p:nvPr/>
        </p:nvSpPr>
        <p:spPr>
          <a:xfrm>
            <a:off x="541079" y="608842"/>
            <a:ext cx="1122474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10" name="文本框 9">
            <a:extLst>
              <a:ext uri="{FF2B5EF4-FFF2-40B4-BE49-F238E27FC236}">
                <a16:creationId xmlns:a16="http://schemas.microsoft.com/office/drawing/2014/main" id="{FBF5A3A8-E766-33C4-2C76-E12235060E5E}"/>
              </a:ext>
            </a:extLst>
          </p:cNvPr>
          <p:cNvSpPr txBox="1"/>
          <p:nvPr/>
        </p:nvSpPr>
        <p:spPr>
          <a:xfrm>
            <a:off x="541080" y="1408168"/>
            <a:ext cx="11354072" cy="646331"/>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柔性印刷电路制作</a:t>
            </a:r>
            <a:r>
              <a:rPr lang="zh-CN" altLang="en-US" sz="3600" dirty="0">
                <a:latin typeface="黑体" panose="02010609060101010101" pitchFamily="49" charset="-122"/>
                <a:ea typeface="黑体" panose="02010609060101010101" pitchFamily="49" charset="-122"/>
              </a:rPr>
              <a:t>工艺</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3" name="组合 12">
            <a:extLst>
              <a:ext uri="{FF2B5EF4-FFF2-40B4-BE49-F238E27FC236}">
                <a16:creationId xmlns:a16="http://schemas.microsoft.com/office/drawing/2014/main" id="{DF4F28D6-0708-6566-24B3-9E87F92776F2}"/>
              </a:ext>
            </a:extLst>
          </p:cNvPr>
          <p:cNvGrpSpPr/>
          <p:nvPr/>
        </p:nvGrpSpPr>
        <p:grpSpPr>
          <a:xfrm>
            <a:off x="2605766" y="2305793"/>
            <a:ext cx="6772903" cy="4127235"/>
            <a:chOff x="2452017" y="2305793"/>
            <a:chExt cx="6772903" cy="4127235"/>
          </a:xfrm>
        </p:grpSpPr>
        <p:sp>
          <p:nvSpPr>
            <p:cNvPr id="3" name="文本框 2">
              <a:extLst>
                <a:ext uri="{FF2B5EF4-FFF2-40B4-BE49-F238E27FC236}">
                  <a16:creationId xmlns:a16="http://schemas.microsoft.com/office/drawing/2014/main" id="{D369EDD5-6122-DDEB-A5DF-42184D64F38E}"/>
                </a:ext>
              </a:extLst>
            </p:cNvPr>
            <p:cNvSpPr txBox="1"/>
            <p:nvPr/>
          </p:nvSpPr>
          <p:spPr>
            <a:xfrm>
              <a:off x="2452017" y="5909808"/>
              <a:ext cx="6772903" cy="523220"/>
            </a:xfrm>
            <a:prstGeom prst="rect">
              <a:avLst/>
            </a:prstGeom>
            <a:solidFill>
              <a:schemeClr val="accent1">
                <a:lumMod val="20000"/>
                <a:lumOff val="80000"/>
              </a:schemeClr>
            </a:solidFill>
          </p:spPr>
          <p:txBody>
            <a:bodyPr wrap="square">
              <a:spAutoFit/>
            </a:bodyPr>
            <a:lstStyle/>
            <a:p>
              <a:pPr>
                <a:spcAft>
                  <a:spcPts val="1200"/>
                </a:spcAft>
              </a:pPr>
              <a:r>
                <a:rPr lang="zh-CN" altLang="en-US" sz="2800" dirty="0">
                  <a:latin typeface="华文细黑" panose="02010600040101010101" pitchFamily="2" charset="-122"/>
                  <a:ea typeface="华文细黑" panose="02010600040101010101" pitchFamily="2" charset="-122"/>
                  <a:cs typeface="Arial" panose="020B0604020202020204" pitchFamily="34" charset="0"/>
                </a:rPr>
                <a:t>将设计的电路</a:t>
              </a:r>
              <a:r>
                <a:rPr lang="zh-CN" altLang="en-US" sz="2800" u="sng" dirty="0">
                  <a:latin typeface="华文细黑" panose="02010600040101010101" pitchFamily="2" charset="-122"/>
                  <a:ea typeface="华文细黑" panose="02010600040101010101" pitchFamily="2" charset="-122"/>
                  <a:cs typeface="Arial" panose="020B0604020202020204" pitchFamily="34" charset="0"/>
                </a:rPr>
                <a:t>图案化</a:t>
              </a:r>
              <a:r>
                <a:rPr lang="zh-CN" altLang="en-US" sz="2800" dirty="0">
                  <a:latin typeface="华文细黑" panose="02010600040101010101" pitchFamily="2" charset="-122"/>
                  <a:ea typeface="华文细黑" panose="02010600040101010101" pitchFamily="2" charset="-122"/>
                  <a:cs typeface="Arial" panose="020B0604020202020204" pitchFamily="34" charset="0"/>
                </a:rPr>
                <a:t>到</a:t>
              </a:r>
              <a:r>
                <a:rPr lang="zh-CN" altLang="en-US" sz="2800" u="sng" dirty="0">
                  <a:latin typeface="华文细黑" panose="02010600040101010101" pitchFamily="2" charset="-122"/>
                  <a:ea typeface="华文细黑" panose="02010600040101010101" pitchFamily="2" charset="-122"/>
                  <a:cs typeface="Arial" panose="020B0604020202020204" pitchFamily="34" charset="0"/>
                </a:rPr>
                <a:t>柔性</a:t>
              </a:r>
              <a:r>
                <a:rPr lang="en-US" altLang="zh-CN" sz="2800" u="sng" dirty="0">
                  <a:latin typeface="华文细黑" panose="02010600040101010101" pitchFamily="2" charset="-122"/>
                  <a:ea typeface="华文细黑" panose="02010600040101010101" pitchFamily="2" charset="-122"/>
                  <a:cs typeface="Arial" panose="020B0604020202020204" pitchFamily="34" charset="0"/>
                </a:rPr>
                <a:t>/</a:t>
              </a:r>
              <a:r>
                <a:rPr lang="zh-CN" altLang="en-US" sz="2800" u="sng" dirty="0">
                  <a:latin typeface="华文细黑" panose="02010600040101010101" pitchFamily="2" charset="-122"/>
                  <a:ea typeface="华文细黑" panose="02010600040101010101" pitchFamily="2" charset="-122"/>
                  <a:cs typeface="Arial" panose="020B0604020202020204" pitchFamily="34" charset="0"/>
                </a:rPr>
                <a:t>可拉伸</a:t>
              </a:r>
              <a:r>
                <a:rPr lang="zh-CN" altLang="en-US" sz="2800" dirty="0">
                  <a:latin typeface="华文细黑" panose="02010600040101010101" pitchFamily="2" charset="-122"/>
                  <a:ea typeface="华文细黑" panose="02010600040101010101" pitchFamily="2" charset="-122"/>
                  <a:cs typeface="Arial" panose="020B0604020202020204" pitchFamily="34" charset="0"/>
                </a:rPr>
                <a:t>基板上</a:t>
              </a:r>
            </a:p>
          </p:txBody>
        </p:sp>
        <p:sp>
          <p:nvSpPr>
            <p:cNvPr id="7" name="文本框 6">
              <a:extLst>
                <a:ext uri="{FF2B5EF4-FFF2-40B4-BE49-F238E27FC236}">
                  <a16:creationId xmlns:a16="http://schemas.microsoft.com/office/drawing/2014/main" id="{BBCE8F04-9A74-F7C2-5E94-41AB12BBAFCD}"/>
                </a:ext>
              </a:extLst>
            </p:cNvPr>
            <p:cNvSpPr txBox="1"/>
            <p:nvPr/>
          </p:nvSpPr>
          <p:spPr>
            <a:xfrm>
              <a:off x="4852045" y="2305793"/>
              <a:ext cx="1972847" cy="523220"/>
            </a:xfrm>
            <a:prstGeom prst="rect">
              <a:avLst/>
            </a:prstGeom>
            <a:solidFill>
              <a:schemeClr val="accent1">
                <a:lumMod val="20000"/>
                <a:lumOff val="80000"/>
              </a:schemeClr>
            </a:solidFill>
          </p:spPr>
          <p:txBody>
            <a:bodyPr wrap="square">
              <a:spAutoFit/>
            </a:bodyPr>
            <a:lstStyle/>
            <a:p>
              <a:pPr algn="ctr">
                <a:spcAft>
                  <a:spcPts val="1200"/>
                </a:spcAft>
              </a:pPr>
              <a:r>
                <a:rPr lang="zh-CN" altLang="en-US" sz="2800" dirty="0">
                  <a:latin typeface="华文细黑" panose="02010600040101010101" pitchFamily="2" charset="-122"/>
                  <a:ea typeface="华文细黑" panose="02010600040101010101" pitchFamily="2" charset="-122"/>
                  <a:cs typeface="Arial" panose="020B0604020202020204" pitchFamily="34" charset="0"/>
                </a:rPr>
                <a:t>设计的电路</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p:txBody>
        </p:sp>
        <p:sp>
          <p:nvSpPr>
            <p:cNvPr id="9" name="文本框 8">
              <a:extLst>
                <a:ext uri="{FF2B5EF4-FFF2-40B4-BE49-F238E27FC236}">
                  <a16:creationId xmlns:a16="http://schemas.microsoft.com/office/drawing/2014/main" id="{CA61C3D1-0A02-8774-5233-DD22775FDC56}"/>
                </a:ext>
              </a:extLst>
            </p:cNvPr>
            <p:cNvSpPr txBox="1"/>
            <p:nvPr/>
          </p:nvSpPr>
          <p:spPr>
            <a:xfrm>
              <a:off x="2691405" y="3843525"/>
              <a:ext cx="6294125" cy="1107996"/>
            </a:xfrm>
            <a:prstGeom prst="rect">
              <a:avLst/>
            </a:prstGeom>
            <a:solidFill>
              <a:schemeClr val="accent1">
                <a:lumMod val="20000"/>
                <a:lumOff val="80000"/>
              </a:schemeClr>
            </a:solidFill>
          </p:spPr>
          <p:txBody>
            <a:bodyPr wrap="square">
              <a:spAutoFit/>
            </a:bodyPr>
            <a:lstStyle/>
            <a:p>
              <a:pPr algn="ctr">
                <a:spcAft>
                  <a:spcPts val="1200"/>
                </a:spcAft>
              </a:pPr>
              <a:r>
                <a:rPr lang="zh-CN" altLang="en-US" sz="2800" dirty="0">
                  <a:latin typeface="华文细黑" panose="02010600040101010101" pitchFamily="2" charset="-122"/>
                  <a:ea typeface="华文细黑" panose="02010600040101010101" pitchFamily="2" charset="-122"/>
                  <a:cs typeface="Arial" panose="020B0604020202020204" pitchFamily="34" charset="0"/>
                </a:rPr>
                <a:t>激光烧蚀、丝网印刷、</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a:p>
              <a:pPr algn="ctr">
                <a:spcAft>
                  <a:spcPts val="1200"/>
                </a:spcAft>
              </a:pPr>
              <a:r>
                <a:rPr lang="zh-CN" altLang="en-US" sz="2800" dirty="0">
                  <a:latin typeface="华文细黑" panose="02010600040101010101" pitchFamily="2" charset="-122"/>
                  <a:ea typeface="华文细黑" panose="02010600040101010101" pitchFamily="2" charset="-122"/>
                  <a:cs typeface="Arial" panose="020B0604020202020204" pitchFamily="34" charset="0"/>
                </a:rPr>
                <a:t>光刻后湿法蚀刻或液态金属模板印刷等</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p:txBody>
        </p:sp>
        <p:sp>
          <p:nvSpPr>
            <p:cNvPr id="11" name="箭头: 下 10">
              <a:extLst>
                <a:ext uri="{FF2B5EF4-FFF2-40B4-BE49-F238E27FC236}">
                  <a16:creationId xmlns:a16="http://schemas.microsoft.com/office/drawing/2014/main" id="{09653F0A-22C2-8B18-052D-FF09242C2A33}"/>
                </a:ext>
              </a:extLst>
            </p:cNvPr>
            <p:cNvSpPr/>
            <p:nvPr/>
          </p:nvSpPr>
          <p:spPr>
            <a:xfrm>
              <a:off x="5598405" y="2957391"/>
              <a:ext cx="480127" cy="7296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9A45C42C-73DA-E056-4E88-92D8ED2B0822}"/>
                </a:ext>
              </a:extLst>
            </p:cNvPr>
            <p:cNvSpPr/>
            <p:nvPr/>
          </p:nvSpPr>
          <p:spPr>
            <a:xfrm>
              <a:off x="5598405" y="5051786"/>
              <a:ext cx="480127" cy="7296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54071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72307-6574-557D-E150-1B92D2108798}"/>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A835B428-464F-F223-FC53-610CE750A7A1}"/>
              </a:ext>
            </a:extLst>
          </p:cNvPr>
          <p:cNvPicPr>
            <a:picLocks noChangeAspect="1"/>
          </p:cNvPicPr>
          <p:nvPr/>
        </p:nvPicPr>
        <p:blipFill>
          <a:blip r:embed="rId3"/>
          <a:stretch>
            <a:fillRect/>
          </a:stretch>
        </p:blipFill>
        <p:spPr>
          <a:xfrm>
            <a:off x="7257684" y="1218235"/>
            <a:ext cx="5115291" cy="4126938"/>
          </a:xfrm>
          <a:prstGeom prst="rect">
            <a:avLst/>
          </a:prstGeom>
        </p:spPr>
      </p:pic>
      <p:sp>
        <p:nvSpPr>
          <p:cNvPr id="4" name="矩形 3">
            <a:extLst>
              <a:ext uri="{FF2B5EF4-FFF2-40B4-BE49-F238E27FC236}">
                <a16:creationId xmlns:a16="http://schemas.microsoft.com/office/drawing/2014/main" id="{8F65A117-9B11-808B-F701-F3DDDFADD1C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01653F65-4018-67A6-1E2E-1C368BD83069}"/>
              </a:ext>
            </a:extLst>
          </p:cNvPr>
          <p:cNvSpPr txBox="1"/>
          <p:nvPr/>
        </p:nvSpPr>
        <p:spPr>
          <a:xfrm>
            <a:off x="541079" y="608842"/>
            <a:ext cx="1122474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3" name="文本框 2">
            <a:extLst>
              <a:ext uri="{FF2B5EF4-FFF2-40B4-BE49-F238E27FC236}">
                <a16:creationId xmlns:a16="http://schemas.microsoft.com/office/drawing/2014/main" id="{6C898A65-D408-5700-3F9E-484F5EBDC338}"/>
              </a:ext>
            </a:extLst>
          </p:cNvPr>
          <p:cNvSpPr txBox="1"/>
          <p:nvPr/>
        </p:nvSpPr>
        <p:spPr>
          <a:xfrm>
            <a:off x="-1" y="1512827"/>
            <a:ext cx="10620376" cy="4724370"/>
          </a:xfrm>
          <a:prstGeom prst="rect">
            <a:avLst/>
          </a:prstGeom>
          <a:noFill/>
        </p:spPr>
        <p:txBody>
          <a:bodyPr wrap="square">
            <a:spAutoFit/>
          </a:bodyPr>
          <a:lstStyle/>
          <a:p>
            <a:pPr>
              <a:spcAft>
                <a:spcPts val="3000"/>
              </a:spcAft>
            </a:pPr>
            <a:r>
              <a:rPr lang="zh-CN" altLang="en-US" sz="2800" dirty="0">
                <a:latin typeface="Arial" panose="020B0604020202020204" pitchFamily="34" charset="0"/>
                <a:ea typeface="黑体" panose="02010609060101010101" pitchFamily="49" charset="-122"/>
                <a:cs typeface="Arial" panose="020B0604020202020204" pitchFamily="34" charset="0"/>
              </a:rPr>
              <a:t>例如</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[1]</a:t>
            </a:r>
            <a:r>
              <a:rPr lang="zh-CN" altLang="en-US" sz="2800" dirty="0">
                <a:latin typeface="Arial" panose="020B0604020202020204" pitchFamily="34" charset="0"/>
                <a:ea typeface="黑体" panose="02010609060101010101" pitchFamily="49" charset="-122"/>
                <a:cs typeface="Arial" panose="020B0604020202020204" pitchFamily="34" charset="0"/>
              </a:rPr>
              <a:t>，采用</a:t>
            </a:r>
            <a:r>
              <a:rPr lang="en-US" altLang="zh-CN" sz="2800" dirty="0">
                <a:latin typeface="Arial" panose="020B0604020202020204" pitchFamily="34" charset="0"/>
                <a:ea typeface="黑体" panose="02010609060101010101" pitchFamily="49" charset="-122"/>
                <a:cs typeface="Arial" panose="020B0604020202020204" pitchFamily="34" charset="0"/>
              </a:rPr>
              <a:t>FPC</a:t>
            </a:r>
            <a:r>
              <a:rPr lang="zh-CN" altLang="en-US" sz="2800" dirty="0">
                <a:latin typeface="Arial" panose="020B0604020202020204" pitchFamily="34" charset="0"/>
                <a:ea typeface="黑体" panose="02010609060101010101" pitchFamily="49" charset="-122"/>
                <a:cs typeface="Arial" panose="020B0604020202020204" pitchFamily="34" charset="0"/>
              </a:rPr>
              <a:t>制造的</a:t>
            </a:r>
            <a:r>
              <a:rPr lang="zh-CN" altLang="en-US" sz="2800" u="sng" dirty="0">
                <a:solidFill>
                  <a:srgbClr val="7030A0"/>
                </a:solidFill>
                <a:latin typeface="Arial" panose="020B0604020202020204" pitchFamily="34" charset="0"/>
                <a:ea typeface="黑体" panose="02010609060101010101" pitchFamily="49" charset="-122"/>
                <a:cs typeface="Arial" panose="020B0604020202020204" pitchFamily="34" charset="0"/>
              </a:rPr>
              <a:t>血流测量传感器平台</a:t>
            </a:r>
            <a:r>
              <a:rPr lang="zh-CN" altLang="en-US" sz="2800" dirty="0">
                <a:solidFill>
                  <a:srgbClr val="7030A0"/>
                </a:solidFill>
                <a:latin typeface="Arial" panose="020B0604020202020204" pitchFamily="34" charset="0"/>
                <a:ea typeface="黑体" panose="02010609060101010101" pitchFamily="49" charset="-122"/>
                <a:cs typeface="Arial" panose="020B0604020202020204" pitchFamily="34" charset="0"/>
              </a:rPr>
              <a:t>，</a:t>
            </a:r>
            <a:endParaRPr lang="en-US" altLang="zh-CN" sz="2800" dirty="0">
              <a:solidFill>
                <a:srgbClr val="7030A0"/>
              </a:solidFill>
              <a:latin typeface="Arial" panose="020B0604020202020204" pitchFamily="34" charset="0"/>
              <a:ea typeface="黑体" panose="02010609060101010101" pitchFamily="49" charset="-122"/>
              <a:cs typeface="Arial" panose="020B0604020202020204" pitchFamily="34" charset="0"/>
            </a:endParaRPr>
          </a:p>
          <a:p>
            <a:pPr marL="1371600" lvl="2">
              <a:spcAft>
                <a:spcPts val="3000"/>
              </a:spcAft>
              <a:buFont typeface="Arial" panose="020B0604020202020204" pitchFamily="34" charset="0"/>
              <a:buChar char="•"/>
            </a:pPr>
            <a:r>
              <a:rPr lang="zh-CN" altLang="en-US" sz="2800" dirty="0">
                <a:latin typeface="Arial" panose="020B0604020202020204" pitchFamily="34" charset="0"/>
                <a:ea typeface="黑体" panose="02010609060101010101" pitchFamily="49" charset="-122"/>
                <a:cs typeface="Arial" panose="020B0604020202020204" pitchFamily="34" charset="0"/>
              </a:rPr>
              <a:t>评估心室分流功能</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marL="1371600" lvl="2">
              <a:spcAft>
                <a:spcPts val="3000"/>
              </a:spcAft>
              <a:buFont typeface="Arial" panose="020B0604020202020204" pitchFamily="34" charset="0"/>
              <a:buChar char="•"/>
            </a:pPr>
            <a:r>
              <a:rPr lang="zh-CN" altLang="en-US" sz="2800" dirty="0">
                <a:latin typeface="Arial" panose="020B0604020202020204" pitchFamily="34" charset="0"/>
                <a:ea typeface="黑体" panose="02010609060101010101" pitchFamily="49" charset="-122"/>
                <a:cs typeface="Arial" panose="020B0604020202020204" pitchFamily="34" charset="0"/>
              </a:rPr>
              <a:t>非侵入性、可穿戴表皮电子设备</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en-US" altLang="zh-CN" sz="2800" dirty="0">
                <a:latin typeface="Arial" panose="020B0604020202020204" pitchFamily="34" charset="0"/>
                <a:ea typeface="黑体" panose="02010609060101010101" pitchFamily="49" charset="-122"/>
                <a:cs typeface="Arial" panose="020B0604020202020204" pitchFamily="34" charset="0"/>
              </a:rPr>
              <a:t>	</a:t>
            </a:r>
            <a:r>
              <a:rPr lang="zh-CN" altLang="en-US" sz="2800" dirty="0">
                <a:latin typeface="Arial" panose="020B0604020202020204" pitchFamily="34" charset="0"/>
                <a:ea typeface="黑体" panose="02010609060101010101" pitchFamily="49" charset="-122"/>
                <a:cs typeface="Arial" panose="020B0604020202020204" pitchFamily="34" charset="0"/>
              </a:rPr>
              <a:t>制造：</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marL="1828800" lvl="3" indent="-457200">
              <a:spcAft>
                <a:spcPts val="1200"/>
              </a:spcAft>
              <a:buFont typeface="Arial" panose="020B0604020202020204" pitchFamily="34" charset="0"/>
              <a:buChar char="•"/>
            </a:pPr>
            <a:r>
              <a:rPr lang="zh-CN" altLang="en-US" sz="2800" dirty="0">
                <a:latin typeface="Arial" panose="020B0604020202020204" pitchFamily="34" charset="0"/>
                <a:ea typeface="黑体" panose="02010609060101010101" pitchFamily="49" charset="-122"/>
                <a:cs typeface="Arial" panose="020B0604020202020204" pitchFamily="34" charset="0"/>
              </a:rPr>
              <a:t>激光刻图（</a:t>
            </a:r>
            <a:r>
              <a:rPr lang="en-US" altLang="zh-CN" sz="2800" dirty="0">
                <a:latin typeface="Arial" panose="020B0604020202020204" pitchFamily="34" charset="0"/>
                <a:ea typeface="黑体" panose="02010609060101010101" pitchFamily="49" charset="-122"/>
                <a:cs typeface="Arial" panose="020B0604020202020204" pitchFamily="34" charset="0"/>
              </a:rPr>
              <a:t>laser patterning</a:t>
            </a:r>
            <a:r>
              <a:rPr lang="zh-CN" altLang="en-US" sz="2800" dirty="0">
                <a:latin typeface="Arial" panose="020B0604020202020204" pitchFamily="34" charset="0"/>
                <a:ea typeface="黑体" panose="02010609060101010101" pitchFamily="49" charset="-122"/>
                <a:cs typeface="Arial" panose="020B0604020202020204" pitchFamily="34" charset="0"/>
              </a:rPr>
              <a:t>）</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marL="1828800" lvl="3" indent="-457200">
              <a:spcAft>
                <a:spcPts val="1200"/>
              </a:spcAft>
              <a:buFont typeface="Arial" panose="020B0604020202020204" pitchFamily="34" charset="0"/>
              <a:buChar char="•"/>
            </a:pPr>
            <a:r>
              <a:rPr lang="en-US" altLang="zh-CN" sz="2800" dirty="0">
                <a:latin typeface="Arial" panose="020B0604020202020204" pitchFamily="34" charset="0"/>
                <a:ea typeface="黑体" panose="02010609060101010101" pitchFamily="49" charset="-122"/>
                <a:cs typeface="Arial" panose="020B0604020202020204" pitchFamily="34" charset="0"/>
              </a:rPr>
              <a:t>Cu/Pi/Cu</a:t>
            </a:r>
            <a:r>
              <a:rPr lang="zh-CN" altLang="en-US" sz="2800" dirty="0">
                <a:latin typeface="Arial" panose="020B0604020202020204" pitchFamily="34" charset="0"/>
                <a:ea typeface="黑体" panose="02010609060101010101" pitchFamily="49" charset="-122"/>
                <a:cs typeface="Arial" panose="020B0604020202020204" pitchFamily="34" charset="0"/>
              </a:rPr>
              <a:t>三层结构</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2800" dirty="0">
                <a:latin typeface="Arial" panose="020B0604020202020204" pitchFamily="34" charset="0"/>
                <a:ea typeface="黑体" panose="02010609060101010101" pitchFamily="49" charset="-122"/>
                <a:cs typeface="Arial" panose="020B0604020202020204" pitchFamily="34" charset="0"/>
              </a:rPr>
              <a:t>系统集成了：电子元件、温度传感器和流量传感器。</a:t>
            </a:r>
            <a:endParaRPr lang="en-US" altLang="zh-CN" sz="2800" dirty="0">
              <a:latin typeface="Arial" panose="020B0604020202020204" pitchFamily="34" charset="0"/>
              <a:ea typeface="黑体"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2848F2A5-CC2A-B7BA-5B94-A2B4B83D9470}"/>
              </a:ext>
            </a:extLst>
          </p:cNvPr>
          <p:cNvSpPr txBox="1"/>
          <p:nvPr/>
        </p:nvSpPr>
        <p:spPr>
          <a:xfrm>
            <a:off x="416967" y="81575"/>
            <a:ext cx="12192001" cy="230832"/>
          </a:xfrm>
          <a:prstGeom prst="rect">
            <a:avLst/>
          </a:prstGeom>
          <a:noFill/>
        </p:spPr>
        <p:txBody>
          <a:bodyPr wrap="square">
            <a:spAutoFit/>
          </a:bodyPr>
          <a:lstStyle/>
          <a:p>
            <a:r>
              <a:rPr lang="de-DE" altLang="zh-CN" sz="900" b="0" i="0" dirty="0">
                <a:solidFill>
                  <a:srgbClr val="222222"/>
                </a:solidFill>
                <a:effectLst/>
                <a:latin typeface="Arial" panose="020B0604020202020204" pitchFamily="34" charset="0"/>
              </a:rPr>
              <a:t>[1] Krishnan, Siddharth R., et al. "Epidermal electronics for noninvasive, wireless, quantitative assessment of ventricular shunt function in patients with hydrocephalus." </a:t>
            </a:r>
            <a:r>
              <a:rPr lang="de-DE" altLang="zh-CN" sz="900" b="0" i="1" dirty="0">
                <a:solidFill>
                  <a:srgbClr val="222222"/>
                </a:solidFill>
                <a:effectLst/>
                <a:latin typeface="Arial" panose="020B0604020202020204" pitchFamily="34" charset="0"/>
              </a:rPr>
              <a:t>Science translational medicine</a:t>
            </a:r>
            <a:r>
              <a:rPr lang="de-DE" altLang="zh-CN" sz="900" b="0" i="0" dirty="0">
                <a:solidFill>
                  <a:srgbClr val="222222"/>
                </a:solidFill>
                <a:effectLst/>
                <a:latin typeface="Arial" panose="020B0604020202020204" pitchFamily="34" charset="0"/>
              </a:rPr>
              <a:t> 10.465 (2018): eaat8437.</a:t>
            </a:r>
            <a:endParaRPr lang="zh-CN" altLang="en-US" sz="900" dirty="0"/>
          </a:p>
        </p:txBody>
      </p:sp>
    </p:spTree>
    <p:extLst>
      <p:ext uri="{BB962C8B-B14F-4D97-AF65-F5344CB8AC3E}">
        <p14:creationId xmlns:p14="http://schemas.microsoft.com/office/powerpoint/2010/main" val="6200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62BA6-A2DA-9900-0AFF-1E9D9CBC3CFF}"/>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C38757BE-F141-7994-5B42-52FC96CE0055}"/>
              </a:ext>
            </a:extLst>
          </p:cNvPr>
          <p:cNvPicPr>
            <a:picLocks noChangeAspect="1"/>
          </p:cNvPicPr>
          <p:nvPr/>
        </p:nvPicPr>
        <p:blipFill>
          <a:blip r:embed="rId3"/>
          <a:stretch>
            <a:fillRect/>
          </a:stretch>
        </p:blipFill>
        <p:spPr>
          <a:xfrm>
            <a:off x="7076709" y="1218235"/>
            <a:ext cx="5115291" cy="4126938"/>
          </a:xfrm>
          <a:prstGeom prst="rect">
            <a:avLst/>
          </a:prstGeom>
        </p:spPr>
      </p:pic>
      <p:sp>
        <p:nvSpPr>
          <p:cNvPr id="4" name="矩形 3">
            <a:extLst>
              <a:ext uri="{FF2B5EF4-FFF2-40B4-BE49-F238E27FC236}">
                <a16:creationId xmlns:a16="http://schemas.microsoft.com/office/drawing/2014/main" id="{FD45BEB8-0BB4-DFC5-BD1A-9F5D614497B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E183E322-0188-731E-BDDF-FD8195F3E9A4}"/>
              </a:ext>
            </a:extLst>
          </p:cNvPr>
          <p:cNvSpPr txBox="1"/>
          <p:nvPr/>
        </p:nvSpPr>
        <p:spPr>
          <a:xfrm>
            <a:off x="541079" y="608842"/>
            <a:ext cx="1122474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3" name="文本框 2">
            <a:extLst>
              <a:ext uri="{FF2B5EF4-FFF2-40B4-BE49-F238E27FC236}">
                <a16:creationId xmlns:a16="http://schemas.microsoft.com/office/drawing/2014/main" id="{897EF2D4-4B53-BD6E-7649-CE7D975B5C6C}"/>
              </a:ext>
            </a:extLst>
          </p:cNvPr>
          <p:cNvSpPr txBox="1"/>
          <p:nvPr/>
        </p:nvSpPr>
        <p:spPr>
          <a:xfrm>
            <a:off x="-85725" y="1621040"/>
            <a:ext cx="9982200" cy="2739211"/>
          </a:xfrm>
          <a:prstGeom prst="rect">
            <a:avLst/>
          </a:prstGeom>
          <a:noFill/>
        </p:spPr>
        <p:txBody>
          <a:bodyPr wrap="square">
            <a:spAutoFit/>
          </a:bodyPr>
          <a:lstStyle/>
          <a:p>
            <a:pPr>
              <a:spcAft>
                <a:spcPts val="2400"/>
              </a:spcAft>
            </a:pPr>
            <a:r>
              <a:rPr lang="zh-CN" altLang="en-US" sz="2800" dirty="0">
                <a:latin typeface="Arial" panose="020B0604020202020204" pitchFamily="34" charset="0"/>
                <a:ea typeface="黑体" panose="02010609060101010101" pitchFamily="49" charset="-122"/>
                <a:cs typeface="Arial" panose="020B0604020202020204" pitchFamily="34" charset="0"/>
              </a:rPr>
              <a:t>整个装置</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indent="457200">
              <a:spcAft>
                <a:spcPts val="2400"/>
              </a:spcAft>
            </a:pPr>
            <a:r>
              <a:rPr lang="en-US" altLang="zh-CN" sz="2800" dirty="0">
                <a:latin typeface="Arial" panose="020B0604020202020204" pitchFamily="34" charset="0"/>
                <a:ea typeface="黑体" panose="02010609060101010101" pitchFamily="49" charset="-122"/>
                <a:cs typeface="Arial" panose="020B0604020202020204" pitchFamily="34" charset="0"/>
              </a:rPr>
              <a:t>	</a:t>
            </a:r>
            <a:r>
              <a:rPr lang="zh-CN" altLang="en-US" sz="2800" dirty="0">
                <a:latin typeface="Arial" panose="020B0604020202020204" pitchFamily="34" charset="0"/>
                <a:ea typeface="黑体" panose="02010609060101010101" pitchFamily="49" charset="-122"/>
                <a:cs typeface="Arial" panose="020B0604020202020204" pitchFamily="34" charset="0"/>
              </a:rPr>
              <a:t>尺寸：</a:t>
            </a:r>
            <a:r>
              <a:rPr lang="en-US" altLang="zh-CN" sz="2800" dirty="0">
                <a:latin typeface="Arial" panose="020B0604020202020204" pitchFamily="34" charset="0"/>
                <a:ea typeface="黑体" panose="02010609060101010101" pitchFamily="49" charset="-122"/>
                <a:cs typeface="Arial" panose="020B0604020202020204" pitchFamily="34" charset="0"/>
              </a:rPr>
              <a:t>1.8cm x 4.1cm</a:t>
            </a:r>
            <a:r>
              <a:rPr lang="zh-CN" altLang="en-US" sz="2800" dirty="0">
                <a:latin typeface="Arial" panose="020B0604020202020204" pitchFamily="34" charset="0"/>
                <a:ea typeface="黑体" panose="02010609060101010101" pitchFamily="49" charset="-122"/>
                <a:cs typeface="Arial" panose="020B0604020202020204" pitchFamily="34" charset="0"/>
              </a:rPr>
              <a:t>；</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indent="457200">
              <a:spcAft>
                <a:spcPts val="2400"/>
              </a:spcAft>
            </a:pPr>
            <a:r>
              <a:rPr lang="en-US" altLang="zh-CN" sz="2800" dirty="0">
                <a:latin typeface="Arial" panose="020B0604020202020204" pitchFamily="34" charset="0"/>
                <a:ea typeface="黑体" panose="02010609060101010101" pitchFamily="49" charset="-122"/>
                <a:cs typeface="Arial" panose="020B0604020202020204" pitchFamily="34" charset="0"/>
              </a:rPr>
              <a:t>	</a:t>
            </a:r>
            <a:r>
              <a:rPr lang="zh-CN" altLang="en-US" sz="2800" dirty="0">
                <a:latin typeface="Arial" panose="020B0604020202020204" pitchFamily="34" charset="0"/>
                <a:ea typeface="黑体" panose="02010609060101010101" pitchFamily="49" charset="-122"/>
                <a:cs typeface="Arial" panose="020B0604020202020204" pitchFamily="34" charset="0"/>
              </a:rPr>
              <a:t>厚度：约</a:t>
            </a:r>
            <a:r>
              <a:rPr lang="en-US" altLang="zh-CN" sz="2800" dirty="0">
                <a:latin typeface="Arial" panose="020B0604020202020204" pitchFamily="34" charset="0"/>
                <a:ea typeface="黑体" panose="02010609060101010101" pitchFamily="49" charset="-122"/>
                <a:cs typeface="Arial" panose="020B0604020202020204" pitchFamily="34" charset="0"/>
              </a:rPr>
              <a:t>100µm</a:t>
            </a:r>
            <a:r>
              <a:rPr lang="zh-CN" altLang="en-US" sz="2800" dirty="0">
                <a:latin typeface="Arial" panose="020B0604020202020204" pitchFamily="34" charset="0"/>
                <a:ea typeface="黑体" panose="02010609060101010101" pitchFamily="49" charset="-122"/>
                <a:cs typeface="Arial" panose="020B0604020202020204" pitchFamily="34" charset="0"/>
              </a:rPr>
              <a:t>，不包括电池厚度</a:t>
            </a:r>
            <a:r>
              <a:rPr lang="en-US" altLang="zh-CN" sz="2800" dirty="0">
                <a:latin typeface="Arial" panose="020B0604020202020204" pitchFamily="34" charset="0"/>
                <a:ea typeface="黑体" panose="02010609060101010101" pitchFamily="49" charset="-122"/>
                <a:cs typeface="Arial" panose="020B0604020202020204" pitchFamily="34" charset="0"/>
              </a:rPr>
              <a:t>4mm</a:t>
            </a:r>
          </a:p>
          <a:p>
            <a:pPr indent="457200">
              <a:spcAft>
                <a:spcPts val="2400"/>
              </a:spcAft>
            </a:pPr>
            <a:r>
              <a:rPr lang="en-US" altLang="zh-CN" sz="2800" dirty="0">
                <a:latin typeface="Arial" panose="020B0604020202020204" pitchFamily="34" charset="0"/>
                <a:ea typeface="黑体" panose="02010609060101010101" pitchFamily="49" charset="-122"/>
                <a:cs typeface="Arial" panose="020B0604020202020204" pitchFamily="34" charset="0"/>
              </a:rPr>
              <a:t>	</a:t>
            </a:r>
            <a:r>
              <a:rPr lang="zh-CN" altLang="en-US" sz="2800" dirty="0">
                <a:latin typeface="Arial" panose="020B0604020202020204" pitchFamily="34" charset="0"/>
                <a:ea typeface="黑体" panose="02010609060101010101" pitchFamily="49" charset="-122"/>
                <a:cs typeface="Arial" panose="020B0604020202020204" pitchFamily="34" charset="0"/>
              </a:rPr>
              <a:t>重量：</a:t>
            </a:r>
            <a:r>
              <a:rPr lang="en-US" altLang="zh-CN" sz="2800" dirty="0">
                <a:latin typeface="Arial" panose="020B0604020202020204" pitchFamily="34" charset="0"/>
                <a:ea typeface="黑体" panose="02010609060101010101" pitchFamily="49" charset="-122"/>
                <a:cs typeface="Arial" panose="020B0604020202020204" pitchFamily="34" charset="0"/>
              </a:rPr>
              <a:t>680mg</a:t>
            </a:r>
            <a:r>
              <a:rPr lang="zh-CN" altLang="en-US" sz="2800" dirty="0">
                <a:latin typeface="Arial" panose="020B0604020202020204" pitchFamily="34" charset="0"/>
                <a:ea typeface="黑体" panose="02010609060101010101" pitchFamily="49" charset="-122"/>
                <a:cs typeface="Arial" panose="020B0604020202020204" pitchFamily="34" charset="0"/>
              </a:rPr>
              <a:t>（包括 </a:t>
            </a:r>
            <a:r>
              <a:rPr lang="en-US" altLang="zh-CN" sz="2800" dirty="0">
                <a:latin typeface="Arial" panose="020B0604020202020204" pitchFamily="34" charset="0"/>
                <a:ea typeface="黑体" panose="02010609060101010101" pitchFamily="49" charset="-122"/>
                <a:cs typeface="Arial" panose="020B0604020202020204" pitchFamily="34" charset="0"/>
              </a:rPr>
              <a:t>330 mg </a:t>
            </a:r>
            <a:r>
              <a:rPr lang="zh-CN" altLang="en-US" sz="2800" dirty="0">
                <a:latin typeface="Arial" panose="020B0604020202020204" pitchFamily="34" charset="0"/>
                <a:ea typeface="黑体" panose="02010609060101010101" pitchFamily="49" charset="-122"/>
                <a:cs typeface="Arial" panose="020B0604020202020204" pitchFamily="34" charset="0"/>
              </a:rPr>
              <a:t>电池）</a:t>
            </a:r>
            <a:endParaRPr lang="en-US" altLang="zh-CN" sz="2800" dirty="0">
              <a:latin typeface="Arial" panose="020B0604020202020204" pitchFamily="34" charset="0"/>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6749F111-1041-0875-5FCA-C34F0F48EDB0}"/>
              </a:ext>
            </a:extLst>
          </p:cNvPr>
          <p:cNvSpPr txBox="1"/>
          <p:nvPr/>
        </p:nvSpPr>
        <p:spPr>
          <a:xfrm>
            <a:off x="85725" y="5345173"/>
            <a:ext cx="12020549" cy="1107996"/>
          </a:xfrm>
          <a:prstGeom prst="rect">
            <a:avLst/>
          </a:prstGeom>
          <a:noFill/>
        </p:spPr>
        <p:txBody>
          <a:bodyPr wrap="square">
            <a:spAutoFit/>
          </a:bodyPr>
          <a:lstStyle/>
          <a:p>
            <a:pPr>
              <a:spcAft>
                <a:spcPts val="1200"/>
              </a:spcAft>
            </a:pPr>
            <a:r>
              <a:rPr lang="zh-CN" altLang="en-US" sz="2800" dirty="0">
                <a:latin typeface="Arial" panose="020B0604020202020204" pitchFamily="34" charset="0"/>
                <a:ea typeface="黑体" panose="02010609060101010101" pitchFamily="49" charset="-122"/>
                <a:cs typeface="Arial" panose="020B0604020202020204" pitchFamily="34" charset="0"/>
              </a:rPr>
              <a:t>在</a:t>
            </a:r>
            <a:r>
              <a:rPr lang="en-US" altLang="zh-CN" sz="2800" dirty="0">
                <a:latin typeface="Arial" panose="020B0604020202020204" pitchFamily="34" charset="0"/>
                <a:ea typeface="黑体" panose="02010609060101010101" pitchFamily="49" charset="-122"/>
                <a:cs typeface="Arial" panose="020B0604020202020204" pitchFamily="34" charset="0"/>
              </a:rPr>
              <a:t>FPC</a:t>
            </a:r>
            <a:r>
              <a:rPr lang="zh-CN" altLang="en-US" sz="2800" dirty="0">
                <a:latin typeface="Arial" panose="020B0604020202020204" pitchFamily="34" charset="0"/>
                <a:ea typeface="黑体" panose="02010609060101010101" pitchFamily="49" charset="-122"/>
                <a:cs typeface="Arial" panose="020B0604020202020204" pitchFamily="34" charset="0"/>
              </a:rPr>
              <a:t>上集成了：柔性传感元件、锂聚合物电池、蓝牙芯片和电源。</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2800" dirty="0">
                <a:latin typeface="Arial" panose="020B0604020202020204" pitchFamily="34" charset="0"/>
                <a:ea typeface="黑体" panose="02010609060101010101" pitchFamily="49" charset="-122"/>
                <a:cs typeface="Arial" panose="020B0604020202020204" pitchFamily="34" charset="0"/>
              </a:rPr>
              <a:t>可以紧密贴合皮肤，通过无线传输方式</a:t>
            </a:r>
            <a:r>
              <a:rPr lang="zh-CN" altLang="en-US" sz="2800" dirty="0">
                <a:solidFill>
                  <a:srgbClr val="7030A0"/>
                </a:solidFill>
                <a:latin typeface="Arial" panose="020B0604020202020204" pitchFamily="34" charset="0"/>
                <a:ea typeface="黑体" panose="02010609060101010101" pitchFamily="49" charset="-122"/>
                <a:cs typeface="Arial" panose="020B0604020202020204" pitchFamily="34" charset="0"/>
              </a:rPr>
              <a:t>连续监测血流</a:t>
            </a:r>
            <a:r>
              <a:rPr lang="zh-CN" altLang="en-US" sz="2800" dirty="0">
                <a:latin typeface="Arial" panose="020B0604020202020204" pitchFamily="34" charset="0"/>
                <a:ea typeface="黑体" panose="02010609060101010101" pitchFamily="49" charset="-122"/>
                <a:cs typeface="Arial" panose="020B0604020202020204" pitchFamily="34" charset="0"/>
              </a:rPr>
              <a:t>。</a:t>
            </a:r>
          </a:p>
        </p:txBody>
      </p:sp>
      <p:sp>
        <p:nvSpPr>
          <p:cNvPr id="7" name="文本框 6">
            <a:extLst>
              <a:ext uri="{FF2B5EF4-FFF2-40B4-BE49-F238E27FC236}">
                <a16:creationId xmlns:a16="http://schemas.microsoft.com/office/drawing/2014/main" id="{CBC0BACD-DBE2-CB4C-08EF-E8308E1893B1}"/>
              </a:ext>
            </a:extLst>
          </p:cNvPr>
          <p:cNvSpPr txBox="1"/>
          <p:nvPr/>
        </p:nvSpPr>
        <p:spPr>
          <a:xfrm>
            <a:off x="416967" y="81575"/>
            <a:ext cx="12192001" cy="230832"/>
          </a:xfrm>
          <a:prstGeom prst="rect">
            <a:avLst/>
          </a:prstGeom>
          <a:noFill/>
        </p:spPr>
        <p:txBody>
          <a:bodyPr wrap="square">
            <a:spAutoFit/>
          </a:bodyPr>
          <a:lstStyle/>
          <a:p>
            <a:r>
              <a:rPr lang="de-DE" altLang="zh-CN" sz="900" b="0" i="0" dirty="0">
                <a:solidFill>
                  <a:srgbClr val="222222"/>
                </a:solidFill>
                <a:effectLst/>
                <a:latin typeface="Arial" panose="020B0604020202020204" pitchFamily="34" charset="0"/>
              </a:rPr>
              <a:t>[1] Krishnan, Siddharth R., et al. "Epidermal electronics for noninvasive, wireless, quantitative assessment of ventricular shunt function in patients with hydrocephalus." </a:t>
            </a:r>
            <a:r>
              <a:rPr lang="de-DE" altLang="zh-CN" sz="900" b="0" i="1" dirty="0">
                <a:solidFill>
                  <a:srgbClr val="222222"/>
                </a:solidFill>
                <a:effectLst/>
                <a:latin typeface="Arial" panose="020B0604020202020204" pitchFamily="34" charset="0"/>
              </a:rPr>
              <a:t>Science translational medicine</a:t>
            </a:r>
            <a:r>
              <a:rPr lang="de-DE" altLang="zh-CN" sz="900" b="0" i="0" dirty="0">
                <a:solidFill>
                  <a:srgbClr val="222222"/>
                </a:solidFill>
                <a:effectLst/>
                <a:latin typeface="Arial" panose="020B0604020202020204" pitchFamily="34" charset="0"/>
              </a:rPr>
              <a:t> 10.465 (2018): eaat8437.</a:t>
            </a:r>
            <a:endParaRPr lang="zh-CN" altLang="en-US" sz="900" dirty="0"/>
          </a:p>
        </p:txBody>
      </p:sp>
    </p:spTree>
    <p:extLst>
      <p:ext uri="{BB962C8B-B14F-4D97-AF65-F5344CB8AC3E}">
        <p14:creationId xmlns:p14="http://schemas.microsoft.com/office/powerpoint/2010/main" val="297515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226C-2D15-0500-D85A-C4471B7AF31E}"/>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49F6C73-ED7A-ADA8-297B-DF790D04F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 y="-7272"/>
            <a:ext cx="3792511" cy="68775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C66AF908-CC33-9766-3E3B-0E5D277503D1}"/>
              </a:ext>
            </a:extLst>
          </p:cNvPr>
          <p:cNvGrpSpPr/>
          <p:nvPr/>
        </p:nvGrpSpPr>
        <p:grpSpPr>
          <a:xfrm>
            <a:off x="-7495" y="1289410"/>
            <a:ext cx="4614333" cy="757589"/>
            <a:chOff x="-8313" y="1494236"/>
            <a:chExt cx="4319047" cy="757589"/>
          </a:xfrm>
        </p:grpSpPr>
        <p:sp>
          <p:nvSpPr>
            <p:cNvPr id="4" name="矩形 3">
              <a:extLst>
                <a:ext uri="{FF2B5EF4-FFF2-40B4-BE49-F238E27FC236}">
                  <a16:creationId xmlns:a16="http://schemas.microsoft.com/office/drawing/2014/main" id="{26B50BB8-B40C-C7FE-D831-1E7FCFA8FAA4}"/>
                </a:ext>
              </a:extLst>
            </p:cNvPr>
            <p:cNvSpPr/>
            <p:nvPr/>
          </p:nvSpPr>
          <p:spPr>
            <a:xfrm>
              <a:off x="-8313" y="1540255"/>
              <a:ext cx="4160031" cy="711570"/>
            </a:xfrm>
            <a:prstGeom prst="rect">
              <a:avLst/>
            </a:prstGeom>
            <a:gradFill flip="none" rotWithShape="1">
              <a:gsLst>
                <a:gs pos="22000">
                  <a:srgbClr val="165195"/>
                </a:gs>
                <a:gs pos="0">
                  <a:srgbClr val="003F88"/>
                </a:gs>
                <a:gs pos="100000">
                  <a:srgbClr val="BFDEF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9D45CB7-7236-502E-0969-A526DC8E3EA9}"/>
                </a:ext>
              </a:extLst>
            </p:cNvPr>
            <p:cNvSpPr txBox="1"/>
            <p:nvPr/>
          </p:nvSpPr>
          <p:spPr>
            <a:xfrm>
              <a:off x="2798804" y="1494236"/>
              <a:ext cx="1511930" cy="707886"/>
            </a:xfrm>
            <a:prstGeom prst="rect">
              <a:avLst/>
            </a:prstGeom>
            <a:noFill/>
          </p:spPr>
          <p:txBody>
            <a:bodyPr wrap="square" rtlCol="0">
              <a:spAutoFit/>
            </a:bodyPr>
            <a:lstStyle/>
            <a:p>
              <a:pPr algn="ctr"/>
              <a:r>
                <a:rPr lang="zh-CN" altLang="en-US" sz="4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目录</a:t>
              </a:r>
              <a:endParaRPr lang="zh-CN" altLang="en-US" sz="2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p:txBody>
        </p:sp>
      </p:grpSp>
      <p:grpSp>
        <p:nvGrpSpPr>
          <p:cNvPr id="18" name="组合 17">
            <a:extLst>
              <a:ext uri="{FF2B5EF4-FFF2-40B4-BE49-F238E27FC236}">
                <a16:creationId xmlns:a16="http://schemas.microsoft.com/office/drawing/2014/main" id="{BC7F6590-344D-82FE-128A-5F875CF07527}"/>
              </a:ext>
            </a:extLst>
          </p:cNvPr>
          <p:cNvGrpSpPr/>
          <p:nvPr/>
        </p:nvGrpSpPr>
        <p:grpSpPr>
          <a:xfrm>
            <a:off x="5029534" y="3063144"/>
            <a:ext cx="6588642" cy="2641733"/>
            <a:chOff x="4393412" y="2240607"/>
            <a:chExt cx="6588642" cy="2641733"/>
          </a:xfrm>
        </p:grpSpPr>
        <p:sp>
          <p:nvSpPr>
            <p:cNvPr id="8" name="文本框 7">
              <a:extLst>
                <a:ext uri="{FF2B5EF4-FFF2-40B4-BE49-F238E27FC236}">
                  <a16:creationId xmlns:a16="http://schemas.microsoft.com/office/drawing/2014/main" id="{A1C19F56-2011-0C6B-0D97-B24A5E380FD0}"/>
                </a:ext>
              </a:extLst>
            </p:cNvPr>
            <p:cNvSpPr txBox="1"/>
            <p:nvPr/>
          </p:nvSpPr>
          <p:spPr>
            <a:xfrm>
              <a:off x="4393412" y="2240607"/>
              <a:ext cx="6213089"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一、电路板设计概述</a:t>
              </a:r>
            </a:p>
          </p:txBody>
        </p:sp>
        <p:sp>
          <p:nvSpPr>
            <p:cNvPr id="9" name="文本框 8">
              <a:extLst>
                <a:ext uri="{FF2B5EF4-FFF2-40B4-BE49-F238E27FC236}">
                  <a16:creationId xmlns:a16="http://schemas.microsoft.com/office/drawing/2014/main" id="{0C09FBA0-939D-38CB-1C8B-4596F8B195A0}"/>
                </a:ext>
              </a:extLst>
            </p:cNvPr>
            <p:cNvSpPr txBox="1"/>
            <p:nvPr/>
          </p:nvSpPr>
          <p:spPr>
            <a:xfrm>
              <a:off x="4401879" y="3155072"/>
              <a:ext cx="4585684"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二、电路原理图设计</a:t>
              </a:r>
            </a:p>
          </p:txBody>
        </p:sp>
        <p:sp>
          <p:nvSpPr>
            <p:cNvPr id="10" name="文本框 9">
              <a:extLst>
                <a:ext uri="{FF2B5EF4-FFF2-40B4-BE49-F238E27FC236}">
                  <a16:creationId xmlns:a16="http://schemas.microsoft.com/office/drawing/2014/main" id="{D879DEA2-846C-B36C-4983-576351822C12}"/>
                </a:ext>
              </a:extLst>
            </p:cNvPr>
            <p:cNvSpPr txBox="1"/>
            <p:nvPr/>
          </p:nvSpPr>
          <p:spPr>
            <a:xfrm>
              <a:off x="4393412" y="4069537"/>
              <a:ext cx="6588642"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三、印刷电路板设计</a:t>
              </a:r>
            </a:p>
          </p:txBody>
        </p:sp>
        <p:cxnSp>
          <p:nvCxnSpPr>
            <p:cNvPr id="13" name="直接连接符 12">
              <a:extLst>
                <a:ext uri="{FF2B5EF4-FFF2-40B4-BE49-F238E27FC236}">
                  <a16:creationId xmlns:a16="http://schemas.microsoft.com/office/drawing/2014/main" id="{C500B204-8197-E2F3-5492-06B20EA8C1DF}"/>
                </a:ext>
              </a:extLst>
            </p:cNvPr>
            <p:cNvCxnSpPr>
              <a:cxnSpLocks/>
            </p:cNvCxnSpPr>
            <p:nvPr/>
          </p:nvCxnSpPr>
          <p:spPr>
            <a:xfrm>
              <a:off x="4495801" y="304800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BF7A9A5-78D4-DC7D-008A-8D41C92EED19}"/>
                </a:ext>
              </a:extLst>
            </p:cNvPr>
            <p:cNvCxnSpPr>
              <a:cxnSpLocks/>
            </p:cNvCxnSpPr>
            <p:nvPr/>
          </p:nvCxnSpPr>
          <p:spPr>
            <a:xfrm>
              <a:off x="4495801" y="398487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F784D29-B5B0-40B6-A8F7-4981C5227562}"/>
                </a:ext>
              </a:extLst>
            </p:cNvPr>
            <p:cNvCxnSpPr>
              <a:cxnSpLocks/>
            </p:cNvCxnSpPr>
            <p:nvPr/>
          </p:nvCxnSpPr>
          <p:spPr>
            <a:xfrm>
              <a:off x="4495801" y="4882340"/>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3649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848F-DF66-7135-6F86-CA62DC1FB0E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6131D44-30CE-71B1-794E-771ACD8D2E5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339B886-1DCA-40EC-8266-A03BDD06AD9A}"/>
              </a:ext>
            </a:extLst>
          </p:cNvPr>
          <p:cNvSpPr txBox="1"/>
          <p:nvPr/>
        </p:nvSpPr>
        <p:spPr>
          <a:xfrm>
            <a:off x="541079" y="1408168"/>
            <a:ext cx="11650921" cy="4108817"/>
          </a:xfrm>
          <a:prstGeom prst="rect">
            <a:avLst/>
          </a:prstGeom>
          <a:noFill/>
        </p:spPr>
        <p:txBody>
          <a:bodyPr wrap="square">
            <a:spAutoFit/>
          </a:bodyPr>
          <a:lstStyle/>
          <a:p>
            <a:pPr>
              <a:spcAft>
                <a:spcPts val="3000"/>
              </a:spcAft>
            </a:pPr>
            <a:r>
              <a:rPr lang="zh-CN" altLang="en-US" sz="3600" b="0" i="0" dirty="0">
                <a:effectLst/>
                <a:latin typeface="黑体" panose="02010609060101010101" pitchFamily="49" charset="-122"/>
                <a:ea typeface="黑体" panose="02010609060101010101" pitchFamily="49" charset="-122"/>
              </a:rPr>
              <a:t>柔性印刷电路板</a:t>
            </a:r>
            <a:r>
              <a:rPr lang="zh-CN" altLang="en-US" sz="3600" dirty="0">
                <a:latin typeface="黑体" panose="02010609060101010101" pitchFamily="49" charset="-122"/>
                <a:ea typeface="黑体" panose="02010609060101010101" pitchFamily="49" charset="-122"/>
              </a:rPr>
              <a:t>的</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优势：</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pPr>
              <a:spcAft>
                <a:spcPts val="1200"/>
              </a:spcAft>
            </a:pPr>
            <a:r>
              <a:rPr lang="en-US" altLang="zh-CN" sz="3600" dirty="0">
                <a:solidFill>
                  <a:srgbClr val="7030A0"/>
                </a:solidFill>
                <a:latin typeface="黑体" panose="02010609060101010101" pitchFamily="49" charset="-122"/>
                <a:ea typeface="黑体" panose="02010609060101010101" pitchFamily="49" charset="-122"/>
                <a:cs typeface="Times New Roman" panose="02020603050405020304" pitchFamily="18" charset="0"/>
              </a:rPr>
              <a:t>1. </a:t>
            </a:r>
            <a:r>
              <a:rPr lang="zh-CN" altLang="en-US"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重量轻</a:t>
            </a:r>
            <a:endParaRPr lang="en-US" altLang="zh-CN"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endParaRPr>
          </a:p>
          <a:p>
            <a:pPr>
              <a:spcAft>
                <a:spcPts val="1200"/>
              </a:spcAft>
            </a:pPr>
            <a:r>
              <a:rPr lang="zh-CN" altLang="en-US" sz="3600" dirty="0">
                <a:latin typeface="黑体" panose="02010609060101010101" pitchFamily="49" charset="-122"/>
                <a:ea typeface="黑体" panose="02010609060101010101" pitchFamily="49" charset="-122"/>
                <a:cs typeface="Times New Roman" panose="02020603050405020304" pitchFamily="18" charset="0"/>
              </a:rPr>
              <a:t>在</a:t>
            </a:r>
            <a:r>
              <a:rPr lang="zh-CN" altLang="en-US" sz="3600" u="sng" dirty="0">
                <a:latin typeface="黑体" panose="02010609060101010101" pitchFamily="49" charset="-122"/>
                <a:ea typeface="黑体" panose="02010609060101010101" pitchFamily="49" charset="-122"/>
                <a:cs typeface="Times New Roman" panose="02020603050405020304" pitchFamily="18" charset="0"/>
              </a:rPr>
              <a:t>重量为</a:t>
            </a:r>
            <a:r>
              <a:rPr lang="zh-CN" altLang="en-US" sz="3600" b="0" i="0" u="sng" dirty="0">
                <a:effectLst/>
                <a:latin typeface="黑体" panose="02010609060101010101" pitchFamily="49" charset="-122"/>
                <a:ea typeface="黑体" panose="02010609060101010101" pitchFamily="49" charset="-122"/>
                <a:cs typeface="Times New Roman" panose="02020603050405020304" pitchFamily="18" charset="0"/>
              </a:rPr>
              <a:t>关键考量因素</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的应用中，</a:t>
            </a:r>
            <a:r>
              <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rPr>
              <a:t>FPC</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可提供比刚性电路板更轻的电子电路</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7A3FF710-1C14-1B1D-CA13-87972C700B7A}"/>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Tree>
    <p:extLst>
      <p:ext uri="{BB962C8B-B14F-4D97-AF65-F5344CB8AC3E}">
        <p14:creationId xmlns:p14="http://schemas.microsoft.com/office/powerpoint/2010/main" val="412621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3C1FF-A63C-607D-6B06-913BC098CC62}"/>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BEA516A-9D44-330D-1BA4-A74DA735271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94D4157F-686C-9F01-B6D9-33F13FD35A0B}"/>
              </a:ext>
            </a:extLst>
          </p:cNvPr>
          <p:cNvSpPr txBox="1"/>
          <p:nvPr/>
        </p:nvSpPr>
        <p:spPr>
          <a:xfrm>
            <a:off x="541079" y="1408168"/>
            <a:ext cx="11650921" cy="5847755"/>
          </a:xfrm>
          <a:prstGeom prst="rect">
            <a:avLst/>
          </a:prstGeom>
          <a:noFill/>
        </p:spPr>
        <p:txBody>
          <a:bodyPr wrap="square">
            <a:spAutoFit/>
          </a:bodyPr>
          <a:lstStyle/>
          <a:p>
            <a:pPr>
              <a:spcAft>
                <a:spcPts val="1800"/>
              </a:spcAft>
            </a:pPr>
            <a:r>
              <a:rPr lang="zh-CN" altLang="en-US" sz="3600" b="0" i="0" dirty="0">
                <a:effectLst/>
                <a:latin typeface="黑体" panose="02010609060101010101" pitchFamily="49" charset="-122"/>
                <a:ea typeface="黑体" panose="02010609060101010101" pitchFamily="49" charset="-122"/>
              </a:rPr>
              <a:t>柔性印刷电路板</a:t>
            </a:r>
            <a:r>
              <a:rPr lang="zh-CN" altLang="en-US" sz="3600" dirty="0">
                <a:latin typeface="黑体" panose="02010609060101010101" pitchFamily="49" charset="-122"/>
                <a:ea typeface="黑体" panose="02010609060101010101" pitchFamily="49" charset="-122"/>
              </a:rPr>
              <a:t>的</a:t>
            </a:r>
            <a:r>
              <a:rPr lang="zh-CN" altLang="en-US"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优势</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pPr>
              <a:spcAft>
                <a:spcPts val="1200"/>
              </a:spcAft>
            </a:pPr>
            <a:r>
              <a:rPr lang="en-US" altLang="zh-CN"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2. </a:t>
            </a:r>
            <a:r>
              <a:rPr lang="zh-CN" altLang="en-US"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厚度薄、柔软、可弯曲</a:t>
            </a:r>
            <a:r>
              <a:rPr lang="zh-CN" altLang="en-US" sz="3600" dirty="0">
                <a:latin typeface="黑体" panose="02010609060101010101" pitchFamily="49" charset="-122"/>
                <a:ea typeface="黑体" panose="02010609060101010101" pitchFamily="49" charset="-122"/>
                <a:cs typeface="Times New Roman" panose="02020603050405020304" pitchFamily="18" charset="0"/>
              </a:rPr>
              <a:t>、</a:t>
            </a:r>
            <a:r>
              <a:rPr lang="zh-CN" altLang="en-US" sz="3600" dirty="0">
                <a:solidFill>
                  <a:srgbClr val="7030A0"/>
                </a:solidFill>
                <a:latin typeface="黑体" panose="02010609060101010101" pitchFamily="49" charset="-122"/>
                <a:ea typeface="黑体" panose="02010609060101010101" pitchFamily="49" charset="-122"/>
                <a:cs typeface="Times New Roman" panose="02020603050405020304" pitchFamily="18" charset="0"/>
              </a:rPr>
              <a:t>高效利用空间</a:t>
            </a:r>
            <a:endParaRPr lang="en-US" altLang="zh-CN" sz="3600" dirty="0">
              <a:solidFill>
                <a:srgbClr val="7030A0"/>
              </a:solidFill>
              <a:latin typeface="黑体" panose="02010609060101010101" pitchFamily="49" charset="-122"/>
              <a:ea typeface="黑体" panose="02010609060101010101" pitchFamily="49" charset="-122"/>
              <a:cs typeface="Times New Roman" panose="02020603050405020304" pitchFamily="18" charset="0"/>
            </a:endParaRPr>
          </a:p>
          <a:p>
            <a:pPr>
              <a:spcAft>
                <a:spcPts val="1800"/>
              </a:spcAft>
            </a:pPr>
            <a:r>
              <a:rPr lang="en-US" altLang="zh-CN" sz="3600" dirty="0">
                <a:latin typeface="黑体" panose="02010609060101010101" pitchFamily="49" charset="-122"/>
                <a:ea typeface="黑体" panose="02010609060101010101" pitchFamily="49" charset="-122"/>
                <a:cs typeface="Times New Roman" panose="02020603050405020304" pitchFamily="18" charset="0"/>
              </a:rPr>
              <a:t>FPC</a:t>
            </a:r>
            <a:r>
              <a:rPr lang="zh-CN" altLang="en-US" sz="3600" dirty="0">
                <a:latin typeface="黑体" panose="02010609060101010101" pitchFamily="49" charset="-122"/>
                <a:ea typeface="黑体" panose="02010609060101010101" pitchFamily="49" charset="-122"/>
                <a:cs typeface="Times New Roman" panose="02020603050405020304" pitchFamily="18" charset="0"/>
              </a:rPr>
              <a:t>更薄，可切割成任意复杂形状并可弯曲，适应所在设备内部的形状</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pPr>
              <a:spcAft>
                <a:spcPts val="1200"/>
              </a:spcAft>
            </a:pPr>
            <a:r>
              <a:rPr lang="en-US" altLang="zh-CN"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3. </a:t>
            </a:r>
            <a:r>
              <a:rPr lang="zh-CN" altLang="en-US"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rPr>
              <a:t>提高耐久性</a:t>
            </a:r>
            <a:endParaRPr lang="en-US" altLang="zh-CN" sz="3600" b="0" i="0" dirty="0">
              <a:solidFill>
                <a:srgbClr val="7030A0"/>
              </a:solidFill>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若设计得当，柔性电路可以承受大量弯折次数而不会导致电路失效</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B39FC8F1-08C7-1B81-7AA2-B257599944BB}"/>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Tree>
    <p:extLst>
      <p:ext uri="{BB962C8B-B14F-4D97-AF65-F5344CB8AC3E}">
        <p14:creationId xmlns:p14="http://schemas.microsoft.com/office/powerpoint/2010/main" val="4248230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6836-EF6F-8836-0847-5FB0A923621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F6D62C93-7424-FA94-673E-03A553F9926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4CF5E17-1AFD-1C64-9CE3-4BEEAAD4172E}"/>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A8D39602-E83C-77DF-92BC-10EA50D19202}"/>
              </a:ext>
            </a:extLst>
          </p:cNvPr>
          <p:cNvSpPr txBox="1"/>
          <p:nvPr/>
        </p:nvSpPr>
        <p:spPr>
          <a:xfrm>
            <a:off x="541079" y="1408168"/>
            <a:ext cx="10949881" cy="4662815"/>
          </a:xfrm>
          <a:prstGeom prst="rect">
            <a:avLst/>
          </a:prstGeom>
          <a:noFill/>
        </p:spPr>
        <p:txBody>
          <a:bodyPr wrap="square">
            <a:spAutoFit/>
          </a:bodyPr>
          <a:lstStyle/>
          <a:p>
            <a:pPr>
              <a:spcAft>
                <a:spcPts val="1800"/>
              </a:spcAft>
            </a:pPr>
            <a:r>
              <a:rPr lang="zh-CN" altLang="en-US" sz="3600" b="0" i="0" dirty="0">
                <a:effectLst/>
                <a:latin typeface="黑体" panose="02010609060101010101" pitchFamily="49" charset="-122"/>
                <a:ea typeface="黑体" panose="02010609060101010101" pitchFamily="49" charset="-122"/>
              </a:rPr>
              <a:t>柔性印刷电路板的</a:t>
            </a:r>
            <a:r>
              <a:rPr lang="zh-CN" altLang="en-US" sz="3600" b="0" i="0" dirty="0">
                <a:solidFill>
                  <a:srgbClr val="003F88"/>
                </a:solidFill>
                <a:effectLst/>
                <a:latin typeface="黑体" panose="02010609060101010101" pitchFamily="49" charset="-122"/>
                <a:ea typeface="黑体" panose="02010609060101010101" pitchFamily="49" charset="-122"/>
              </a:rPr>
              <a:t>劣势</a:t>
            </a:r>
            <a:r>
              <a:rPr lang="zh-CN" altLang="en-US" sz="3600" b="0" i="0" dirty="0">
                <a:effectLst/>
                <a:latin typeface="黑体" panose="02010609060101010101" pitchFamily="49" charset="-122"/>
                <a:ea typeface="黑体" panose="02010609060101010101" pitchFamily="49" charset="-122"/>
              </a:rPr>
              <a:t>：</a:t>
            </a:r>
            <a:endParaRPr lang="en-US" altLang="zh-CN" sz="3600" b="0" i="0" dirty="0">
              <a:effectLst/>
              <a:latin typeface="黑体" panose="02010609060101010101" pitchFamily="49" charset="-122"/>
              <a:ea typeface="黑体" panose="02010609060101010101" pitchFamily="49" charset="-122"/>
            </a:endParaRPr>
          </a:p>
          <a:p>
            <a:pPr marL="571500" indent="-571500">
              <a:spcAft>
                <a:spcPts val="1200"/>
              </a:spcAft>
              <a:buFont typeface="Arial" panose="020B0604020202020204" pitchFamily="34" charset="0"/>
              <a:buChar char="•"/>
            </a:pPr>
            <a:r>
              <a:rPr lang="zh-CN" altLang="en-US" sz="3600" dirty="0">
                <a:solidFill>
                  <a:srgbClr val="003F88"/>
                </a:solidFill>
                <a:latin typeface="黑体" panose="02010609060101010101" pitchFamily="49" charset="-122"/>
                <a:ea typeface="黑体" panose="02010609060101010101" pitchFamily="49" charset="-122"/>
                <a:cs typeface="Times New Roman" panose="02020603050405020304" pitchFamily="18" charset="0"/>
              </a:rPr>
              <a:t>成本</a:t>
            </a:r>
            <a:r>
              <a:rPr lang="zh-CN" altLang="en-US" sz="3600" dirty="0">
                <a:latin typeface="黑体" panose="02010609060101010101" pitchFamily="49" charset="-122"/>
                <a:ea typeface="黑体" panose="02010609060101010101" pitchFamily="49" charset="-122"/>
                <a:cs typeface="Times New Roman" panose="02020603050405020304" pitchFamily="18" charset="0"/>
              </a:rPr>
              <a:t>比</a:t>
            </a:r>
            <a:r>
              <a:rPr lang="en-US" altLang="zh-CN" sz="3600" dirty="0">
                <a:latin typeface="黑体" panose="02010609060101010101" pitchFamily="49" charset="-122"/>
                <a:ea typeface="黑体" panose="02010609060101010101" pitchFamily="49" charset="-122"/>
                <a:cs typeface="Times New Roman" panose="02020603050405020304" pitchFamily="18" charset="0"/>
              </a:rPr>
              <a:t>PCB</a:t>
            </a:r>
            <a:r>
              <a:rPr lang="zh-CN" altLang="en-US" sz="3600" dirty="0">
                <a:latin typeface="黑体" panose="02010609060101010101" pitchFamily="49" charset="-122"/>
                <a:ea typeface="黑体" panose="02010609060101010101" pitchFamily="49" charset="-122"/>
                <a:cs typeface="Times New Roman" panose="02020603050405020304" pitchFamily="18" charset="0"/>
              </a:rPr>
              <a:t>更高（材料、制造成本）</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pPr marL="571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cs typeface="Times New Roman" panose="02020603050405020304" pitchFamily="18" charset="0"/>
              </a:rPr>
              <a:t>材料薄导致电路之间的</a:t>
            </a:r>
            <a:r>
              <a:rPr lang="zh-CN" altLang="en-US" sz="3600" dirty="0">
                <a:solidFill>
                  <a:srgbClr val="003F88"/>
                </a:solidFill>
                <a:latin typeface="黑体" panose="02010609060101010101" pitchFamily="49" charset="-122"/>
                <a:ea typeface="黑体" panose="02010609060101010101" pitchFamily="49" charset="-122"/>
                <a:cs typeface="Times New Roman" panose="02020603050405020304" pitchFamily="18" charset="0"/>
              </a:rPr>
              <a:t>电磁干扰</a:t>
            </a:r>
            <a:r>
              <a:rPr lang="zh-CN" altLang="en-US" sz="3600" dirty="0">
                <a:latin typeface="黑体" panose="02010609060101010101" pitchFamily="49" charset="-122"/>
                <a:ea typeface="黑体" panose="02010609060101010101" pitchFamily="49" charset="-122"/>
                <a:cs typeface="Times New Roman" panose="02020603050405020304" pitchFamily="18" charset="0"/>
              </a:rPr>
              <a:t>（</a:t>
            </a:r>
            <a:r>
              <a:rPr lang="en-US" altLang="zh-CN" sz="3600" dirty="0">
                <a:latin typeface="黑体" panose="02010609060101010101" pitchFamily="49" charset="-122"/>
                <a:ea typeface="黑体" panose="02010609060101010101" pitchFamily="49" charset="-122"/>
                <a:cs typeface="Times New Roman" panose="02020603050405020304" pitchFamily="18" charset="0"/>
              </a:rPr>
              <a:t>EMI</a:t>
            </a:r>
            <a:r>
              <a:rPr lang="zh-CN" altLang="en-US" sz="36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pPr marL="571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cs typeface="Times New Roman" panose="02020603050405020304" pitchFamily="18" charset="0"/>
              </a:rPr>
              <a:t>基板的弯曲可能导致</a:t>
            </a:r>
            <a:r>
              <a:rPr lang="zh-CN" altLang="en-US" sz="3600" dirty="0">
                <a:solidFill>
                  <a:srgbClr val="003F88"/>
                </a:solidFill>
                <a:latin typeface="黑体" panose="02010609060101010101" pitchFamily="49" charset="-122"/>
                <a:ea typeface="黑体" panose="02010609060101010101" pitchFamily="49" charset="-122"/>
                <a:cs typeface="Times New Roman" panose="02020603050405020304" pitchFamily="18" charset="0"/>
              </a:rPr>
              <a:t>信号反射的变化</a:t>
            </a:r>
            <a:r>
              <a:rPr lang="zh-CN" altLang="en-US" sz="3600" dirty="0">
                <a:latin typeface="黑体" panose="02010609060101010101" pitchFamily="49" charset="-122"/>
                <a:ea typeface="黑体" panose="02010609060101010101" pitchFamily="49" charset="-122"/>
                <a:cs typeface="Times New Roman" panose="02020603050405020304" pitchFamily="18" charset="0"/>
              </a:rPr>
              <a:t>和</a:t>
            </a:r>
            <a:r>
              <a:rPr lang="zh-CN" altLang="en-US" sz="3600" dirty="0">
                <a:solidFill>
                  <a:srgbClr val="003F88"/>
                </a:solidFill>
                <a:latin typeface="黑体" panose="02010609060101010101" pitchFamily="49" charset="-122"/>
                <a:ea typeface="黑体" panose="02010609060101010101" pitchFamily="49" charset="-122"/>
                <a:cs typeface="Times New Roman" panose="02020603050405020304" pitchFamily="18" charset="0"/>
              </a:rPr>
              <a:t>阻抗不匹配</a:t>
            </a:r>
            <a:r>
              <a:rPr lang="zh-CN" altLang="en-US" sz="3600" dirty="0">
                <a:latin typeface="黑体" panose="02010609060101010101" pitchFamily="49" charset="-122"/>
                <a:ea typeface="黑体" panose="02010609060101010101" pitchFamily="49" charset="-122"/>
                <a:cs typeface="Times New Roman" panose="02020603050405020304" pitchFamily="18" charset="0"/>
              </a:rPr>
              <a:t>（需要信号完整性仿真驱动的正确布线和良好的设计实践解决这些挑战）</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a:p>
            <a:pPr marL="571500" indent="-571500">
              <a:spcAft>
                <a:spcPts val="1200"/>
              </a:spcAft>
              <a:buFont typeface="Arial" panose="020B0604020202020204" pitchFamily="34" charset="0"/>
              <a:buChar char="•"/>
            </a:pPr>
            <a:r>
              <a:rPr lang="zh-CN" altLang="en-US" sz="3600" dirty="0">
                <a:latin typeface="黑体" panose="02010609060101010101" pitchFamily="49" charset="-122"/>
                <a:ea typeface="黑体" panose="02010609060101010101" pitchFamily="49" charset="-122"/>
                <a:cs typeface="Times New Roman" panose="02020603050405020304" pitchFamily="18" charset="0"/>
              </a:rPr>
              <a:t>实现器件的</a:t>
            </a:r>
            <a:r>
              <a:rPr lang="zh-CN" altLang="en-US" sz="3600" dirty="0">
                <a:solidFill>
                  <a:srgbClr val="003F88"/>
                </a:solidFill>
                <a:latin typeface="黑体" panose="02010609060101010101" pitchFamily="49" charset="-122"/>
                <a:ea typeface="黑体" panose="02010609060101010101" pitchFamily="49" charset="-122"/>
                <a:cs typeface="Times New Roman" panose="02020603050405020304" pitchFamily="18" charset="0"/>
              </a:rPr>
              <a:t>布局和焊接自动化更加困难</a:t>
            </a:r>
            <a:endParaRPr lang="en-US" altLang="zh-CN" sz="36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57774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FB88-9217-481B-1170-B29F0EA4913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38437B9-548F-57D6-9AA2-00A0C0811C0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EC0903C1-AA3B-BA9A-D3CC-3DF50852A3E2}"/>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E6D2D634-DA68-EE54-1E36-A6DB6E760A60}"/>
              </a:ext>
            </a:extLst>
          </p:cNvPr>
          <p:cNvSpPr txBox="1"/>
          <p:nvPr/>
        </p:nvSpPr>
        <p:spPr>
          <a:xfrm>
            <a:off x="541079" y="1408168"/>
            <a:ext cx="11650921" cy="3801041"/>
          </a:xfrm>
          <a:prstGeom prst="rect">
            <a:avLst/>
          </a:prstGeom>
          <a:noFill/>
        </p:spPr>
        <p:txBody>
          <a:bodyPr wrap="square">
            <a:spAutoFit/>
          </a:bodyPr>
          <a:lstStyle/>
          <a:p>
            <a:pPr>
              <a:spcAft>
                <a:spcPts val="1200"/>
              </a:spcAft>
            </a:pPr>
            <a:r>
              <a:rPr lang="zh-CN" altLang="en-US" sz="3600" b="0" i="0" dirty="0">
                <a:effectLst/>
                <a:latin typeface="黑体" panose="02010609060101010101" pitchFamily="49" charset="-122"/>
                <a:ea typeface="黑体" panose="02010609060101010101" pitchFamily="49" charset="-122"/>
              </a:rPr>
              <a:t>柔性印刷电路板的</a:t>
            </a:r>
            <a:r>
              <a:rPr lang="zh-CN" altLang="en-US" sz="3600" b="0" i="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常见应用</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pPr>
              <a:spcAft>
                <a:spcPts val="1800"/>
              </a:spcAft>
            </a:pP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柔性</a:t>
            </a:r>
            <a:r>
              <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rPr>
              <a:t>PCB</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正广泛应用于各个领域</a:t>
            </a:r>
            <a:r>
              <a:rPr lang="zh-CN" altLang="en-US" sz="3600" dirty="0">
                <a:latin typeface="黑体" panose="02010609060101010101" pitchFamily="49" charset="-122"/>
                <a:ea typeface="黑体" panose="02010609060101010101" pitchFamily="49" charset="-122"/>
                <a:cs typeface="Times New Roman" panose="02020603050405020304" pitchFamily="18" charset="0"/>
              </a:rPr>
              <a:t>。</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在这些应用中，柔性</a:t>
            </a:r>
            <a:r>
              <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rPr>
              <a:t>PCB</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的技术优势大于其高成本的劣势，而其优化的设计可以克服相关挑战。</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82CEB220-7FCF-E53C-F239-CF5152C621F7}"/>
              </a:ext>
            </a:extLst>
          </p:cNvPr>
          <p:cNvPicPr>
            <a:picLocks noChangeAspect="1"/>
          </p:cNvPicPr>
          <p:nvPr/>
        </p:nvPicPr>
        <p:blipFill>
          <a:blip r:embed="rId3"/>
          <a:stretch>
            <a:fillRect/>
          </a:stretch>
        </p:blipFill>
        <p:spPr>
          <a:xfrm>
            <a:off x="3580081" y="3261360"/>
            <a:ext cx="5031838" cy="3596640"/>
          </a:xfrm>
          <a:prstGeom prst="rect">
            <a:avLst/>
          </a:prstGeom>
        </p:spPr>
      </p:pic>
    </p:spTree>
    <p:extLst>
      <p:ext uri="{BB962C8B-B14F-4D97-AF65-F5344CB8AC3E}">
        <p14:creationId xmlns:p14="http://schemas.microsoft.com/office/powerpoint/2010/main" val="3085798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663F8-5CEA-B2ED-A4B8-80DEC0F6B222}"/>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3D5D01E-5F7C-D9AC-FBD5-9C07F2B915C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CB33907-DE65-FE73-1B4D-FAAF378D8502}"/>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87742A1A-86CC-A98F-6821-B44427BE9BA2}"/>
              </a:ext>
            </a:extLst>
          </p:cNvPr>
          <p:cNvSpPr txBox="1"/>
          <p:nvPr/>
        </p:nvSpPr>
        <p:spPr>
          <a:xfrm>
            <a:off x="541079" y="1394670"/>
            <a:ext cx="11650921" cy="4278094"/>
          </a:xfrm>
          <a:prstGeom prst="rect">
            <a:avLst/>
          </a:prstGeom>
          <a:noFill/>
        </p:spPr>
        <p:txBody>
          <a:bodyPr wrap="square">
            <a:spAutoFit/>
          </a:bodyPr>
          <a:lstStyle/>
          <a:p>
            <a:pPr>
              <a:spcAft>
                <a:spcPts val="1200"/>
              </a:spcAft>
            </a:pPr>
            <a:r>
              <a:rPr lang="zh-CN" altLang="en-US" sz="3600" b="0" i="0" dirty="0">
                <a:effectLst/>
                <a:latin typeface="黑体" panose="02010609060101010101" pitchFamily="49" charset="-122"/>
                <a:ea typeface="黑体" panose="02010609060101010101" pitchFamily="49" charset="-122"/>
              </a:rPr>
              <a:t>柔性印刷电路板的</a:t>
            </a:r>
            <a:r>
              <a:rPr lang="zh-CN" altLang="en-US" sz="3600" b="0" i="0" dirty="0">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常见应用</a:t>
            </a:r>
            <a:r>
              <a:rPr lang="zh-CN" altLang="en-US" sz="3600" b="0" i="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pPr>
              <a:spcAft>
                <a:spcPts val="1200"/>
              </a:spcAft>
            </a:pPr>
            <a:r>
              <a:rPr lang="zh-CN" altLang="en-US" sz="3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消费类电子设备</a:t>
            </a:r>
            <a:endParaRPr lang="en-US" altLang="zh-CN" sz="36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3600" dirty="0">
                <a:latin typeface="黑体" panose="02010609060101010101" pitchFamily="49" charset="-122"/>
                <a:ea typeface="黑体" panose="02010609060101010101" pitchFamily="49" charset="-122"/>
                <a:cs typeface="Times New Roman" panose="02020603050405020304" pitchFamily="18" charset="0"/>
              </a:rPr>
              <a:t>电路形状和尺寸需符合设备的形状，同时要保持尽可能小的尺寸。从计算器到手机，设计人员通过使用柔性电子设备，在性能和美观之间取得平衡。</a:t>
            </a:r>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en-US" altLang="zh-CN" sz="3600" b="0" i="0" dirty="0">
              <a:effectLst/>
              <a:latin typeface="黑体" panose="02010609060101010101" pitchFamily="49" charset="-122"/>
              <a:ea typeface="黑体" panose="02010609060101010101" pitchFamily="49" charset="-122"/>
              <a:cs typeface="Times New Roman" panose="02020603050405020304" pitchFamily="18" charset="0"/>
            </a:endParaRPr>
          </a:p>
          <a:p>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30" name="Picture 6" descr="undefined">
            <a:extLst>
              <a:ext uri="{FF2B5EF4-FFF2-40B4-BE49-F238E27FC236}">
                <a16:creationId xmlns:a16="http://schemas.microsoft.com/office/drawing/2014/main" id="{B3FC059E-2EA0-8225-2B4F-644B6A0B0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938" y="3979982"/>
            <a:ext cx="4267062" cy="28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938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ACF33-56E2-226D-CBFE-247C3ED93E4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DC3695D-F318-990F-6978-8F04BDC24AB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021CAB0-EFFC-483D-77B0-14E078CC5946}"/>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3CE29AD3-E144-4C3A-76E1-D5D224F94715}"/>
              </a:ext>
            </a:extLst>
          </p:cNvPr>
          <p:cNvSpPr txBox="1"/>
          <p:nvPr/>
        </p:nvSpPr>
        <p:spPr>
          <a:xfrm>
            <a:off x="1" y="1408168"/>
            <a:ext cx="12192000" cy="5293757"/>
          </a:xfrm>
          <a:prstGeom prst="rect">
            <a:avLst/>
          </a:prstGeom>
          <a:noFill/>
        </p:spPr>
        <p:txBody>
          <a:bodyPr wrap="square">
            <a:spAutoFit/>
          </a:bodyPr>
          <a:lstStyle/>
          <a:p>
            <a:pPr>
              <a:spcAft>
                <a:spcPts val="1800"/>
              </a:spcAft>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柔性印刷电路板的</a:t>
            </a: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常见应用</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汽车应用</a:t>
            </a:r>
            <a:endParaRPr lang="en-US" altLang="zh-CN"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endParaRPr>
          </a:p>
          <a:p>
            <a:r>
              <a:rPr lang="zh-CN" altLang="en-US" sz="3600" b="0" i="0" dirty="0">
                <a:effectLst/>
                <a:latin typeface="Arial" panose="020B0604020202020204" pitchFamily="34" charset="0"/>
                <a:ea typeface="黑体" panose="02010609060101010101" pitchFamily="49" charset="-122"/>
                <a:cs typeface="Arial" panose="020B0604020202020204" pitchFamily="34" charset="0"/>
              </a:rPr>
              <a:t>能够适应紧凑封装的</a:t>
            </a:r>
            <a:r>
              <a:rPr lang="zh-CN" altLang="en-US" sz="3600" b="0" i="0" u="sng" dirty="0">
                <a:effectLst/>
                <a:latin typeface="Arial" panose="020B0604020202020204" pitchFamily="34" charset="0"/>
                <a:ea typeface="黑体" panose="02010609060101010101" pitchFamily="49" charset="-122"/>
                <a:cs typeface="Arial" panose="020B0604020202020204" pitchFamily="34" charset="0"/>
              </a:rPr>
              <a:t>抗震动和耐热型</a:t>
            </a:r>
            <a:r>
              <a:rPr lang="en-US" altLang="zh-CN" sz="3600" b="0" i="0" u="sng" dirty="0">
                <a:effectLst/>
                <a:latin typeface="Arial" panose="020B0604020202020204" pitchFamily="34" charset="0"/>
                <a:ea typeface="黑体" panose="02010609060101010101" pitchFamily="49" charset="-122"/>
                <a:cs typeface="Arial" panose="020B0604020202020204" pitchFamily="34" charset="0"/>
              </a:rPr>
              <a:t>FPC</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a:spcAft>
                <a:spcPts val="1800"/>
              </a:spcAft>
            </a:pPr>
            <a:r>
              <a:rPr lang="zh-CN" altLang="en-US" sz="3600" dirty="0">
                <a:latin typeface="Arial" panose="020B0604020202020204" pitchFamily="34" charset="0"/>
                <a:ea typeface="黑体" panose="02010609060101010101" pitchFamily="49" charset="-122"/>
                <a:cs typeface="Arial" panose="020B0604020202020204" pitchFamily="34" charset="0"/>
              </a:rPr>
              <a:t>能够利用相互不同角度的</a:t>
            </a:r>
            <a:r>
              <a:rPr lang="zh-CN" altLang="en-US" sz="3600" u="sng" dirty="0">
                <a:latin typeface="Arial" panose="020B0604020202020204" pitchFamily="34" charset="0"/>
                <a:ea typeface="黑体" panose="02010609060101010101" pitchFamily="49" charset="-122"/>
                <a:cs typeface="Arial" panose="020B0604020202020204" pitchFamily="34" charset="0"/>
              </a:rPr>
              <a:t>连接器</a:t>
            </a:r>
            <a:r>
              <a:rPr lang="zh-CN" altLang="en-US" sz="3600" dirty="0">
                <a:latin typeface="Arial" panose="020B0604020202020204" pitchFamily="34" charset="0"/>
                <a:ea typeface="黑体" panose="02010609060101010101" pitchFamily="49" charset="-122"/>
                <a:cs typeface="Arial" panose="020B0604020202020204" pitchFamily="34" charset="0"/>
              </a:rPr>
              <a:t>来连接不在同一平面上的组件；</a:t>
            </a:r>
            <a:endParaRPr lang="en-US" altLang="zh-CN" sz="3600" dirty="0">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工业传感器</a:t>
            </a:r>
            <a:r>
              <a:rPr lang="zh-CN" altLang="en-US" sz="3600" dirty="0">
                <a:solidFill>
                  <a:srgbClr val="FF0000"/>
                </a:solidFill>
                <a:latin typeface="Arial" panose="020B0604020202020204" pitchFamily="34" charset="0"/>
                <a:ea typeface="黑体" panose="02010609060101010101" pitchFamily="49" charset="-122"/>
                <a:cs typeface="Arial" panose="020B0604020202020204" pitchFamily="34" charset="0"/>
              </a:rPr>
              <a:t>设计</a:t>
            </a:r>
            <a:endParaRPr lang="en-US" altLang="zh-CN" sz="36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a:spcAft>
                <a:spcPts val="1800"/>
              </a:spcAft>
            </a:pPr>
            <a:r>
              <a:rPr lang="en-US" altLang="zh-CN" sz="3600" b="0" i="0" dirty="0">
                <a:effectLst/>
                <a:latin typeface="Arial" panose="020B0604020202020204" pitchFamily="34" charset="0"/>
                <a:ea typeface="黑体" panose="02010609060101010101" pitchFamily="49" charset="-122"/>
                <a:cs typeface="Arial" panose="020B0604020202020204" pitchFamily="34" charset="0"/>
              </a:rPr>
              <a:t>FPC</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高效连接器件，能够承受由传感器监控的工业机械的</a:t>
            </a:r>
            <a:r>
              <a:rPr lang="zh-CN" altLang="en-US" sz="3600" b="0" i="0" u="sng" dirty="0">
                <a:effectLst/>
                <a:latin typeface="Arial" panose="020B0604020202020204" pitchFamily="34" charset="0"/>
                <a:ea typeface="黑体" panose="02010609060101010101" pitchFamily="49" charset="-122"/>
                <a:cs typeface="Arial" panose="020B0604020202020204" pitchFamily="34" charset="0"/>
              </a:rPr>
              <a:t>热影响</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和</a:t>
            </a:r>
            <a:r>
              <a:rPr lang="zh-CN" altLang="en-US" sz="3600" b="0" i="0" u="sng" dirty="0">
                <a:effectLst/>
                <a:latin typeface="Arial" panose="020B0604020202020204" pitchFamily="34" charset="0"/>
                <a:ea typeface="黑体" panose="02010609060101010101" pitchFamily="49" charset="-122"/>
                <a:cs typeface="Arial" panose="020B0604020202020204" pitchFamily="34" charset="0"/>
              </a:rPr>
              <a:t>振动影响</a:t>
            </a:r>
            <a:endParaRPr lang="de-DE" altLang="zh-CN" sz="3600" b="0" i="0" u="sng" dirty="0">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81497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13432-E044-11B2-336C-980B3F303935}"/>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670F875-3DE7-C1FD-C7A3-06D4D006262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7C0BC72-3E83-EB12-08A9-BE837E119414}"/>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EBC6295E-B55F-E1F0-06CA-A1566DE2759B}"/>
              </a:ext>
            </a:extLst>
          </p:cNvPr>
          <p:cNvSpPr txBox="1"/>
          <p:nvPr/>
        </p:nvSpPr>
        <p:spPr>
          <a:xfrm>
            <a:off x="1" y="1408168"/>
            <a:ext cx="12192000" cy="4585871"/>
          </a:xfrm>
          <a:prstGeom prst="rect">
            <a:avLst/>
          </a:prstGeom>
          <a:noFill/>
        </p:spPr>
        <p:txBody>
          <a:bodyPr wrap="square">
            <a:spAutoFit/>
          </a:bodyPr>
          <a:lstStyle/>
          <a:p>
            <a:pPr>
              <a:spcAft>
                <a:spcPts val="1800"/>
              </a:spcAft>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柔性印刷电路板的</a:t>
            </a: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常见应用</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医疗设备，尤其是可穿戴设备</a:t>
            </a:r>
            <a:endParaRPr lang="en-US" altLang="zh-CN"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endParaRPr>
          </a:p>
          <a:p>
            <a:r>
              <a:rPr lang="zh-CN" altLang="en-US" sz="3600" b="0" i="0" dirty="0">
                <a:effectLst/>
                <a:latin typeface="Arial" panose="020B0604020202020204" pitchFamily="34" charset="0"/>
                <a:ea typeface="黑体" panose="02010609060101010101" pitchFamily="49" charset="-122"/>
                <a:cs typeface="Arial" panose="020B0604020202020204" pitchFamily="34" charset="0"/>
              </a:rPr>
              <a:t>适应可穿戴设备的重量和尺寸约束；</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a:spcAft>
                <a:spcPts val="600"/>
              </a:spcAft>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适应人体有机形状需求；</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indent="457200">
              <a:spcBef>
                <a:spcPts val="1200"/>
              </a:spcBef>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随着医疗设备变得越来越小型化、功能越来越强大，企业将选择柔性或</a:t>
            </a:r>
            <a:r>
              <a:rPr lang="zh-CN" altLang="en-US" sz="3600" b="0" i="0" u="sng" dirty="0">
                <a:effectLst/>
                <a:latin typeface="Arial" panose="020B0604020202020204" pitchFamily="34" charset="0"/>
                <a:ea typeface="黑体" panose="02010609060101010101" pitchFamily="49" charset="-122"/>
                <a:cs typeface="Arial" panose="020B0604020202020204" pitchFamily="34" charset="0"/>
              </a:rPr>
              <a:t>刚柔结合</a:t>
            </a:r>
            <a:r>
              <a:rPr lang="zh-CN" altLang="en-US" sz="3600" u="sng" dirty="0">
                <a:latin typeface="Arial" panose="020B0604020202020204" pitchFamily="34" charset="0"/>
                <a:ea typeface="黑体" panose="02010609060101010101" pitchFamily="49" charset="-122"/>
                <a:cs typeface="Arial" panose="020B0604020202020204" pitchFamily="34" charset="0"/>
              </a:rPr>
              <a:t>印刷电路</a:t>
            </a:r>
            <a:r>
              <a:rPr lang="en-US" altLang="zh-CN" sz="3600" u="sng" dirty="0">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u="sng" dirty="0">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179710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A5B80-97E6-8077-9AFA-DC979A799B3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EF3A7A5-7A6E-D40B-EB00-9E09171F0B2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0D5F447-737E-B661-E23F-2616ED5078EB}"/>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电路的物理载体③</a:t>
            </a:r>
          </a:p>
        </p:txBody>
      </p:sp>
      <p:sp>
        <p:nvSpPr>
          <p:cNvPr id="3" name="文本框 2">
            <a:extLst>
              <a:ext uri="{FF2B5EF4-FFF2-40B4-BE49-F238E27FC236}">
                <a16:creationId xmlns:a16="http://schemas.microsoft.com/office/drawing/2014/main" id="{7E364780-12D1-5CE4-C4B8-686591F2B2C1}"/>
              </a:ext>
            </a:extLst>
          </p:cNvPr>
          <p:cNvSpPr txBox="1"/>
          <p:nvPr/>
        </p:nvSpPr>
        <p:spPr>
          <a:xfrm>
            <a:off x="1" y="1408168"/>
            <a:ext cx="12192000" cy="2693045"/>
          </a:xfrm>
          <a:prstGeom prst="rect">
            <a:avLst/>
          </a:prstGeom>
          <a:noFill/>
        </p:spPr>
        <p:txBody>
          <a:bodyPr wrap="square">
            <a:spAutoFit/>
          </a:bodyPr>
          <a:lstStyle/>
          <a:p>
            <a:pPr>
              <a:spcAft>
                <a:spcPts val="1800"/>
              </a:spcAft>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柔性印刷电路板的</a:t>
            </a: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常见应用</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a:spcAft>
                <a:spcPts val="1200"/>
              </a:spcAft>
            </a:pP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微型传感器系统</a:t>
            </a:r>
            <a:endParaRPr lang="en-US" altLang="zh-CN"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endParaRPr>
          </a:p>
          <a:p>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柔性印刷电路在</a:t>
            </a:r>
            <a:r>
              <a:rPr lang="zh-CN" altLang="en-US" sz="3600" dirty="0">
                <a:latin typeface="Arial" panose="020B0604020202020204" pitchFamily="34" charset="0"/>
                <a:ea typeface="黑体" panose="02010609060101010101" pitchFamily="49" charset="-122"/>
                <a:cs typeface="Arial" panose="020B0604020202020204" pitchFamily="34" charset="0"/>
              </a:rPr>
              <a:t>微型传感器系统</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中起着至关重要的作用，因为它们容纳了电源、数据处理和传输所需的所有电子元件。</a:t>
            </a:r>
          </a:p>
        </p:txBody>
      </p:sp>
    </p:spTree>
    <p:extLst>
      <p:ext uri="{BB962C8B-B14F-4D97-AF65-F5344CB8AC3E}">
        <p14:creationId xmlns:p14="http://schemas.microsoft.com/office/powerpoint/2010/main" val="2076578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21D27-ED26-3DD1-1AC9-F92C2E5A685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492845F-9555-6430-99B8-7E25C840C02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8017337-9E8F-CF6D-1C0B-ACA23D1EF9C1}"/>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3" name="文本框 2">
            <a:extLst>
              <a:ext uri="{FF2B5EF4-FFF2-40B4-BE49-F238E27FC236}">
                <a16:creationId xmlns:a16="http://schemas.microsoft.com/office/drawing/2014/main" id="{78E0F484-7AA2-5E58-1652-68C28AFD093D}"/>
              </a:ext>
            </a:extLst>
          </p:cNvPr>
          <p:cNvSpPr txBox="1"/>
          <p:nvPr/>
        </p:nvSpPr>
        <p:spPr>
          <a:xfrm>
            <a:off x="541079" y="1408168"/>
            <a:ext cx="4524103" cy="1200329"/>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用于柔性电子系统的柔性印刷电路板</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8FDB022B-2F70-9E42-030F-DCD0DCBDBCBA}"/>
              </a:ext>
            </a:extLst>
          </p:cNvPr>
          <p:cNvSpPr txBox="1"/>
          <p:nvPr/>
        </p:nvSpPr>
        <p:spPr>
          <a:xfrm>
            <a:off x="0" y="2749421"/>
            <a:ext cx="5065182" cy="1815882"/>
          </a:xfrm>
          <a:prstGeom prst="rect">
            <a:avLst/>
          </a:prstGeom>
          <a:noFill/>
        </p:spPr>
        <p:txBody>
          <a:bodyPr wrap="square">
            <a:spAutoFit/>
          </a:bodyPr>
          <a:lstStyle/>
          <a:p>
            <a:pPr>
              <a:spcAft>
                <a:spcPts val="1200"/>
              </a:spcAft>
            </a:pPr>
            <a:r>
              <a:rPr lang="zh-CN" altLang="en-US" sz="2800" dirty="0">
                <a:latin typeface="Arial" panose="020B0604020202020204" pitchFamily="34" charset="0"/>
                <a:ea typeface="华文细黑" panose="02010600040101010101" pitchFamily="2" charset="-122"/>
                <a:cs typeface="Arial" panose="020B0604020202020204" pitchFamily="34" charset="0"/>
              </a:rPr>
              <a:t>（a）用于</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评估心室分流功能</a:t>
            </a:r>
            <a:r>
              <a:rPr lang="zh-CN" altLang="en-US" sz="2800" dirty="0">
                <a:latin typeface="Arial" panose="020B0604020202020204" pitchFamily="34" charset="0"/>
                <a:ea typeface="华文细黑" panose="02010600040101010101" pitchFamily="2" charset="-122"/>
                <a:cs typeface="Arial" panose="020B0604020202020204" pitchFamily="34" charset="0"/>
              </a:rPr>
              <a:t>的</a:t>
            </a:r>
            <a:r>
              <a:rPr lang="zh-CN" altLang="en-US" sz="2800" u="sng" dirty="0">
                <a:latin typeface="Arial" panose="020B0604020202020204" pitchFamily="34" charset="0"/>
                <a:ea typeface="华文细黑" panose="02010600040101010101" pitchFamily="2" charset="-122"/>
                <a:cs typeface="Arial" panose="020B0604020202020204" pitchFamily="34" charset="0"/>
              </a:rPr>
              <a:t>非侵入式</a:t>
            </a:r>
            <a:r>
              <a:rPr lang="zh-CN" altLang="en-US" sz="2800" dirty="0">
                <a:latin typeface="Arial" panose="020B0604020202020204" pitchFamily="34" charset="0"/>
                <a:ea typeface="华文细黑" panose="02010600040101010101" pitchFamily="2" charset="-122"/>
                <a:cs typeface="Arial" panose="020B0604020202020204" pitchFamily="34" charset="0"/>
              </a:rPr>
              <a:t>可穿戴</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表皮</a:t>
            </a:r>
            <a:r>
              <a:rPr lang="zh-CN" altLang="en-US" sz="2800" dirty="0">
                <a:latin typeface="Arial" panose="020B0604020202020204" pitchFamily="34" charset="0"/>
                <a:ea typeface="华文细黑" panose="02010600040101010101" pitchFamily="2" charset="-122"/>
                <a:cs typeface="Arial" panose="020B0604020202020204" pitchFamily="34" charset="0"/>
              </a:rPr>
              <a:t>电子设备；版权所有 (2018) 美国科学促进会。</a:t>
            </a:r>
            <a:endParaRPr lang="en-US" altLang="zh-CN" sz="2800" dirty="0">
              <a:latin typeface="Arial" panose="020B0604020202020204" pitchFamily="34" charset="0"/>
              <a:ea typeface="华文细黑" panose="02010600040101010101" pitchFamily="2" charset="-122"/>
              <a:cs typeface="Arial" panose="020B0604020202020204" pitchFamily="34" charset="0"/>
            </a:endParaRPr>
          </a:p>
        </p:txBody>
      </p:sp>
      <p:pic>
        <p:nvPicPr>
          <p:cNvPr id="10" name="图片 9">
            <a:extLst>
              <a:ext uri="{FF2B5EF4-FFF2-40B4-BE49-F238E27FC236}">
                <a16:creationId xmlns:a16="http://schemas.microsoft.com/office/drawing/2014/main" id="{25B0233C-40F0-6B4C-A0AD-02598EC4E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182" y="261256"/>
            <a:ext cx="7126818" cy="6442740"/>
          </a:xfrm>
          <a:prstGeom prst="rect">
            <a:avLst/>
          </a:prstGeom>
        </p:spPr>
      </p:pic>
      <p:sp>
        <p:nvSpPr>
          <p:cNvPr id="2" name="矩形 1">
            <a:extLst>
              <a:ext uri="{FF2B5EF4-FFF2-40B4-BE49-F238E27FC236}">
                <a16:creationId xmlns:a16="http://schemas.microsoft.com/office/drawing/2014/main" id="{14A5A6FA-EF20-FD21-E47F-83FF02EE3A86}"/>
              </a:ext>
            </a:extLst>
          </p:cNvPr>
          <p:cNvSpPr/>
          <p:nvPr/>
        </p:nvSpPr>
        <p:spPr>
          <a:xfrm>
            <a:off x="5065182" y="3150453"/>
            <a:ext cx="7126818" cy="3553543"/>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AAF6246-DB9D-ED24-1BF4-7F8B4A147F0C}"/>
              </a:ext>
            </a:extLst>
          </p:cNvPr>
          <p:cNvSpPr/>
          <p:nvPr/>
        </p:nvSpPr>
        <p:spPr>
          <a:xfrm>
            <a:off x="8601075" y="103820"/>
            <a:ext cx="3590924" cy="3046634"/>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555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470C1-F905-843F-B12B-EF25820B874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28E9F7E9-E4C2-20FD-AA8E-52BAF2CD26F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A81849A-BA0B-9ACF-016C-2B84E9CA051F}"/>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3" name="文本框 2">
            <a:extLst>
              <a:ext uri="{FF2B5EF4-FFF2-40B4-BE49-F238E27FC236}">
                <a16:creationId xmlns:a16="http://schemas.microsoft.com/office/drawing/2014/main" id="{F6751671-9249-39F0-30C8-690889A41FE5}"/>
              </a:ext>
            </a:extLst>
          </p:cNvPr>
          <p:cNvSpPr txBox="1"/>
          <p:nvPr/>
        </p:nvSpPr>
        <p:spPr>
          <a:xfrm>
            <a:off x="541079" y="1408168"/>
            <a:ext cx="4524103" cy="1200329"/>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用于柔性电子系统的柔性印刷电路板</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F2FB9FD6-EA15-8C43-DE33-8564B370F99C}"/>
              </a:ext>
            </a:extLst>
          </p:cNvPr>
          <p:cNvSpPr txBox="1"/>
          <p:nvPr/>
        </p:nvSpPr>
        <p:spPr>
          <a:xfrm>
            <a:off x="0" y="2749421"/>
            <a:ext cx="5065182" cy="2246769"/>
          </a:xfrm>
          <a:prstGeom prst="rect">
            <a:avLst/>
          </a:prstGeom>
          <a:noFill/>
        </p:spPr>
        <p:txBody>
          <a:bodyPr wrap="square">
            <a:spAutoFit/>
          </a:bodyPr>
          <a:lstStyle/>
          <a:p>
            <a:r>
              <a:rPr lang="zh-CN" altLang="en-US" sz="2800" dirty="0">
                <a:latin typeface="Arial" panose="020B0604020202020204" pitchFamily="34" charset="0"/>
                <a:ea typeface="华文细黑" panose="02010600040101010101" pitchFamily="2" charset="-122"/>
                <a:cs typeface="Arial" panose="020B0604020202020204" pitchFamily="34" charset="0"/>
              </a:rPr>
              <a:t>（b）</a:t>
            </a:r>
            <a:r>
              <a:rPr lang="zh-CN" altLang="en-US" sz="2800" u="sng" dirty="0">
                <a:latin typeface="Arial" panose="020B0604020202020204" pitchFamily="34" charset="0"/>
                <a:ea typeface="华文细黑" panose="02010600040101010101" pitchFamily="2" charset="-122"/>
                <a:cs typeface="Arial" panose="020B0604020202020204" pitchFamily="34" charset="0"/>
              </a:rPr>
              <a:t>微型、完全可植入</a:t>
            </a:r>
            <a:r>
              <a:rPr lang="zh-CN" altLang="en-US" sz="2800" dirty="0">
                <a:latin typeface="Arial" panose="020B0604020202020204" pitchFamily="34" charset="0"/>
                <a:ea typeface="华文细黑" panose="02010600040101010101" pitchFamily="2" charset="-122"/>
                <a:cs typeface="Arial" panose="020B0604020202020204" pitchFamily="34" charset="0"/>
              </a:rPr>
              <a:t>的</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软光电系统</a:t>
            </a:r>
            <a:r>
              <a:rPr lang="zh-CN" altLang="en-US" sz="2800" dirty="0">
                <a:latin typeface="Arial" panose="020B0604020202020204" pitchFamily="34" charset="0"/>
                <a:ea typeface="华文细黑" panose="02010600040101010101" pitchFamily="2" charset="-122"/>
                <a:cs typeface="Arial" panose="020B0604020202020204" pitchFamily="34" charset="0"/>
              </a:rPr>
              <a:t>的示意图和照片，其中蛇形金属走线作为</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天线和互连</a:t>
            </a:r>
            <a:r>
              <a:rPr lang="zh-CN" altLang="en-US" sz="2800" dirty="0">
                <a:latin typeface="Arial" panose="020B0604020202020204" pitchFamily="34" charset="0"/>
                <a:ea typeface="华文细黑" panose="02010600040101010101" pitchFamily="2" charset="-122"/>
                <a:cs typeface="Arial" panose="020B0604020202020204" pitchFamily="34" charset="0"/>
              </a:rPr>
              <a:t>；版权所有 (2015) Springer Nature。</a:t>
            </a:r>
            <a:endParaRPr lang="en-US" altLang="zh-CN" sz="2800" dirty="0">
              <a:latin typeface="Arial" panose="020B0604020202020204" pitchFamily="34" charset="0"/>
              <a:ea typeface="华文细黑" panose="02010600040101010101" pitchFamily="2" charset="-122"/>
              <a:cs typeface="Arial" panose="020B0604020202020204" pitchFamily="34" charset="0"/>
            </a:endParaRPr>
          </a:p>
        </p:txBody>
      </p:sp>
      <p:pic>
        <p:nvPicPr>
          <p:cNvPr id="10" name="图片 9">
            <a:extLst>
              <a:ext uri="{FF2B5EF4-FFF2-40B4-BE49-F238E27FC236}">
                <a16:creationId xmlns:a16="http://schemas.microsoft.com/office/drawing/2014/main" id="{9B211571-80F2-07D3-E967-331A325A0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182" y="261256"/>
            <a:ext cx="7126818" cy="6442740"/>
          </a:xfrm>
          <a:prstGeom prst="rect">
            <a:avLst/>
          </a:prstGeom>
        </p:spPr>
      </p:pic>
      <p:sp>
        <p:nvSpPr>
          <p:cNvPr id="2" name="矩形 1">
            <a:extLst>
              <a:ext uri="{FF2B5EF4-FFF2-40B4-BE49-F238E27FC236}">
                <a16:creationId xmlns:a16="http://schemas.microsoft.com/office/drawing/2014/main" id="{ED92C67E-7050-BC20-88C4-33D5C8472A40}"/>
              </a:ext>
            </a:extLst>
          </p:cNvPr>
          <p:cNvSpPr/>
          <p:nvPr/>
        </p:nvSpPr>
        <p:spPr>
          <a:xfrm>
            <a:off x="5065182" y="3150453"/>
            <a:ext cx="7126818" cy="3553543"/>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561C6A1-E0EA-650C-CBD0-0BF785A30FE6}"/>
              </a:ext>
            </a:extLst>
          </p:cNvPr>
          <p:cNvSpPr/>
          <p:nvPr/>
        </p:nvSpPr>
        <p:spPr>
          <a:xfrm>
            <a:off x="5083173" y="103819"/>
            <a:ext cx="3507318" cy="3046634"/>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404620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18E73E-643F-A957-F60A-AF6FB16B46F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347718B-9E21-D081-172E-2851BAF23170}"/>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p>
        </p:txBody>
      </p:sp>
      <p:sp>
        <p:nvSpPr>
          <p:cNvPr id="3" name="文本框 2">
            <a:extLst>
              <a:ext uri="{FF2B5EF4-FFF2-40B4-BE49-F238E27FC236}">
                <a16:creationId xmlns:a16="http://schemas.microsoft.com/office/drawing/2014/main" id="{7EAA5F9F-21B3-C697-7533-4A13A6CF54CE}"/>
              </a:ext>
            </a:extLst>
          </p:cNvPr>
          <p:cNvSpPr txBox="1"/>
          <p:nvPr/>
        </p:nvSpPr>
        <p:spPr>
          <a:xfrm>
            <a:off x="50801" y="1997839"/>
            <a:ext cx="11956472" cy="4139723"/>
          </a:xfrm>
          <a:prstGeom prst="rect">
            <a:avLst/>
          </a:prstGeom>
          <a:noFill/>
        </p:spPr>
        <p:txBody>
          <a:bodyPr wrap="square">
            <a:spAutoFit/>
          </a:bodyPr>
          <a:lstStyle/>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基于晶圆制作的集成电路（晶圆：半导体晶体制作的圆形片，常见材料有</a:t>
            </a:r>
            <a:r>
              <a:rPr lang="en-US" altLang="zh-CN" sz="3600" dirty="0">
                <a:latin typeface="Arial" panose="020B0604020202020204" pitchFamily="34" charset="0"/>
                <a:ea typeface="黑体" panose="02010609060101010101" pitchFamily="49" charset="-122"/>
                <a:cs typeface="Arial" panose="020B0604020202020204" pitchFamily="34" charset="0"/>
              </a:rPr>
              <a:t>Si</a:t>
            </a:r>
            <a:r>
              <a:rPr lang="zh-CN" altLang="en-US" sz="3600" dirty="0">
                <a:latin typeface="Arial" panose="020B0604020202020204" pitchFamily="34" charset="0"/>
                <a:ea typeface="黑体" panose="02010609060101010101" pitchFamily="49" charset="-122"/>
                <a:cs typeface="Arial" panose="020B0604020202020204" pitchFamily="34" charset="0"/>
              </a:rPr>
              <a:t>、</a:t>
            </a:r>
            <a:r>
              <a:rPr lang="en-US" altLang="zh-CN" sz="3600" dirty="0" err="1">
                <a:latin typeface="Arial" panose="020B0604020202020204" pitchFamily="34" charset="0"/>
                <a:ea typeface="黑体" panose="02010609060101010101" pitchFamily="49" charset="-122"/>
                <a:cs typeface="Arial" panose="020B0604020202020204" pitchFamily="34" charset="0"/>
              </a:rPr>
              <a:t>GaN</a:t>
            </a:r>
            <a:r>
              <a:rPr lang="zh-CN" altLang="en-US" sz="3600" dirty="0">
                <a:latin typeface="Arial" panose="020B0604020202020204" pitchFamily="34" charset="0"/>
                <a:ea typeface="黑体" panose="02010609060101010101" pitchFamily="49" charset="-122"/>
                <a:cs typeface="Arial" panose="020B0604020202020204" pitchFamily="34" charset="0"/>
              </a:rPr>
              <a:t>、</a:t>
            </a:r>
            <a:r>
              <a:rPr lang="en-US" altLang="zh-CN" sz="3600" dirty="0" err="1">
                <a:latin typeface="Arial" panose="020B0604020202020204" pitchFamily="34" charset="0"/>
                <a:ea typeface="黑体" panose="02010609060101010101" pitchFamily="49" charset="-122"/>
                <a:cs typeface="Arial" panose="020B0604020202020204" pitchFamily="34" charset="0"/>
              </a:rPr>
              <a:t>SiC</a:t>
            </a:r>
            <a:r>
              <a:rPr lang="zh-CN" altLang="en-US" sz="3600" dirty="0">
                <a:latin typeface="Arial" panose="020B0604020202020204" pitchFamily="34" charset="0"/>
                <a:ea typeface="黑体" panose="02010609060101010101" pitchFamily="49" charset="-122"/>
                <a:cs typeface="Arial" panose="020B0604020202020204" pitchFamily="34" charset="0"/>
              </a:rPr>
              <a:t>。）</a:t>
            </a:r>
            <a:endParaRPr lang="en-US" altLang="zh-CN" sz="3600" dirty="0">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effectLst/>
              <a:latin typeface="Arial" panose="020B0604020202020204" pitchFamily="34" charset="0"/>
              <a:ea typeface="黑体" panose="02010609060101010101" pitchFamily="49" charset="-122"/>
              <a:cs typeface="Arial" panose="020B0604020202020204" pitchFamily="34" charset="0"/>
            </a:endParaRPr>
          </a:p>
        </p:txBody>
      </p:sp>
      <p:sp>
        <p:nvSpPr>
          <p:cNvPr id="13" name="文本框 12">
            <a:extLst>
              <a:ext uri="{FF2B5EF4-FFF2-40B4-BE49-F238E27FC236}">
                <a16:creationId xmlns:a16="http://schemas.microsoft.com/office/drawing/2014/main" id="{5CB092B0-0B72-1CB6-33D3-0D62FCA8035F}"/>
              </a:ext>
            </a:extLst>
          </p:cNvPr>
          <p:cNvSpPr txBox="1"/>
          <p:nvPr/>
        </p:nvSpPr>
        <p:spPr>
          <a:xfrm>
            <a:off x="9948281" y="231655"/>
            <a:ext cx="1891413" cy="1815882"/>
          </a:xfrm>
          <a:custGeom>
            <a:avLst/>
            <a:gdLst>
              <a:gd name="connsiteX0" fmla="*/ 0 w 1891413"/>
              <a:gd name="connsiteY0" fmla="*/ 0 h 1815882"/>
              <a:gd name="connsiteX1" fmla="*/ 435025 w 1891413"/>
              <a:gd name="connsiteY1" fmla="*/ 0 h 1815882"/>
              <a:gd name="connsiteX2" fmla="*/ 907878 w 1891413"/>
              <a:gd name="connsiteY2" fmla="*/ 0 h 1815882"/>
              <a:gd name="connsiteX3" fmla="*/ 1399646 w 1891413"/>
              <a:gd name="connsiteY3" fmla="*/ 0 h 1815882"/>
              <a:gd name="connsiteX4" fmla="*/ 1891413 w 1891413"/>
              <a:gd name="connsiteY4" fmla="*/ 0 h 1815882"/>
              <a:gd name="connsiteX5" fmla="*/ 1891413 w 1891413"/>
              <a:gd name="connsiteY5" fmla="*/ 490288 h 1815882"/>
              <a:gd name="connsiteX6" fmla="*/ 1891413 w 1891413"/>
              <a:gd name="connsiteY6" fmla="*/ 962417 h 1815882"/>
              <a:gd name="connsiteX7" fmla="*/ 1891413 w 1891413"/>
              <a:gd name="connsiteY7" fmla="*/ 1416388 h 1815882"/>
              <a:gd name="connsiteX8" fmla="*/ 1891413 w 1891413"/>
              <a:gd name="connsiteY8" fmla="*/ 1815882 h 1815882"/>
              <a:gd name="connsiteX9" fmla="*/ 1399646 w 1891413"/>
              <a:gd name="connsiteY9" fmla="*/ 1815882 h 1815882"/>
              <a:gd name="connsiteX10" fmla="*/ 926792 w 1891413"/>
              <a:gd name="connsiteY10" fmla="*/ 1815882 h 1815882"/>
              <a:gd name="connsiteX11" fmla="*/ 472853 w 1891413"/>
              <a:gd name="connsiteY11" fmla="*/ 1815882 h 1815882"/>
              <a:gd name="connsiteX12" fmla="*/ 0 w 1891413"/>
              <a:gd name="connsiteY12" fmla="*/ 1815882 h 1815882"/>
              <a:gd name="connsiteX13" fmla="*/ 0 w 1891413"/>
              <a:gd name="connsiteY13" fmla="*/ 1416388 h 1815882"/>
              <a:gd name="connsiteX14" fmla="*/ 0 w 1891413"/>
              <a:gd name="connsiteY14" fmla="*/ 926100 h 1815882"/>
              <a:gd name="connsiteX15" fmla="*/ 0 w 1891413"/>
              <a:gd name="connsiteY15" fmla="*/ 435812 h 1815882"/>
              <a:gd name="connsiteX16" fmla="*/ 0 w 1891413"/>
              <a:gd name="connsiteY16" fmla="*/ 0 h 181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1413" h="1815882" extrusionOk="0">
                <a:moveTo>
                  <a:pt x="0" y="0"/>
                </a:moveTo>
                <a:cubicBezTo>
                  <a:pt x="89942" y="-29133"/>
                  <a:pt x="250498" y="21707"/>
                  <a:pt x="435025" y="0"/>
                </a:cubicBezTo>
                <a:cubicBezTo>
                  <a:pt x="619552" y="-21707"/>
                  <a:pt x="720756" y="3718"/>
                  <a:pt x="907878" y="0"/>
                </a:cubicBezTo>
                <a:cubicBezTo>
                  <a:pt x="1095000" y="-3718"/>
                  <a:pt x="1254965" y="40299"/>
                  <a:pt x="1399646" y="0"/>
                </a:cubicBezTo>
                <a:cubicBezTo>
                  <a:pt x="1544327" y="-40299"/>
                  <a:pt x="1780159" y="42678"/>
                  <a:pt x="1891413" y="0"/>
                </a:cubicBezTo>
                <a:cubicBezTo>
                  <a:pt x="1912480" y="103047"/>
                  <a:pt x="1862776" y="317634"/>
                  <a:pt x="1891413" y="490288"/>
                </a:cubicBezTo>
                <a:cubicBezTo>
                  <a:pt x="1920050" y="662942"/>
                  <a:pt x="1852062" y="848219"/>
                  <a:pt x="1891413" y="962417"/>
                </a:cubicBezTo>
                <a:cubicBezTo>
                  <a:pt x="1930764" y="1076615"/>
                  <a:pt x="1857763" y="1193665"/>
                  <a:pt x="1891413" y="1416388"/>
                </a:cubicBezTo>
                <a:cubicBezTo>
                  <a:pt x="1925063" y="1639111"/>
                  <a:pt x="1863821" y="1641476"/>
                  <a:pt x="1891413" y="1815882"/>
                </a:cubicBezTo>
                <a:cubicBezTo>
                  <a:pt x="1658069" y="1845343"/>
                  <a:pt x="1559095" y="1794906"/>
                  <a:pt x="1399646" y="1815882"/>
                </a:cubicBezTo>
                <a:cubicBezTo>
                  <a:pt x="1240197" y="1836858"/>
                  <a:pt x="1074514" y="1802116"/>
                  <a:pt x="926792" y="1815882"/>
                </a:cubicBezTo>
                <a:cubicBezTo>
                  <a:pt x="779070" y="1829648"/>
                  <a:pt x="595567" y="1788610"/>
                  <a:pt x="472853" y="1815882"/>
                </a:cubicBezTo>
                <a:cubicBezTo>
                  <a:pt x="350139" y="1843154"/>
                  <a:pt x="156273" y="1780671"/>
                  <a:pt x="0" y="1815882"/>
                </a:cubicBezTo>
                <a:cubicBezTo>
                  <a:pt x="-40539" y="1636435"/>
                  <a:pt x="21561" y="1543741"/>
                  <a:pt x="0" y="1416388"/>
                </a:cubicBezTo>
                <a:cubicBezTo>
                  <a:pt x="-21561" y="1289035"/>
                  <a:pt x="26921" y="1043548"/>
                  <a:pt x="0" y="926100"/>
                </a:cubicBezTo>
                <a:cubicBezTo>
                  <a:pt x="-26921" y="808652"/>
                  <a:pt x="36049" y="567329"/>
                  <a:pt x="0" y="435812"/>
                </a:cubicBezTo>
                <a:cubicBezTo>
                  <a:pt x="-36049" y="304295"/>
                  <a:pt x="37709" y="96722"/>
                  <a:pt x="0" y="0"/>
                </a:cubicBezTo>
                <a:close/>
              </a:path>
            </a:pathLst>
          </a:custGeom>
          <a:noFill/>
          <a:ln>
            <a:solidFill>
              <a:srgbClr val="FF0000"/>
            </a:solidFill>
            <a:extLst>
              <a:ext uri="{C807C97D-BFC1-408E-A445-0C87EB9F89A2}">
                <ask:lineSketchStyleProps xmlns:ask="http://schemas.microsoft.com/office/drawing/2018/sketchyshapes" sd="2806490049">
                  <a:prstGeom prst="rect">
                    <a:avLst/>
                  </a:prstGeom>
                  <ask:type>
                    <ask:lineSketchScribble/>
                  </ask:type>
                </ask:lineSketchStyleProps>
              </a:ext>
            </a:extLst>
          </a:ln>
          <a:effectLst>
            <a:outerShdw blurRad="50800" dist="38100" dir="5400000" algn="t" rotWithShape="0">
              <a:prstClr val="black">
                <a:alpha val="40000"/>
              </a:prstClr>
            </a:outerShdw>
          </a:effectLst>
        </p:spPr>
        <p:txBody>
          <a:bodyPr wrap="square">
            <a:spAutoFit/>
          </a:bodyPr>
          <a:lstStyle/>
          <a:p>
            <a:r>
              <a:rPr lang="zh-CN" altLang="en-US" sz="2800" dirty="0">
                <a:solidFill>
                  <a:srgbClr val="C00000"/>
                </a:solidFill>
                <a:latin typeface="华文琥珀" panose="02010800040101010101" pitchFamily="2" charset="-122"/>
                <a:ea typeface="华文琥珀" panose="02010800040101010101" pitchFamily="2" charset="-122"/>
              </a:rPr>
              <a:t>集成度</a:t>
            </a:r>
            <a:endParaRPr lang="en-US" altLang="zh-CN" sz="2800" dirty="0">
              <a:solidFill>
                <a:srgbClr val="C00000"/>
              </a:solidFill>
              <a:latin typeface="华文琥珀" panose="02010800040101010101" pitchFamily="2" charset="-122"/>
              <a:ea typeface="华文琥珀" panose="02010800040101010101" pitchFamily="2" charset="-122"/>
            </a:endParaRPr>
          </a:p>
          <a:p>
            <a:r>
              <a:rPr lang="zh-CN" altLang="en-US" sz="2800" dirty="0">
                <a:solidFill>
                  <a:srgbClr val="C00000"/>
                </a:solidFill>
                <a:latin typeface="华文琥珀" panose="02010800040101010101" pitchFamily="2" charset="-122"/>
                <a:ea typeface="华文琥珀" panose="02010800040101010101" pitchFamily="2" charset="-122"/>
              </a:rPr>
              <a:t>制造工艺</a:t>
            </a:r>
            <a:endParaRPr lang="en-US" altLang="zh-CN" sz="2800" dirty="0">
              <a:solidFill>
                <a:srgbClr val="C00000"/>
              </a:solidFill>
              <a:latin typeface="华文琥珀" panose="02010800040101010101" pitchFamily="2" charset="-122"/>
              <a:ea typeface="华文琥珀" panose="02010800040101010101" pitchFamily="2" charset="-122"/>
            </a:endParaRPr>
          </a:p>
          <a:p>
            <a:r>
              <a:rPr lang="zh-CN" altLang="en-US" sz="2800" dirty="0">
                <a:solidFill>
                  <a:srgbClr val="C00000"/>
                </a:solidFill>
                <a:latin typeface="华文琥珀" panose="02010800040101010101" pitchFamily="2" charset="-122"/>
                <a:ea typeface="华文琥珀" panose="02010800040101010101" pitchFamily="2" charset="-122"/>
              </a:rPr>
              <a:t>特性</a:t>
            </a:r>
            <a:endParaRPr lang="en-US" altLang="zh-CN" sz="2800" dirty="0">
              <a:solidFill>
                <a:srgbClr val="C00000"/>
              </a:solidFill>
              <a:latin typeface="华文琥珀" panose="02010800040101010101" pitchFamily="2" charset="-122"/>
              <a:ea typeface="华文琥珀" panose="02010800040101010101" pitchFamily="2" charset="-122"/>
            </a:endParaRPr>
          </a:p>
          <a:p>
            <a:r>
              <a:rPr lang="zh-CN" altLang="en-US" sz="2800" dirty="0">
                <a:solidFill>
                  <a:srgbClr val="C00000"/>
                </a:solidFill>
                <a:latin typeface="华文琥珀" panose="02010800040101010101" pitchFamily="2" charset="-122"/>
                <a:ea typeface="华文琥珀" panose="02010800040101010101" pitchFamily="2" charset="-122"/>
              </a:rPr>
              <a:t>应用场景</a:t>
            </a:r>
          </a:p>
        </p:txBody>
      </p:sp>
    </p:spTree>
    <p:extLst>
      <p:ext uri="{BB962C8B-B14F-4D97-AF65-F5344CB8AC3E}">
        <p14:creationId xmlns:p14="http://schemas.microsoft.com/office/powerpoint/2010/main" val="399636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5C3F8-EE8F-E02B-9228-865A8D8E9CD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BE2B511-A81A-0BC1-0B8F-1D3CFCD2BAF7}"/>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0CB7684B-FBE4-0079-8464-5C75AD3CCE26}"/>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3" name="文本框 2">
            <a:extLst>
              <a:ext uri="{FF2B5EF4-FFF2-40B4-BE49-F238E27FC236}">
                <a16:creationId xmlns:a16="http://schemas.microsoft.com/office/drawing/2014/main" id="{127EC184-6DBF-4EAA-AB19-996207E5C7DF}"/>
              </a:ext>
            </a:extLst>
          </p:cNvPr>
          <p:cNvSpPr txBox="1"/>
          <p:nvPr/>
        </p:nvSpPr>
        <p:spPr>
          <a:xfrm>
            <a:off x="541079" y="1408168"/>
            <a:ext cx="4524103" cy="1200329"/>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用于柔性电子系统的柔性印刷电路板</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509C5C95-F9EB-CBB3-8D8B-F98ECED2A1A8}"/>
              </a:ext>
            </a:extLst>
          </p:cNvPr>
          <p:cNvSpPr txBox="1"/>
          <p:nvPr/>
        </p:nvSpPr>
        <p:spPr>
          <a:xfrm>
            <a:off x="-61472" y="3146379"/>
            <a:ext cx="5065182" cy="1815882"/>
          </a:xfrm>
          <a:prstGeom prst="rect">
            <a:avLst/>
          </a:prstGeom>
          <a:noFill/>
        </p:spPr>
        <p:txBody>
          <a:bodyPr wrap="square">
            <a:spAutoFit/>
          </a:bodyPr>
          <a:lstStyle/>
          <a:p>
            <a:pPr>
              <a:spcAft>
                <a:spcPts val="1200"/>
              </a:spcAft>
            </a:pPr>
            <a:r>
              <a:rPr lang="zh-CN" altLang="en-US" sz="2800" dirty="0">
                <a:latin typeface="Arial" panose="020B0604020202020204" pitchFamily="34" charset="0"/>
                <a:ea typeface="华文细黑" panose="02010600040101010101" pitchFamily="2" charset="-122"/>
                <a:cs typeface="Arial" panose="020B0604020202020204" pitchFamily="34" charset="0"/>
              </a:rPr>
              <a:t>（c）高度集成的微型电子系统的示意图和照片，具有</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可拉伸</a:t>
            </a:r>
            <a:r>
              <a:rPr lang="zh-CN" altLang="en-US" sz="2800" dirty="0">
                <a:latin typeface="Arial" panose="020B0604020202020204" pitchFamily="34" charset="0"/>
                <a:ea typeface="华文细黑" panose="02010600040101010101" pitchFamily="2" charset="-122"/>
                <a:cs typeface="Arial" panose="020B0604020202020204" pitchFamily="34" charset="0"/>
              </a:rPr>
              <a:t>的多层网络，用于集成和封装无机元件。</a:t>
            </a:r>
            <a:endParaRPr lang="en-US" altLang="zh-CN" sz="2800" dirty="0">
              <a:latin typeface="Arial" panose="020B0604020202020204" pitchFamily="34" charset="0"/>
              <a:ea typeface="华文细黑" panose="02010600040101010101" pitchFamily="2" charset="-122"/>
              <a:cs typeface="Arial" panose="020B0604020202020204" pitchFamily="34" charset="0"/>
            </a:endParaRPr>
          </a:p>
        </p:txBody>
      </p:sp>
      <p:pic>
        <p:nvPicPr>
          <p:cNvPr id="2" name="图片 1">
            <a:extLst>
              <a:ext uri="{FF2B5EF4-FFF2-40B4-BE49-F238E27FC236}">
                <a16:creationId xmlns:a16="http://schemas.microsoft.com/office/drawing/2014/main" id="{B881C9FA-228C-97BE-5A1C-09E6838CC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183" y="296292"/>
            <a:ext cx="7126818" cy="6442740"/>
          </a:xfrm>
          <a:prstGeom prst="rect">
            <a:avLst/>
          </a:prstGeom>
        </p:spPr>
      </p:pic>
      <p:sp>
        <p:nvSpPr>
          <p:cNvPr id="6" name="矩形 5">
            <a:extLst>
              <a:ext uri="{FF2B5EF4-FFF2-40B4-BE49-F238E27FC236}">
                <a16:creationId xmlns:a16="http://schemas.microsoft.com/office/drawing/2014/main" id="{85FA8DA8-195A-EC09-83A8-FEC65752C64C}"/>
              </a:ext>
            </a:extLst>
          </p:cNvPr>
          <p:cNvSpPr/>
          <p:nvPr/>
        </p:nvSpPr>
        <p:spPr>
          <a:xfrm>
            <a:off x="5065183" y="296292"/>
            <a:ext cx="7126818" cy="285008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869091D-B720-40ED-9CA6-504B8C597300}"/>
              </a:ext>
            </a:extLst>
          </p:cNvPr>
          <p:cNvSpPr/>
          <p:nvPr/>
        </p:nvSpPr>
        <p:spPr>
          <a:xfrm>
            <a:off x="7999079" y="3146379"/>
            <a:ext cx="4192921" cy="3711621"/>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2907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AD991-DA37-F8BA-A004-6952AEB5C62A}"/>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7B5101A0-89FA-46F7-A9ED-4258936DDCD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F737157-7C69-2D85-7862-4F5D5F70EEA9}"/>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3" name="文本框 2">
            <a:extLst>
              <a:ext uri="{FF2B5EF4-FFF2-40B4-BE49-F238E27FC236}">
                <a16:creationId xmlns:a16="http://schemas.microsoft.com/office/drawing/2014/main" id="{97CB76D6-7B86-A210-3235-66B77AC94E8A}"/>
              </a:ext>
            </a:extLst>
          </p:cNvPr>
          <p:cNvSpPr txBox="1"/>
          <p:nvPr/>
        </p:nvSpPr>
        <p:spPr>
          <a:xfrm>
            <a:off x="541079" y="1408168"/>
            <a:ext cx="4524103" cy="1200329"/>
          </a:xfrm>
          <a:prstGeom prst="rect">
            <a:avLst/>
          </a:prstGeom>
          <a:noFill/>
        </p:spPr>
        <p:txBody>
          <a:bodyPr wrap="square">
            <a:spAutoFit/>
          </a:bodyPr>
          <a:lstStyle/>
          <a:p>
            <a:r>
              <a:rPr lang="zh-CN" altLang="en-US" sz="3600" b="0" i="0" dirty="0">
                <a:effectLst/>
                <a:latin typeface="黑体" panose="02010609060101010101" pitchFamily="49" charset="-122"/>
                <a:ea typeface="黑体" panose="02010609060101010101" pitchFamily="49" charset="-122"/>
              </a:rPr>
              <a:t>用于柔性电子系统的柔性印刷电路板</a:t>
            </a:r>
            <a:endParaRPr lang="de-DE" altLang="zh-CN" sz="3600" b="0" i="0" dirty="0">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62146708-3A96-64B8-29CC-60FDA0E1BE72}"/>
              </a:ext>
            </a:extLst>
          </p:cNvPr>
          <p:cNvSpPr txBox="1"/>
          <p:nvPr/>
        </p:nvSpPr>
        <p:spPr>
          <a:xfrm>
            <a:off x="0" y="2991043"/>
            <a:ext cx="5065182" cy="3108543"/>
          </a:xfrm>
          <a:prstGeom prst="rect">
            <a:avLst/>
          </a:prstGeom>
          <a:noFill/>
        </p:spPr>
        <p:txBody>
          <a:bodyPr wrap="square">
            <a:spAutoFit/>
          </a:bodyPr>
          <a:lstStyle/>
          <a:p>
            <a:r>
              <a:rPr lang="zh-CN" altLang="en-US" sz="2800" dirty="0">
                <a:latin typeface="Arial" panose="020B0604020202020204" pitchFamily="34" charset="0"/>
                <a:ea typeface="华文细黑" panose="02010600040101010101" pitchFamily="2" charset="-122"/>
                <a:cs typeface="Arial" panose="020B0604020202020204" pitchFamily="34" charset="0"/>
              </a:rPr>
              <a:t>（d）</a:t>
            </a:r>
            <a:r>
              <a:rPr lang="zh-CN" altLang="en-US" sz="2800" b="1" dirty="0">
                <a:latin typeface="Arial" panose="020B0604020202020204" pitchFamily="34" charset="0"/>
                <a:ea typeface="华文细黑" panose="02010600040101010101" pitchFamily="2" charset="-122"/>
                <a:cs typeface="Arial" panose="020B0604020202020204" pitchFamily="34" charset="0"/>
              </a:rPr>
              <a:t>应变不敏感、可拉伸</a:t>
            </a:r>
            <a:r>
              <a:rPr lang="zh-CN" altLang="en-US" sz="2800" dirty="0">
                <a:latin typeface="Arial" panose="020B0604020202020204" pitchFamily="34" charset="0"/>
                <a:ea typeface="华文细黑" panose="02010600040101010101" pitchFamily="2" charset="-122"/>
                <a:cs typeface="Arial" panose="020B0604020202020204" pitchFamily="34" charset="0"/>
              </a:rPr>
              <a:t>的晶体管和集成电路。该电路包含（当拉伸至 100% 应变时）</a:t>
            </a:r>
            <a:r>
              <a:rPr lang="zh-CN" altLang="en-US" sz="2800" u="sng" dirty="0">
                <a:latin typeface="Arial" panose="020B0604020202020204" pitchFamily="34" charset="0"/>
                <a:ea typeface="华文细黑" panose="02010600040101010101" pitchFamily="2" charset="-122"/>
                <a:cs typeface="Arial" panose="020B0604020202020204" pitchFamily="34" charset="0"/>
              </a:rPr>
              <a:t>稳定输出信号和振荡频率的</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环形振荡器</a:t>
            </a:r>
            <a:r>
              <a:rPr lang="zh-CN" altLang="en-US" sz="2800" dirty="0">
                <a:latin typeface="Arial" panose="020B0604020202020204" pitchFamily="34" charset="0"/>
                <a:ea typeface="华文细黑" panose="02010600040101010101" pitchFamily="2" charset="-122"/>
                <a:cs typeface="Arial" panose="020B0604020202020204" pitchFamily="34" charset="0"/>
              </a:rPr>
              <a:t>和</a:t>
            </a:r>
            <a:r>
              <a:rPr lang="zh-CN" altLang="en-US" sz="2800" u="sng" dirty="0">
                <a:latin typeface="Arial" panose="020B0604020202020204" pitchFamily="34" charset="0"/>
                <a:ea typeface="华文细黑" panose="02010600040101010101" pitchFamily="2" charset="-122"/>
                <a:cs typeface="Arial" panose="020B0604020202020204" pitchFamily="34" charset="0"/>
              </a:rPr>
              <a:t>可贴合在人体二头肌上</a:t>
            </a:r>
            <a:r>
              <a:rPr lang="zh-CN" altLang="en-US" sz="2800" dirty="0">
                <a:latin typeface="Arial" panose="020B0604020202020204" pitchFamily="34" charset="0"/>
                <a:ea typeface="华文细黑" panose="02010600040101010101" pitchFamily="2" charset="-122"/>
                <a:cs typeface="Arial" panose="020B0604020202020204" pitchFamily="34" charset="0"/>
              </a:rPr>
              <a:t>的</a:t>
            </a:r>
            <a:r>
              <a:rPr lang="zh-CN" altLang="en-US" sz="2800" b="1" dirty="0">
                <a:solidFill>
                  <a:srgbClr val="7030A0"/>
                </a:solidFill>
                <a:latin typeface="Arial" panose="020B0604020202020204" pitchFamily="34" charset="0"/>
                <a:ea typeface="华文细黑" panose="02010600040101010101" pitchFamily="2" charset="-122"/>
                <a:cs typeface="Arial" panose="020B0604020202020204" pitchFamily="34" charset="0"/>
              </a:rPr>
              <a:t>高增益放大器</a:t>
            </a:r>
            <a:r>
              <a:rPr lang="zh-CN" altLang="en-US" sz="2800" dirty="0">
                <a:latin typeface="Arial" panose="020B0604020202020204" pitchFamily="34" charset="0"/>
                <a:ea typeface="华文细黑" panose="02010600040101010101" pitchFamily="2" charset="-122"/>
                <a:cs typeface="Arial" panose="020B0604020202020204" pitchFamily="34" charset="0"/>
              </a:rPr>
              <a:t>；版权所有 (2021) Springer Nature。</a:t>
            </a:r>
          </a:p>
        </p:txBody>
      </p:sp>
      <p:pic>
        <p:nvPicPr>
          <p:cNvPr id="9" name="图片 8">
            <a:extLst>
              <a:ext uri="{FF2B5EF4-FFF2-40B4-BE49-F238E27FC236}">
                <a16:creationId xmlns:a16="http://schemas.microsoft.com/office/drawing/2014/main" id="{6533E0B1-829F-DA20-7078-BE7913099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183" y="296292"/>
            <a:ext cx="7126818" cy="6442740"/>
          </a:xfrm>
          <a:prstGeom prst="rect">
            <a:avLst/>
          </a:prstGeom>
        </p:spPr>
      </p:pic>
      <p:sp>
        <p:nvSpPr>
          <p:cNvPr id="11" name="矩形 10">
            <a:extLst>
              <a:ext uri="{FF2B5EF4-FFF2-40B4-BE49-F238E27FC236}">
                <a16:creationId xmlns:a16="http://schemas.microsoft.com/office/drawing/2014/main" id="{E62D0F4D-6DE9-F72A-9F04-3EDE19D26788}"/>
              </a:ext>
            </a:extLst>
          </p:cNvPr>
          <p:cNvSpPr/>
          <p:nvPr/>
        </p:nvSpPr>
        <p:spPr>
          <a:xfrm>
            <a:off x="5065183" y="296292"/>
            <a:ext cx="7126818" cy="285008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891354D-0161-4A5E-176E-3BE1E9C95E41}"/>
              </a:ext>
            </a:extLst>
          </p:cNvPr>
          <p:cNvSpPr/>
          <p:nvPr/>
        </p:nvSpPr>
        <p:spPr>
          <a:xfrm>
            <a:off x="5065182" y="3146379"/>
            <a:ext cx="2880109" cy="3711621"/>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7296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2530-A978-F411-D4D2-43B1C627DE8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00E81BAA-9867-F9BB-EEAE-CA5CDAA13A0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A6568F75-36E4-C414-8F69-14C281A190A5}"/>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6" name="文本框 5">
            <a:extLst>
              <a:ext uri="{FF2B5EF4-FFF2-40B4-BE49-F238E27FC236}">
                <a16:creationId xmlns:a16="http://schemas.microsoft.com/office/drawing/2014/main" id="{37FA4A35-2530-F0AB-920D-6BC0962FC45D}"/>
              </a:ext>
            </a:extLst>
          </p:cNvPr>
          <p:cNvSpPr txBox="1"/>
          <p:nvPr/>
        </p:nvSpPr>
        <p:spPr>
          <a:xfrm>
            <a:off x="0" y="2382441"/>
            <a:ext cx="4976602" cy="3693319"/>
          </a:xfrm>
          <a:prstGeom prst="rect">
            <a:avLst/>
          </a:prstGeom>
          <a:noFill/>
        </p:spPr>
        <p:txBody>
          <a:bodyPr wrap="square">
            <a:spAutoFit/>
          </a:bodyPr>
          <a:lstStyle/>
          <a:p>
            <a:pPr>
              <a:spcAft>
                <a:spcPts val="1200"/>
              </a:spcAft>
            </a:pPr>
            <a:r>
              <a:rPr lang="en-US" altLang="zh-CN" sz="2800" dirty="0">
                <a:latin typeface="华文细黑" panose="02010600040101010101" pitchFamily="2" charset="-122"/>
                <a:ea typeface="华文细黑" panose="02010600040101010101" pitchFamily="2" charset="-122"/>
                <a:cs typeface="Arial" panose="020B0604020202020204" pitchFamily="34" charset="0"/>
              </a:rPr>
              <a:t>(a) </a:t>
            </a:r>
            <a:r>
              <a:rPr lang="zh-CN" altLang="en-US" sz="2800" dirty="0">
                <a:latin typeface="华文细黑" panose="02010600040101010101" pitchFamily="2" charset="-122"/>
                <a:ea typeface="华文细黑" panose="02010600040101010101" pitchFamily="2" charset="-122"/>
                <a:cs typeface="Arial" panose="020B0604020202020204" pitchFamily="34" charset="0"/>
              </a:rPr>
              <a:t>集成在皮肤上的</a:t>
            </a:r>
            <a:r>
              <a:rPr lang="zh-CN" altLang="en-US" sz="2800" b="1" dirty="0">
                <a:solidFill>
                  <a:srgbClr val="7030A0"/>
                </a:solidFill>
                <a:latin typeface="华文细黑" panose="02010600040101010101" pitchFamily="2" charset="-122"/>
                <a:ea typeface="华文细黑" panose="02010600040101010101" pitchFamily="2" charset="-122"/>
                <a:cs typeface="Arial" panose="020B0604020202020204" pitchFamily="34" charset="0"/>
              </a:rPr>
              <a:t>多功能表皮电子系统</a:t>
            </a:r>
            <a:r>
              <a:rPr lang="zh-CN" altLang="en-US" sz="2800" dirty="0">
                <a:latin typeface="华文细黑" panose="02010600040101010101" pitchFamily="2" charset="-122"/>
                <a:ea typeface="华文细黑" panose="02010600040101010101" pitchFamily="2" charset="-122"/>
                <a:cs typeface="Arial" panose="020B0604020202020204" pitchFamily="34" charset="0"/>
              </a:rPr>
              <a:t>；版权所有 (2011) 美国科学促进会。</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a:p>
            <a:r>
              <a:rPr lang="zh-CN" altLang="en-US" sz="2800" dirty="0">
                <a:latin typeface="华文细黑" panose="02010600040101010101" pitchFamily="2" charset="-122"/>
                <a:ea typeface="华文细黑" panose="02010600040101010101" pitchFamily="2" charset="-122"/>
                <a:cs typeface="Arial" panose="020B0604020202020204" pitchFamily="34" charset="0"/>
              </a:rPr>
              <a:t>(b) 由金蛇纹石制成的</a:t>
            </a:r>
            <a:r>
              <a:rPr lang="zh-CN" altLang="en-US" sz="2800" dirty="0">
                <a:solidFill>
                  <a:srgbClr val="7030A0"/>
                </a:solidFill>
                <a:latin typeface="华文细黑" panose="02010600040101010101" pitchFamily="2" charset="-122"/>
                <a:ea typeface="华文细黑" panose="02010600040101010101" pitchFamily="2" charset="-122"/>
                <a:cs typeface="Arial" panose="020B0604020202020204" pitchFamily="34" charset="0"/>
              </a:rPr>
              <a:t>海洋温度传感器</a:t>
            </a:r>
            <a:r>
              <a:rPr lang="zh-CN" altLang="en-US" sz="2800" dirty="0">
                <a:latin typeface="华文细黑" panose="02010600040101010101" pitchFamily="2" charset="-122"/>
                <a:ea typeface="华文细黑" panose="02010600040101010101" pitchFamily="2" charset="-122"/>
                <a:cs typeface="Arial" panose="020B0604020202020204" pitchFamily="34" charset="0"/>
              </a:rPr>
              <a:t>，其在 0.1 至 15 MPa 的不同静水压力下，其</a:t>
            </a:r>
            <a:r>
              <a:rPr lang="zh-CN" altLang="en-US" sz="2800" u="sng" dirty="0">
                <a:latin typeface="华文细黑" panose="02010600040101010101" pitchFamily="2" charset="-122"/>
                <a:ea typeface="华文细黑" panose="02010600040101010101" pitchFamily="2" charset="-122"/>
                <a:cs typeface="Arial" panose="020B0604020202020204" pitchFamily="34" charset="0"/>
              </a:rPr>
              <a:t>分数电阻随温度的变化</a:t>
            </a:r>
            <a:r>
              <a:rPr lang="zh-CN" altLang="en-US" sz="2800" dirty="0">
                <a:latin typeface="华文细黑" panose="02010600040101010101" pitchFamily="2" charset="-122"/>
                <a:ea typeface="华文细黑" panose="02010600040101010101" pitchFamily="2" charset="-122"/>
                <a:cs typeface="Arial" panose="020B0604020202020204" pitchFamily="34" charset="0"/>
              </a:rPr>
              <a:t>；版权所有 (2022) 美国化学学会。</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p:txBody>
      </p:sp>
      <p:pic>
        <p:nvPicPr>
          <p:cNvPr id="8" name="图片 7">
            <a:extLst>
              <a:ext uri="{FF2B5EF4-FFF2-40B4-BE49-F238E27FC236}">
                <a16:creationId xmlns:a16="http://schemas.microsoft.com/office/drawing/2014/main" id="{8092E750-29ED-759B-6263-A2ABE00DA5C8}"/>
              </a:ext>
            </a:extLst>
          </p:cNvPr>
          <p:cNvPicPr>
            <a:picLocks noChangeAspect="1"/>
          </p:cNvPicPr>
          <p:nvPr/>
        </p:nvPicPr>
        <p:blipFill>
          <a:blip r:embed="rId3"/>
          <a:stretch>
            <a:fillRect/>
          </a:stretch>
        </p:blipFill>
        <p:spPr>
          <a:xfrm>
            <a:off x="5109649" y="399679"/>
            <a:ext cx="7082351" cy="6211514"/>
          </a:xfrm>
          <a:prstGeom prst="rect">
            <a:avLst/>
          </a:prstGeom>
        </p:spPr>
      </p:pic>
      <p:sp>
        <p:nvSpPr>
          <p:cNvPr id="2" name="矩形 1">
            <a:extLst>
              <a:ext uri="{FF2B5EF4-FFF2-40B4-BE49-F238E27FC236}">
                <a16:creationId xmlns:a16="http://schemas.microsoft.com/office/drawing/2014/main" id="{E4E2E5B5-C58B-D44A-9DD1-5D3CA13302E8}"/>
              </a:ext>
            </a:extLst>
          </p:cNvPr>
          <p:cNvSpPr/>
          <p:nvPr/>
        </p:nvSpPr>
        <p:spPr>
          <a:xfrm>
            <a:off x="5109648" y="3761106"/>
            <a:ext cx="7082351" cy="285008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BF5547F-6960-479F-6D5B-902A279C8574}"/>
              </a:ext>
            </a:extLst>
          </p:cNvPr>
          <p:cNvSpPr/>
          <p:nvPr/>
        </p:nvSpPr>
        <p:spPr>
          <a:xfrm>
            <a:off x="8326703" y="2014917"/>
            <a:ext cx="3865295" cy="1746189"/>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7728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2B869-4059-851F-FCAA-E32371980FF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0491A6F-AB41-6701-62A6-AD066147E27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0518AE6-1EDE-DB8D-A403-84304D8BD74F}"/>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6" name="文本框 5">
            <a:extLst>
              <a:ext uri="{FF2B5EF4-FFF2-40B4-BE49-F238E27FC236}">
                <a16:creationId xmlns:a16="http://schemas.microsoft.com/office/drawing/2014/main" id="{EF77A432-F029-C8F9-F4D8-07B51D4CF841}"/>
              </a:ext>
            </a:extLst>
          </p:cNvPr>
          <p:cNvSpPr txBox="1"/>
          <p:nvPr/>
        </p:nvSpPr>
        <p:spPr>
          <a:xfrm>
            <a:off x="0" y="2358165"/>
            <a:ext cx="4976602" cy="3970318"/>
          </a:xfrm>
          <a:prstGeom prst="rect">
            <a:avLst/>
          </a:prstGeom>
          <a:noFill/>
        </p:spPr>
        <p:txBody>
          <a:bodyPr wrap="square">
            <a:spAutoFit/>
          </a:bodyPr>
          <a:lstStyle/>
          <a:p>
            <a:r>
              <a:rPr lang="zh-CN" altLang="en-US" sz="2800" dirty="0">
                <a:latin typeface="华文细黑" panose="02010600040101010101" pitchFamily="2" charset="-122"/>
                <a:ea typeface="华文细黑" panose="02010600040101010101" pitchFamily="2" charset="-122"/>
                <a:cs typeface="Arial" panose="020B0604020202020204" pitchFamily="34" charset="0"/>
              </a:rPr>
              <a:t>(c) 由硅 PIN 二极管组成的超薄保形热传感器阵列的照片；版权所有 (2013) Springer Nature。</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a:p>
            <a:r>
              <a:rPr lang="zh-CN" altLang="en-US" sz="2800" dirty="0">
                <a:latin typeface="华文细黑" panose="02010600040101010101" pitchFamily="2" charset="-122"/>
                <a:ea typeface="华文细黑" panose="02010600040101010101" pitchFamily="2" charset="-122"/>
                <a:cs typeface="Arial" panose="020B0604020202020204" pitchFamily="34" charset="0"/>
              </a:rPr>
              <a:t>(d) 以硅微膜作为生物流体屏障、以图案化硅纳米膜作为应变计的生物可吸收压力监测系统的示意图和照片；版权所有 (2020) Wiley。</a:t>
            </a:r>
            <a:endParaRPr lang="en-US" altLang="zh-CN" sz="2800" dirty="0">
              <a:latin typeface="华文细黑" panose="02010600040101010101" pitchFamily="2" charset="-122"/>
              <a:ea typeface="华文细黑" panose="02010600040101010101" pitchFamily="2" charset="-122"/>
              <a:cs typeface="Arial" panose="020B0604020202020204" pitchFamily="34" charset="0"/>
            </a:endParaRPr>
          </a:p>
        </p:txBody>
      </p:sp>
      <p:pic>
        <p:nvPicPr>
          <p:cNvPr id="8" name="图片 7">
            <a:extLst>
              <a:ext uri="{FF2B5EF4-FFF2-40B4-BE49-F238E27FC236}">
                <a16:creationId xmlns:a16="http://schemas.microsoft.com/office/drawing/2014/main" id="{8D9CAEFD-855D-C700-720F-6CDB9443E871}"/>
              </a:ext>
            </a:extLst>
          </p:cNvPr>
          <p:cNvPicPr>
            <a:picLocks noChangeAspect="1"/>
          </p:cNvPicPr>
          <p:nvPr/>
        </p:nvPicPr>
        <p:blipFill>
          <a:blip r:embed="rId3"/>
          <a:stretch>
            <a:fillRect/>
          </a:stretch>
        </p:blipFill>
        <p:spPr>
          <a:xfrm>
            <a:off x="5109649" y="399679"/>
            <a:ext cx="7082351" cy="6211514"/>
          </a:xfrm>
          <a:prstGeom prst="rect">
            <a:avLst/>
          </a:prstGeom>
        </p:spPr>
      </p:pic>
      <p:sp>
        <p:nvSpPr>
          <p:cNvPr id="2" name="矩形 1">
            <a:extLst>
              <a:ext uri="{FF2B5EF4-FFF2-40B4-BE49-F238E27FC236}">
                <a16:creationId xmlns:a16="http://schemas.microsoft.com/office/drawing/2014/main" id="{6EB9D4E3-D5A6-1DFB-EA2D-2F320E94FE81}"/>
              </a:ext>
            </a:extLst>
          </p:cNvPr>
          <p:cNvSpPr/>
          <p:nvPr/>
        </p:nvSpPr>
        <p:spPr>
          <a:xfrm>
            <a:off x="8868871" y="3761106"/>
            <a:ext cx="3323128" cy="285008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97A7045-72E6-D2FE-E5FE-88F3DC4630FC}"/>
              </a:ext>
            </a:extLst>
          </p:cNvPr>
          <p:cNvSpPr/>
          <p:nvPr/>
        </p:nvSpPr>
        <p:spPr>
          <a:xfrm>
            <a:off x="5100715" y="399679"/>
            <a:ext cx="3225990" cy="336142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E6DD82B-C29D-011B-903F-4D1BECA126B0}"/>
              </a:ext>
            </a:extLst>
          </p:cNvPr>
          <p:cNvSpPr/>
          <p:nvPr/>
        </p:nvSpPr>
        <p:spPr>
          <a:xfrm>
            <a:off x="8326704" y="399680"/>
            <a:ext cx="3865295" cy="1599054"/>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239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8FF84-499C-3140-60E0-27F4CEF84F5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76F90CA-442D-D831-8DAA-67AFF505C320}"/>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1A21A989-F75C-21AA-EE24-60CAD1B6565C}"/>
              </a:ext>
            </a:extLst>
          </p:cNvPr>
          <p:cNvSpPr txBox="1"/>
          <p:nvPr/>
        </p:nvSpPr>
        <p:spPr>
          <a:xfrm>
            <a:off x="541079" y="608842"/>
            <a:ext cx="6867254"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p>
        </p:txBody>
      </p:sp>
      <p:sp>
        <p:nvSpPr>
          <p:cNvPr id="6" name="文本框 5">
            <a:extLst>
              <a:ext uri="{FF2B5EF4-FFF2-40B4-BE49-F238E27FC236}">
                <a16:creationId xmlns:a16="http://schemas.microsoft.com/office/drawing/2014/main" id="{E5CE43CE-89A0-C198-B2F7-88626E27AF33}"/>
              </a:ext>
            </a:extLst>
          </p:cNvPr>
          <p:cNvSpPr txBox="1"/>
          <p:nvPr/>
        </p:nvSpPr>
        <p:spPr>
          <a:xfrm>
            <a:off x="0" y="2358165"/>
            <a:ext cx="4976602" cy="2246769"/>
          </a:xfrm>
          <a:prstGeom prst="rect">
            <a:avLst/>
          </a:prstGeom>
          <a:noFill/>
        </p:spPr>
        <p:txBody>
          <a:bodyPr wrap="square">
            <a:spAutoFit/>
          </a:bodyPr>
          <a:lstStyle/>
          <a:p>
            <a:r>
              <a:rPr lang="en-US" altLang="zh-CN" sz="2800" dirty="0">
                <a:latin typeface="华文细黑" panose="02010600040101010101" pitchFamily="2" charset="-122"/>
                <a:ea typeface="华文细黑" panose="02010600040101010101" pitchFamily="2" charset="-122"/>
                <a:cs typeface="Arial" panose="020B0604020202020204" pitchFamily="34" charset="0"/>
              </a:rPr>
              <a:t>(</a:t>
            </a:r>
            <a:r>
              <a:rPr lang="zh-CN" altLang="en-US" sz="2800" dirty="0">
                <a:latin typeface="华文细黑" panose="02010600040101010101" pitchFamily="2" charset="-122"/>
                <a:ea typeface="华文细黑" panose="02010600040101010101" pitchFamily="2" charset="-122"/>
                <a:cs typeface="Arial" panose="020B0604020202020204" pitchFamily="34" charset="0"/>
              </a:rPr>
              <a:t>e</a:t>
            </a:r>
            <a:r>
              <a:rPr lang="en-US" altLang="zh-CN" sz="2800" dirty="0">
                <a:latin typeface="华文细黑" panose="02010600040101010101" pitchFamily="2" charset="-122"/>
                <a:ea typeface="华文细黑" panose="02010600040101010101" pitchFamily="2" charset="-122"/>
                <a:cs typeface="Arial" panose="020B0604020202020204" pitchFamily="34" charset="0"/>
              </a:rPr>
              <a:t>) </a:t>
            </a:r>
            <a:r>
              <a:rPr lang="zh-CN" altLang="en-US" sz="2800" dirty="0">
                <a:latin typeface="华文细黑" panose="02010600040101010101" pitchFamily="2" charset="-122"/>
                <a:ea typeface="华文细黑" panose="02010600040101010101" pitchFamily="2" charset="-122"/>
                <a:cs typeface="Arial" panose="020B0604020202020204" pitchFamily="34" charset="0"/>
              </a:rPr>
              <a:t>基于液态 GaInSn 导电痕迹的可拉伸集成系统的示意图和光学图像，用于无线人体运动监测；版权所有 (2017) Springer Nature。</a:t>
            </a:r>
          </a:p>
        </p:txBody>
      </p:sp>
      <p:pic>
        <p:nvPicPr>
          <p:cNvPr id="8" name="图片 7">
            <a:extLst>
              <a:ext uri="{FF2B5EF4-FFF2-40B4-BE49-F238E27FC236}">
                <a16:creationId xmlns:a16="http://schemas.microsoft.com/office/drawing/2014/main" id="{B8E8AD2C-9486-2E70-6D58-9C214C8C1F1E}"/>
              </a:ext>
            </a:extLst>
          </p:cNvPr>
          <p:cNvPicPr>
            <a:picLocks noChangeAspect="1"/>
          </p:cNvPicPr>
          <p:nvPr/>
        </p:nvPicPr>
        <p:blipFill>
          <a:blip r:embed="rId3"/>
          <a:stretch>
            <a:fillRect/>
          </a:stretch>
        </p:blipFill>
        <p:spPr>
          <a:xfrm>
            <a:off x="5109649" y="399679"/>
            <a:ext cx="7082351" cy="6211514"/>
          </a:xfrm>
          <a:prstGeom prst="rect">
            <a:avLst/>
          </a:prstGeom>
        </p:spPr>
      </p:pic>
      <p:sp>
        <p:nvSpPr>
          <p:cNvPr id="2" name="矩形 1">
            <a:extLst>
              <a:ext uri="{FF2B5EF4-FFF2-40B4-BE49-F238E27FC236}">
                <a16:creationId xmlns:a16="http://schemas.microsoft.com/office/drawing/2014/main" id="{8A87C541-4140-EA50-D3FD-B0961F9F610A}"/>
              </a:ext>
            </a:extLst>
          </p:cNvPr>
          <p:cNvSpPr/>
          <p:nvPr/>
        </p:nvSpPr>
        <p:spPr>
          <a:xfrm>
            <a:off x="5018664" y="399679"/>
            <a:ext cx="7173336" cy="3363117"/>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78B54C8-DAAA-61EB-8D14-FD68342572D5}"/>
              </a:ext>
            </a:extLst>
          </p:cNvPr>
          <p:cNvSpPr/>
          <p:nvPr/>
        </p:nvSpPr>
        <p:spPr>
          <a:xfrm>
            <a:off x="5018664" y="3761951"/>
            <a:ext cx="3777378" cy="2954438"/>
          </a:xfrm>
          <a:prstGeom prst="rect">
            <a:avLst/>
          </a:prstGeom>
          <a:solidFill>
            <a:schemeClr val="bg1">
              <a:lumMod val="8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661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544E-47D9-0CD3-2691-1A2CFCB8643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6FCB373-BD0F-F75E-6BA0-0485B181E1E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060D80E-9446-93A5-1B86-15C1D0FC4E24}"/>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电路的载体形式③</a:t>
            </a:r>
          </a:p>
        </p:txBody>
      </p:sp>
      <p:sp>
        <p:nvSpPr>
          <p:cNvPr id="3" name="文本框 2">
            <a:extLst>
              <a:ext uri="{FF2B5EF4-FFF2-40B4-BE49-F238E27FC236}">
                <a16:creationId xmlns:a16="http://schemas.microsoft.com/office/drawing/2014/main" id="{C0C9B3E3-3545-244D-5410-56A9D15533C9}"/>
              </a:ext>
            </a:extLst>
          </p:cNvPr>
          <p:cNvSpPr txBox="1"/>
          <p:nvPr/>
        </p:nvSpPr>
        <p:spPr>
          <a:xfrm>
            <a:off x="117764" y="1997839"/>
            <a:ext cx="11956472" cy="4139723"/>
          </a:xfrm>
          <a:prstGeom prst="rect">
            <a:avLst/>
          </a:prstGeom>
          <a:noFill/>
        </p:spPr>
        <p:txBody>
          <a:bodyPr wrap="square">
            <a:spAutoFit/>
          </a:bodyPr>
          <a:lstStyle/>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基于晶圆制作的集成电路（晶圆：半导体晶体制作的圆形片，常见材料有</a:t>
            </a:r>
            <a:r>
              <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Si</a:t>
            </a: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3600" dirty="0" err="1">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GaN</a:t>
            </a: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3600" dirty="0" err="1">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SiC</a:t>
            </a: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a:t>
            </a:r>
            <a:endPar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solidFill>
                  <a:schemeClr val="bg2"/>
                </a:solidFill>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13928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2881E-063A-6685-D0EA-0D67EF1C9765}"/>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0CDECCE-B6B6-F75F-D4DA-AB9B86FBAA0A}"/>
              </a:ext>
            </a:extLst>
          </p:cNvPr>
          <p:cNvPicPr>
            <a:picLocks noChangeAspect="1"/>
          </p:cNvPicPr>
          <p:nvPr/>
        </p:nvPicPr>
        <p:blipFill>
          <a:blip r:embed="rId3"/>
          <a:stretch>
            <a:fillRect/>
          </a:stretch>
        </p:blipFill>
        <p:spPr>
          <a:xfrm>
            <a:off x="8337552" y="418454"/>
            <a:ext cx="3919184" cy="3010546"/>
          </a:xfrm>
          <a:prstGeom prst="rect">
            <a:avLst/>
          </a:prstGeom>
        </p:spPr>
      </p:pic>
      <p:sp>
        <p:nvSpPr>
          <p:cNvPr id="4" name="矩形 3">
            <a:extLst>
              <a:ext uri="{FF2B5EF4-FFF2-40B4-BE49-F238E27FC236}">
                <a16:creationId xmlns:a16="http://schemas.microsoft.com/office/drawing/2014/main" id="{2799707C-B922-62D2-0FA8-87647495E49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86B1BE58-A1B1-0865-7FF9-B03F4BB0B292}"/>
              </a:ext>
            </a:extLst>
          </p:cNvPr>
          <p:cNvSpPr txBox="1"/>
          <p:nvPr/>
        </p:nvSpPr>
        <p:spPr>
          <a:xfrm>
            <a:off x="541079" y="608842"/>
            <a:ext cx="984983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电路的物理载体④</a:t>
            </a:r>
          </a:p>
        </p:txBody>
      </p:sp>
      <p:sp>
        <p:nvSpPr>
          <p:cNvPr id="3" name="文本框 2">
            <a:extLst>
              <a:ext uri="{FF2B5EF4-FFF2-40B4-BE49-F238E27FC236}">
                <a16:creationId xmlns:a16="http://schemas.microsoft.com/office/drawing/2014/main" id="{7852F2AC-BCB7-DAD4-424B-965472BE03A6}"/>
              </a:ext>
            </a:extLst>
          </p:cNvPr>
          <p:cNvSpPr txBox="1"/>
          <p:nvPr/>
        </p:nvSpPr>
        <p:spPr>
          <a:xfrm>
            <a:off x="416967" y="3254030"/>
            <a:ext cx="11650921" cy="2462213"/>
          </a:xfrm>
          <a:prstGeom prst="rect">
            <a:avLst/>
          </a:prstGeom>
          <a:noFill/>
        </p:spPr>
        <p:txBody>
          <a:bodyPr wrap="square">
            <a:spAutoFit/>
          </a:bodyPr>
          <a:lstStyle/>
          <a:p>
            <a:pPr indent="457200">
              <a:spcAft>
                <a:spcPts val="1200"/>
              </a:spcAft>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刚性柔性印刷电路板</a:t>
            </a:r>
            <a:r>
              <a:rPr lang="en-US" altLang="zh-CN" sz="3600" b="0" i="0" dirty="0">
                <a:effectLst/>
                <a:latin typeface="Arial" panose="020B0604020202020204" pitchFamily="34" charset="0"/>
                <a:ea typeface="黑体" panose="02010609060101010101" pitchFamily="49" charset="-122"/>
                <a:cs typeface="Arial" panose="020B0604020202020204" pitchFamily="34" charset="0"/>
              </a:rPr>
              <a:t>(Rigid Flexible Printed Circuit, FPC)</a:t>
            </a:r>
            <a:r>
              <a:rPr lang="zh-CN" altLang="en-US" sz="3600" b="0" i="0" dirty="0">
                <a:effectLst/>
                <a:latin typeface="Arial" panose="020B0604020202020204" pitchFamily="34" charset="0"/>
                <a:ea typeface="黑体" panose="02010609060101010101" pitchFamily="49" charset="-122"/>
                <a:cs typeface="Arial" panose="020B0604020202020204" pitchFamily="34" charset="0"/>
              </a:rPr>
              <a:t>，俗称软硬结合板。</a:t>
            </a:r>
            <a:endParaRPr lang="en-US" altLang="zh-CN" sz="3600" b="0" i="0" dirty="0">
              <a:effectLst/>
              <a:latin typeface="Arial" panose="020B0604020202020204" pitchFamily="34" charset="0"/>
              <a:ea typeface="黑体" panose="02010609060101010101" pitchFamily="49" charset="-122"/>
              <a:cs typeface="Arial" panose="020B0604020202020204" pitchFamily="34" charset="0"/>
            </a:endParaRPr>
          </a:p>
          <a:p>
            <a:pPr indent="457200">
              <a:spcAft>
                <a:spcPts val="1200"/>
              </a:spcAft>
            </a:pPr>
            <a:r>
              <a:rPr lang="en-US" altLang="zh-CN" sz="3600" dirty="0">
                <a:latin typeface="Arial" panose="020B0604020202020204" pitchFamily="34" charset="0"/>
                <a:ea typeface="黑体" panose="02010609060101010101" pitchFamily="49" charset="-122"/>
                <a:cs typeface="Arial" panose="020B0604020202020204" pitchFamily="34" charset="0"/>
              </a:rPr>
              <a:t>FPC</a:t>
            </a:r>
            <a:r>
              <a:rPr lang="zh-CN" altLang="en-US" sz="3600" dirty="0">
                <a:latin typeface="Arial" panose="020B0604020202020204" pitchFamily="34" charset="0"/>
                <a:ea typeface="黑体" panose="02010609060101010101" pitchFamily="49" charset="-122"/>
                <a:cs typeface="Arial" panose="020B0604020202020204" pitchFamily="34" charset="0"/>
              </a:rPr>
              <a:t>与</a:t>
            </a:r>
            <a:r>
              <a:rPr lang="en-US" altLang="zh-CN" sz="3600" dirty="0">
                <a:latin typeface="Arial" panose="020B0604020202020204" pitchFamily="34" charset="0"/>
                <a:ea typeface="黑体" panose="02010609060101010101" pitchFamily="49" charset="-122"/>
                <a:cs typeface="Arial" panose="020B0604020202020204" pitchFamily="34" charset="0"/>
              </a:rPr>
              <a:t>PCB</a:t>
            </a:r>
            <a:r>
              <a:rPr lang="zh-CN" altLang="en-US" sz="3600" dirty="0">
                <a:latin typeface="Arial" panose="020B0604020202020204" pitchFamily="34" charset="0"/>
                <a:ea typeface="黑体" panose="02010609060101010101" pitchFamily="49" charset="-122"/>
                <a:cs typeface="Arial" panose="020B0604020202020204" pitchFamily="34" charset="0"/>
              </a:rPr>
              <a:t>经过</a:t>
            </a:r>
            <a:r>
              <a:rPr lang="zh-CN" altLang="en-US" sz="3600" dirty="0">
                <a:solidFill>
                  <a:srgbClr val="7030A0"/>
                </a:solidFill>
                <a:latin typeface="Arial" panose="020B0604020202020204" pitchFamily="34" charset="0"/>
                <a:ea typeface="黑体" panose="02010609060101010101" pitchFamily="49" charset="-122"/>
                <a:cs typeface="Arial" panose="020B0604020202020204" pitchFamily="34" charset="0"/>
              </a:rPr>
              <a:t>压合</a:t>
            </a:r>
            <a:r>
              <a:rPr lang="zh-CN" altLang="en-US" sz="3600" dirty="0">
                <a:latin typeface="Arial" panose="020B0604020202020204" pitchFamily="34" charset="0"/>
                <a:ea typeface="黑体" panose="02010609060101010101" pitchFamily="49" charset="-122"/>
                <a:cs typeface="Arial" panose="020B0604020202020204" pitchFamily="34" charset="0"/>
              </a:rPr>
              <a:t>等工序，组合在一起。兼具硬板和软板的优点，</a:t>
            </a:r>
            <a:r>
              <a:rPr lang="zh-CN" altLang="en-US" sz="3600" u="sng" dirty="0">
                <a:latin typeface="Arial" panose="020B0604020202020204" pitchFamily="34" charset="0"/>
                <a:ea typeface="黑体" panose="02010609060101010101" pitchFamily="49" charset="-122"/>
                <a:cs typeface="Arial" panose="020B0604020202020204" pitchFamily="34" charset="0"/>
              </a:rPr>
              <a:t>适用于</a:t>
            </a:r>
            <a:r>
              <a:rPr lang="zh-CN" altLang="en-US" sz="3600" u="sng" dirty="0">
                <a:solidFill>
                  <a:srgbClr val="7030A0"/>
                </a:solidFill>
                <a:latin typeface="Arial" panose="020B0604020202020204" pitchFamily="34" charset="0"/>
                <a:ea typeface="黑体" panose="02010609060101010101" pitchFamily="49" charset="-122"/>
                <a:cs typeface="Arial" panose="020B0604020202020204" pitchFamily="34" charset="0"/>
              </a:rPr>
              <a:t>高密集布线和高密度连接</a:t>
            </a:r>
            <a:r>
              <a:rPr lang="zh-CN" altLang="en-US" sz="3600" u="sng" dirty="0">
                <a:latin typeface="Arial" panose="020B0604020202020204" pitchFamily="34" charset="0"/>
                <a:ea typeface="黑体" panose="02010609060101010101" pitchFamily="49" charset="-122"/>
                <a:cs typeface="Arial" panose="020B0604020202020204" pitchFamily="34" charset="0"/>
              </a:rPr>
              <a:t>的应用。</a:t>
            </a:r>
            <a:endParaRPr lang="en-US" altLang="zh-CN" sz="3600" b="0" i="0" u="sng" dirty="0">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786763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97F4-9880-F1A1-8BE3-79D0E55602E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94E496D5-7EF5-3CA2-C8C5-74A4E752A0D3}"/>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6C7C9D8C-3B88-81E5-FFE1-A3076A9A2307}"/>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p>
        </p:txBody>
      </p:sp>
      <p:sp>
        <p:nvSpPr>
          <p:cNvPr id="3" name="文本框 2">
            <a:extLst>
              <a:ext uri="{FF2B5EF4-FFF2-40B4-BE49-F238E27FC236}">
                <a16:creationId xmlns:a16="http://schemas.microsoft.com/office/drawing/2014/main" id="{9EE9377C-C12A-03EA-77B8-D451AED747C2}"/>
              </a:ext>
            </a:extLst>
          </p:cNvPr>
          <p:cNvSpPr txBox="1"/>
          <p:nvPr/>
        </p:nvSpPr>
        <p:spPr>
          <a:xfrm>
            <a:off x="117764" y="1997839"/>
            <a:ext cx="11956472" cy="3308726"/>
          </a:xfrm>
          <a:prstGeom prst="rect">
            <a:avLst/>
          </a:prstGeom>
          <a:noFill/>
        </p:spPr>
        <p:txBody>
          <a:bodyPr wrap="square">
            <a:spAutoFit/>
          </a:bodyPr>
          <a:lstStyle/>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基于晶圆制作的集成电路</a:t>
            </a:r>
            <a:endParaRPr lang="en-US" altLang="zh-CN" sz="3600" dirty="0">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solidFill>
                  <a:srgbClr val="FF0000"/>
                </a:solidFill>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effectLst/>
              <a:latin typeface="Arial" panose="020B0604020202020204" pitchFamily="34" charset="0"/>
              <a:ea typeface="黑体"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21FC72A5-85A1-B1B0-EAE4-1B8C29E0887D}"/>
              </a:ext>
            </a:extLst>
          </p:cNvPr>
          <p:cNvSpPr txBox="1"/>
          <p:nvPr/>
        </p:nvSpPr>
        <p:spPr>
          <a:xfrm>
            <a:off x="8112695" y="1302105"/>
            <a:ext cx="4079305" cy="1569660"/>
          </a:xfrm>
          <a:prstGeom prst="rect">
            <a:avLst/>
          </a:prstGeom>
          <a:noFill/>
        </p:spPr>
        <p:txBody>
          <a:bodyPr wrap="square" rtlCol="0">
            <a:spAutoFit/>
          </a:bodyPr>
          <a:lstStyle/>
          <a:p>
            <a:pPr algn="ctr"/>
            <a:r>
              <a:rPr lang="zh-CN" altLang="en-US" sz="3200" dirty="0">
                <a:solidFill>
                  <a:srgbClr val="FF0000"/>
                </a:solidFill>
                <a:latin typeface="华文琥珀" panose="02010800040101010101" pitchFamily="2" charset="-122"/>
                <a:ea typeface="华文琥珀" panose="02010800040101010101" pitchFamily="2" charset="-122"/>
              </a:rPr>
              <a:t>学习使用</a:t>
            </a:r>
            <a:r>
              <a:rPr lang="en-US" altLang="zh-CN" sz="3200" dirty="0">
                <a:solidFill>
                  <a:srgbClr val="FF0000"/>
                </a:solidFill>
                <a:latin typeface="Arial" panose="020B0604020202020204" pitchFamily="34" charset="0"/>
                <a:ea typeface="华文琥珀" panose="02010800040101010101" pitchFamily="2" charset="-122"/>
                <a:cs typeface="Arial" panose="020B0604020202020204" pitchFamily="34" charset="0"/>
              </a:rPr>
              <a:t>Altium Designer </a:t>
            </a:r>
            <a:r>
              <a:rPr lang="zh-CN" altLang="en-US" sz="3200" dirty="0">
                <a:solidFill>
                  <a:srgbClr val="FF0000"/>
                </a:solidFill>
                <a:latin typeface="华文琥珀" panose="02010800040101010101" pitchFamily="2" charset="-122"/>
                <a:ea typeface="华文琥珀" panose="02010800040101010101" pitchFamily="2" charset="-122"/>
                <a:cs typeface="Arial" panose="020B0604020202020204" pitchFamily="34" charset="0"/>
              </a:rPr>
              <a:t>设计、制造</a:t>
            </a:r>
            <a:r>
              <a:rPr lang="zh-CN" altLang="en-US" sz="3200" dirty="0">
                <a:solidFill>
                  <a:srgbClr val="FF0000"/>
                </a:solidFill>
                <a:latin typeface="华文琥珀" panose="02010800040101010101" pitchFamily="2" charset="-122"/>
                <a:ea typeface="华文琥珀" panose="02010800040101010101" pitchFamily="2" charset="-122"/>
              </a:rPr>
              <a:t>以</a:t>
            </a:r>
            <a:r>
              <a:rPr lang="en-US" altLang="zh-CN" sz="3200" dirty="0">
                <a:solidFill>
                  <a:srgbClr val="FF0000"/>
                </a:solidFill>
                <a:latin typeface="Arial" panose="020B0604020202020204" pitchFamily="34" charset="0"/>
                <a:ea typeface="华文琥珀" panose="02010800040101010101" pitchFamily="2" charset="-122"/>
                <a:cs typeface="Arial" panose="020B0604020202020204" pitchFamily="34" charset="0"/>
              </a:rPr>
              <a:t>PCB</a:t>
            </a:r>
            <a:r>
              <a:rPr lang="zh-CN" altLang="en-US" sz="3200" dirty="0">
                <a:solidFill>
                  <a:srgbClr val="FF0000"/>
                </a:solidFill>
                <a:latin typeface="Arial" panose="020B0604020202020204" pitchFamily="34" charset="0"/>
                <a:ea typeface="华文琥珀" panose="02010800040101010101" pitchFamily="2" charset="-122"/>
                <a:cs typeface="Arial" panose="020B0604020202020204" pitchFamily="34" charset="0"/>
              </a:rPr>
              <a:t>为载体</a:t>
            </a:r>
            <a:r>
              <a:rPr lang="zh-CN" altLang="en-US" sz="3200" dirty="0">
                <a:solidFill>
                  <a:srgbClr val="FF0000"/>
                </a:solidFill>
                <a:latin typeface="华文琥珀" panose="02010800040101010101" pitchFamily="2" charset="-122"/>
                <a:ea typeface="华文琥珀" panose="02010800040101010101" pitchFamily="2" charset="-122"/>
              </a:rPr>
              <a:t>的电路</a:t>
            </a:r>
          </a:p>
        </p:txBody>
      </p:sp>
    </p:spTree>
    <p:extLst>
      <p:ext uri="{BB962C8B-B14F-4D97-AF65-F5344CB8AC3E}">
        <p14:creationId xmlns:p14="http://schemas.microsoft.com/office/powerpoint/2010/main" val="1731668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76F4BD-F03D-E713-4220-3E2297F174A1}"/>
              </a:ext>
            </a:extLst>
          </p:cNvPr>
          <p:cNvSpPr>
            <a:spLocks noGrp="1"/>
          </p:cNvSpPr>
          <p:nvPr>
            <p:ph idx="1"/>
          </p:nvPr>
        </p:nvSpPr>
        <p:spPr>
          <a:xfrm>
            <a:off x="541079" y="1657080"/>
            <a:ext cx="10786607" cy="4351338"/>
          </a:xfrm>
        </p:spPr>
        <p:txBody>
          <a:bodyPr>
            <a:noAutofit/>
          </a:bodyPr>
          <a:lstStyle/>
          <a:p>
            <a:pPr marL="0" indent="720000">
              <a:spcAft>
                <a:spcPts val="1200"/>
              </a:spcAft>
              <a:buNone/>
            </a:pPr>
            <a:r>
              <a:rPr lang="en-US" altLang="zh-CN" sz="3600" i="1" dirty="0">
                <a:ln>
                  <a:solidFill>
                    <a:schemeClr val="accent1"/>
                  </a:solidFill>
                </a:ln>
                <a:solidFill>
                  <a:schemeClr val="accent1">
                    <a:lumMod val="50000"/>
                  </a:schemeClr>
                </a:solidFill>
                <a:latin typeface="Arial Black" panose="020B0A04020102020204" pitchFamily="34" charset="0"/>
                <a:ea typeface="黑体" panose="02010609060101010101" pitchFamily="49" charset="-122"/>
              </a:rPr>
              <a:t>Altium Designer</a:t>
            </a:r>
            <a:r>
              <a:rPr lang="en-US" altLang="zh-CN" sz="3600" i="1" dirty="0">
                <a:latin typeface="Arial Black" panose="020B0A04020102020204" pitchFamily="34" charset="0"/>
                <a:ea typeface="黑体" panose="02010609060101010101" pitchFamily="49" charset="-122"/>
              </a:rPr>
              <a:t> </a:t>
            </a:r>
            <a:r>
              <a:rPr lang="zh-CN" altLang="en-US" sz="3600" dirty="0">
                <a:latin typeface="Arial Black" panose="020B0A04020102020204" pitchFamily="34" charset="0"/>
                <a:ea typeface="黑体" panose="02010609060101010101" pitchFamily="49" charset="-122"/>
              </a:rPr>
              <a:t>是业界第一款一体化电子产品设计及解决方案，它是将设计流程、集成化</a:t>
            </a:r>
            <a:r>
              <a:rPr lang="en-US" altLang="zh-CN" sz="3600" dirty="0">
                <a:latin typeface="Arial" panose="020B0604020202020204" pitchFamily="34" charset="0"/>
                <a:ea typeface="黑体" panose="02010609060101010101" pitchFamily="49" charset="-122"/>
                <a:cs typeface="Arial" panose="020B0604020202020204" pitchFamily="34" charset="0"/>
              </a:rPr>
              <a:t>PCB</a:t>
            </a:r>
            <a:r>
              <a:rPr lang="zh-CN" altLang="en-US" sz="3600" dirty="0">
                <a:latin typeface="Arial" panose="020B0604020202020204" pitchFamily="34" charset="0"/>
                <a:ea typeface="黑体" panose="02010609060101010101" pitchFamily="49" charset="-122"/>
                <a:cs typeface="Arial" panose="020B0604020202020204" pitchFamily="34" charset="0"/>
              </a:rPr>
              <a:t>设计、可编程器件（如</a:t>
            </a:r>
            <a:r>
              <a:rPr lang="en-US" altLang="zh-CN" sz="3600" dirty="0">
                <a:latin typeface="Arial" panose="020B0604020202020204" pitchFamily="34" charset="0"/>
                <a:ea typeface="黑体" panose="02010609060101010101" pitchFamily="49" charset="-122"/>
                <a:cs typeface="Arial" panose="020B0604020202020204" pitchFamily="34" charset="0"/>
              </a:rPr>
              <a:t>FPGA</a:t>
            </a:r>
            <a:r>
              <a:rPr lang="zh-CN" altLang="en-US" sz="3600" dirty="0">
                <a:latin typeface="Arial" panose="020B0604020202020204" pitchFamily="34" charset="0"/>
                <a:ea typeface="黑体" panose="02010609060101010101" pitchFamily="49" charset="-122"/>
                <a:cs typeface="Arial" panose="020B0604020202020204" pitchFamily="34" charset="0"/>
              </a:rPr>
              <a:t>）设计和基于处理器的嵌入式软件开发功能整合在一起的产品，是一种可同时进行原理图、</a:t>
            </a:r>
            <a:r>
              <a:rPr lang="en-US" altLang="zh-CN" sz="3600" dirty="0">
                <a:latin typeface="Arial" panose="020B0604020202020204" pitchFamily="34" charset="0"/>
                <a:ea typeface="黑体" panose="02010609060101010101" pitchFamily="49" charset="-122"/>
                <a:cs typeface="Arial" panose="020B0604020202020204" pitchFamily="34" charset="0"/>
              </a:rPr>
              <a:t>PCB</a:t>
            </a:r>
            <a:r>
              <a:rPr lang="zh-CN" altLang="en-US" sz="3600" dirty="0">
                <a:latin typeface="Arial" panose="020B0604020202020204" pitchFamily="34" charset="0"/>
                <a:ea typeface="黑体" panose="02010609060101010101" pitchFamily="49" charset="-122"/>
                <a:cs typeface="Arial" panose="020B0604020202020204" pitchFamily="34" charset="0"/>
              </a:rPr>
              <a:t>和</a:t>
            </a:r>
            <a:r>
              <a:rPr lang="en-US" altLang="zh-CN" sz="3600" dirty="0">
                <a:latin typeface="Arial" panose="020B0604020202020204" pitchFamily="34" charset="0"/>
                <a:ea typeface="黑体" panose="02010609060101010101" pitchFamily="49" charset="-122"/>
                <a:cs typeface="Arial" panose="020B0604020202020204" pitchFamily="34" charset="0"/>
              </a:rPr>
              <a:t>FPGA</a:t>
            </a:r>
            <a:r>
              <a:rPr lang="zh-CN" altLang="en-US" sz="3600" dirty="0">
                <a:latin typeface="Arial" panose="020B0604020202020204" pitchFamily="34" charset="0"/>
                <a:ea typeface="黑体" panose="02010609060101010101" pitchFamily="49" charset="-122"/>
                <a:cs typeface="Arial" panose="020B0604020202020204" pitchFamily="34" charset="0"/>
              </a:rPr>
              <a:t>设计及嵌入式设计的解决方案，具有将设计方案从概念转变为最终产品所需的全部功能。本次课介绍</a:t>
            </a:r>
            <a:r>
              <a:rPr lang="en-US" altLang="zh-CN" sz="3600" dirty="0">
                <a:latin typeface="Arial" panose="020B0604020202020204" pitchFamily="34" charset="0"/>
                <a:ea typeface="黑体" panose="02010609060101010101" pitchFamily="49" charset="-122"/>
                <a:cs typeface="Arial" panose="020B0604020202020204" pitchFamily="34" charset="0"/>
              </a:rPr>
              <a:t>Altium Designer</a:t>
            </a:r>
            <a:r>
              <a:rPr lang="zh-CN" altLang="en-US" sz="3600" dirty="0">
                <a:latin typeface="Arial" panose="020B0604020202020204" pitchFamily="34" charset="0"/>
                <a:ea typeface="黑体" panose="02010609060101010101" pitchFamily="49" charset="-122"/>
                <a:cs typeface="Arial" panose="020B0604020202020204" pitchFamily="34" charset="0"/>
              </a:rPr>
              <a:t>软件中：</a:t>
            </a:r>
            <a:endParaRPr lang="en-US" altLang="zh-CN" sz="3600" dirty="0">
              <a:latin typeface="Arial" panose="020B0604020202020204" pitchFamily="34" charset="0"/>
              <a:ea typeface="黑体" panose="02010609060101010101" pitchFamily="49" charset="-122"/>
              <a:cs typeface="Arial" panose="020B0604020202020204" pitchFamily="34" charset="0"/>
            </a:endParaRPr>
          </a:p>
          <a:p>
            <a:pPr lvl="4">
              <a:spcAft>
                <a:spcPts val="1200"/>
              </a:spcAft>
            </a:pPr>
            <a:r>
              <a:rPr lang="zh-CN" altLang="en-US" sz="3400" dirty="0">
                <a:solidFill>
                  <a:srgbClr val="FF0000"/>
                </a:solidFill>
                <a:latin typeface="Arial" panose="020B0604020202020204" pitchFamily="34" charset="0"/>
                <a:ea typeface="黑体" panose="02010609060101010101" pitchFamily="49" charset="-122"/>
                <a:cs typeface="Arial" panose="020B0604020202020204" pitchFamily="34" charset="0"/>
              </a:rPr>
              <a:t>原理图（</a:t>
            </a:r>
            <a:r>
              <a:rPr lang="en-US" altLang="zh-CN" sz="3400" dirty="0">
                <a:solidFill>
                  <a:srgbClr val="FF0000"/>
                </a:solidFill>
                <a:latin typeface="Arial" panose="020B0604020202020204" pitchFamily="34" charset="0"/>
                <a:ea typeface="黑体" panose="02010609060101010101" pitchFamily="49" charset="-122"/>
                <a:cs typeface="Arial" panose="020B0604020202020204" pitchFamily="34" charset="0"/>
              </a:rPr>
              <a:t>SCH</a:t>
            </a:r>
            <a:r>
              <a:rPr lang="zh-CN" altLang="en-US" sz="3400" dirty="0">
                <a:solidFill>
                  <a:srgbClr val="FF0000"/>
                </a:solidFill>
                <a:latin typeface="Arial" panose="020B0604020202020204" pitchFamily="34" charset="0"/>
                <a:ea typeface="黑体" panose="02010609060101010101" pitchFamily="49" charset="-122"/>
                <a:cs typeface="Arial" panose="020B0604020202020204" pitchFamily="34" charset="0"/>
              </a:rPr>
              <a:t>）设计</a:t>
            </a:r>
            <a:endParaRPr lang="en-US" altLang="zh-CN" sz="3400" dirty="0">
              <a:solidFill>
                <a:srgbClr val="FF0000"/>
              </a:solidFill>
              <a:latin typeface="Arial" panose="020B0604020202020204" pitchFamily="34" charset="0"/>
              <a:ea typeface="黑体" panose="02010609060101010101" pitchFamily="49" charset="-122"/>
              <a:cs typeface="Arial" panose="020B0604020202020204" pitchFamily="34" charset="0"/>
            </a:endParaRPr>
          </a:p>
          <a:p>
            <a:pPr lvl="4">
              <a:spcAft>
                <a:spcPts val="1200"/>
              </a:spcAft>
            </a:pPr>
            <a:r>
              <a:rPr lang="zh-CN" altLang="en-US" sz="3400" dirty="0">
                <a:solidFill>
                  <a:srgbClr val="FF0000"/>
                </a:solidFill>
                <a:latin typeface="Arial" panose="020B0604020202020204" pitchFamily="34" charset="0"/>
                <a:ea typeface="黑体" panose="02010609060101010101" pitchFamily="49" charset="-122"/>
                <a:cs typeface="Arial" panose="020B0604020202020204" pitchFamily="34" charset="0"/>
              </a:rPr>
              <a:t>印制电路板（</a:t>
            </a:r>
            <a:r>
              <a:rPr lang="en-US" altLang="zh-CN" sz="3400" dirty="0">
                <a:solidFill>
                  <a:srgbClr val="FF0000"/>
                </a:solidFill>
                <a:latin typeface="Arial" panose="020B0604020202020204" pitchFamily="34" charset="0"/>
                <a:ea typeface="黑体" panose="02010609060101010101" pitchFamily="49" charset="-122"/>
                <a:cs typeface="Arial" panose="020B0604020202020204" pitchFamily="34" charset="0"/>
              </a:rPr>
              <a:t>PCB</a:t>
            </a:r>
            <a:r>
              <a:rPr lang="zh-CN" altLang="en-US" sz="3400" dirty="0">
                <a:solidFill>
                  <a:srgbClr val="FF0000"/>
                </a:solidFill>
                <a:latin typeface="Arial" panose="020B0604020202020204" pitchFamily="34" charset="0"/>
                <a:ea typeface="黑体" panose="02010609060101010101" pitchFamily="49" charset="-122"/>
                <a:cs typeface="Arial" panose="020B0604020202020204" pitchFamily="34" charset="0"/>
              </a:rPr>
              <a:t>）设计</a:t>
            </a:r>
          </a:p>
        </p:txBody>
      </p:sp>
      <p:pic>
        <p:nvPicPr>
          <p:cNvPr id="6" name="图片 5">
            <a:extLst>
              <a:ext uri="{FF2B5EF4-FFF2-40B4-BE49-F238E27FC236}">
                <a16:creationId xmlns:a16="http://schemas.microsoft.com/office/drawing/2014/main" id="{127A6587-10CB-E3EF-19DD-39E8866EB8BB}"/>
              </a:ext>
            </a:extLst>
          </p:cNvPr>
          <p:cNvPicPr>
            <a:picLocks noChangeAspect="1"/>
          </p:cNvPicPr>
          <p:nvPr/>
        </p:nvPicPr>
        <p:blipFill rotWithShape="1">
          <a:blip r:embed="rId3"/>
          <a:srcRect l="752"/>
          <a:stretch/>
        </p:blipFill>
        <p:spPr>
          <a:xfrm>
            <a:off x="9136334" y="-106356"/>
            <a:ext cx="3179777" cy="2138281"/>
          </a:xfrm>
          <a:prstGeom prst="rect">
            <a:avLst/>
          </a:prstGeom>
          <a:effectLst>
            <a:softEdge rad="317500"/>
          </a:effectLst>
        </p:spPr>
      </p:pic>
      <p:sp>
        <p:nvSpPr>
          <p:cNvPr id="14" name="矩形 13">
            <a:extLst>
              <a:ext uri="{FF2B5EF4-FFF2-40B4-BE49-F238E27FC236}">
                <a16:creationId xmlns:a16="http://schemas.microsoft.com/office/drawing/2014/main" id="{28D33108-96C0-DDBE-A978-F4505DC2F66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7EDEB228-5A76-9D1F-D09D-5DD88840CD2C}"/>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67032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927F36-BB67-BBE0-3F90-AF24C9F0F960}"/>
              </a:ext>
            </a:extLst>
          </p:cNvPr>
          <p:cNvSpPr>
            <a:spLocks noGrp="1"/>
          </p:cNvSpPr>
          <p:nvPr>
            <p:ph idx="1"/>
          </p:nvPr>
        </p:nvSpPr>
        <p:spPr/>
        <p:txBody>
          <a:bodyPr/>
          <a:lstStyle/>
          <a:p>
            <a:pPr marL="0" indent="0">
              <a:buNone/>
            </a:pPr>
            <a:r>
              <a:rPr lang="zh-CN" altLang="en-US" dirty="0"/>
              <a:t>（一）</a:t>
            </a:r>
            <a:r>
              <a:rPr lang="en-US" altLang="zh-CN" dirty="0"/>
              <a:t>Altium Designer</a:t>
            </a:r>
            <a:r>
              <a:rPr lang="zh-CN" altLang="en-US" dirty="0"/>
              <a:t>主要功能</a:t>
            </a:r>
            <a:endParaRPr lang="en-US" altLang="zh-CN" dirty="0"/>
          </a:p>
          <a:p>
            <a:pPr marL="0" indent="0">
              <a:buNone/>
            </a:pPr>
            <a:r>
              <a:rPr lang="en-US" altLang="zh-CN" dirty="0"/>
              <a:t>	</a:t>
            </a:r>
            <a:r>
              <a:rPr lang="zh-CN" altLang="zh-CN" dirty="0"/>
              <a:t>★</a:t>
            </a:r>
            <a:r>
              <a:rPr lang="zh-CN" altLang="en-US" dirty="0"/>
              <a:t>电路原理图设计：</a:t>
            </a:r>
            <a:r>
              <a:rPr lang="en-US" altLang="zh-CN" dirty="0"/>
              <a:t>SCH</a:t>
            </a:r>
            <a:r>
              <a:rPr lang="zh-CN" altLang="en-US" dirty="0"/>
              <a:t>、</a:t>
            </a:r>
            <a:r>
              <a:rPr lang="en-US" altLang="zh-CN" dirty="0"/>
              <a:t>SCHLIB</a:t>
            </a:r>
            <a:r>
              <a:rPr lang="zh-CN" altLang="en-US" dirty="0"/>
              <a:t>、各种文本编辑器</a:t>
            </a:r>
            <a:endParaRPr lang="en-US" altLang="zh-CN" dirty="0"/>
          </a:p>
          <a:p>
            <a:pPr marL="0" indent="0">
              <a:buNone/>
            </a:pPr>
            <a:r>
              <a:rPr lang="en-US" altLang="zh-CN" dirty="0"/>
              <a:t>	</a:t>
            </a:r>
            <a:r>
              <a:rPr lang="zh-CN" altLang="zh-CN" dirty="0"/>
              <a:t>★</a:t>
            </a:r>
            <a:r>
              <a:rPr lang="zh-CN" altLang="en-US" dirty="0"/>
              <a:t>印刷电路板设计：</a:t>
            </a:r>
            <a:r>
              <a:rPr lang="en-US" altLang="zh-CN" dirty="0"/>
              <a:t>PCB</a:t>
            </a:r>
            <a:r>
              <a:rPr lang="zh-CN" altLang="en-US" dirty="0"/>
              <a:t>、</a:t>
            </a:r>
            <a:r>
              <a:rPr lang="en-US" altLang="zh-CN" dirty="0"/>
              <a:t>PCBLIB</a:t>
            </a:r>
            <a:r>
              <a:rPr lang="zh-CN" altLang="en-US" dirty="0"/>
              <a:t>、电路板组件管理器</a:t>
            </a:r>
            <a:endParaRPr lang="en-US" altLang="zh-CN" dirty="0"/>
          </a:p>
          <a:p>
            <a:pPr marL="0" indent="0">
              <a:buNone/>
            </a:pPr>
            <a:r>
              <a:rPr lang="en-US" altLang="zh-CN" dirty="0"/>
              <a:t>	</a:t>
            </a:r>
            <a:r>
              <a:rPr lang="zh-CN" altLang="zh-CN" dirty="0"/>
              <a:t>★</a:t>
            </a:r>
            <a:r>
              <a:rPr lang="zh-CN" altLang="en-US" dirty="0"/>
              <a:t>电路模拟仿真</a:t>
            </a:r>
            <a:endParaRPr lang="en-US" altLang="zh-CN" dirty="0"/>
          </a:p>
          <a:p>
            <a:pPr marL="0" indent="0">
              <a:buNone/>
            </a:pPr>
            <a:r>
              <a:rPr lang="en-US" altLang="zh-CN" dirty="0"/>
              <a:t>	</a:t>
            </a:r>
            <a:r>
              <a:rPr lang="zh-CN" altLang="zh-CN" dirty="0"/>
              <a:t>★</a:t>
            </a:r>
            <a:r>
              <a:rPr lang="en-US" altLang="zh-CN" dirty="0"/>
              <a:t>FPGA</a:t>
            </a:r>
            <a:r>
              <a:rPr lang="zh-CN" altLang="en-US" dirty="0"/>
              <a:t>及逻辑器设计</a:t>
            </a:r>
            <a:endParaRPr lang="en-US" altLang="zh-CN" dirty="0"/>
          </a:p>
          <a:p>
            <a:pPr marL="0" indent="0">
              <a:buNone/>
            </a:pPr>
            <a:r>
              <a:rPr lang="en-US" altLang="zh-CN" dirty="0"/>
              <a:t>	</a:t>
            </a:r>
            <a:r>
              <a:rPr lang="zh-CN" altLang="zh-CN" dirty="0"/>
              <a:t>★</a:t>
            </a:r>
            <a:r>
              <a:rPr lang="zh-CN" altLang="en-US" dirty="0"/>
              <a:t>高级信号完整性分析</a:t>
            </a:r>
            <a:endParaRPr lang="en-US" altLang="zh-CN" dirty="0"/>
          </a:p>
          <a:p>
            <a:pPr marL="0" indent="0">
              <a:buNone/>
            </a:pPr>
            <a:r>
              <a:rPr lang="zh-CN" altLang="zh-CN" dirty="0"/>
              <a:t>★ </a:t>
            </a:r>
            <a:r>
              <a:rPr lang="en-US" altLang="zh-CN" dirty="0"/>
              <a:t>Altium Designer</a:t>
            </a:r>
            <a:r>
              <a:rPr lang="zh-CN" altLang="en-US" dirty="0"/>
              <a:t>主要特点：功能强大，支持多国语言，完全兼容</a:t>
            </a:r>
            <a:r>
              <a:rPr lang="en-US" altLang="zh-CN" dirty="0"/>
              <a:t>Protel</a:t>
            </a:r>
            <a:r>
              <a:rPr lang="zh-CN" altLang="en-US" dirty="0"/>
              <a:t>各版本。</a:t>
            </a:r>
          </a:p>
        </p:txBody>
      </p:sp>
      <p:sp>
        <p:nvSpPr>
          <p:cNvPr id="7" name="矩形 6">
            <a:extLst>
              <a:ext uri="{FF2B5EF4-FFF2-40B4-BE49-F238E27FC236}">
                <a16:creationId xmlns:a16="http://schemas.microsoft.com/office/drawing/2014/main" id="{F30666F2-ED63-6F46-E27D-4BE4DDCD393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46EBCAA-E61B-6214-E3E5-049ED133579B}"/>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861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498BF-F53E-7099-3819-74C47974364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619E5B3B-D0DB-C3E9-49E0-824136B2BF4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D7A9406-ABDB-1011-1228-350BC5FE2CB2}"/>
              </a:ext>
            </a:extLst>
          </p:cNvPr>
          <p:cNvSpPr txBox="1"/>
          <p:nvPr/>
        </p:nvSpPr>
        <p:spPr>
          <a:xfrm>
            <a:off x="541079" y="608842"/>
            <a:ext cx="9581976"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a:t>
            </a:r>
          </a:p>
        </p:txBody>
      </p:sp>
      <p:sp>
        <p:nvSpPr>
          <p:cNvPr id="3" name="文本框 2">
            <a:extLst>
              <a:ext uri="{FF2B5EF4-FFF2-40B4-BE49-F238E27FC236}">
                <a16:creationId xmlns:a16="http://schemas.microsoft.com/office/drawing/2014/main" id="{6BA9B4E7-3506-C959-D5C0-3FD57C3CD63D}"/>
              </a:ext>
            </a:extLst>
          </p:cNvPr>
          <p:cNvSpPr txBox="1"/>
          <p:nvPr/>
        </p:nvSpPr>
        <p:spPr>
          <a:xfrm>
            <a:off x="50801" y="1997839"/>
            <a:ext cx="11956472" cy="4139723"/>
          </a:xfrm>
          <a:prstGeom prst="rect">
            <a:avLst/>
          </a:prstGeom>
          <a:noFill/>
        </p:spPr>
        <p:txBody>
          <a:bodyPr wrap="square">
            <a:spAutoFit/>
          </a:bodyPr>
          <a:lstStyle/>
          <a:p>
            <a:pPr marL="742950" indent="-742950">
              <a:lnSpc>
                <a:spcPct val="150000"/>
              </a:lnSpc>
              <a:buFont typeface="+mj-ea"/>
              <a:buAutoNum type="circleNumDbPlain"/>
            </a:pPr>
            <a:r>
              <a:rPr lang="zh-CN" altLang="en-US" sz="3600" dirty="0">
                <a:latin typeface="Arial" panose="020B0604020202020204" pitchFamily="34" charset="0"/>
                <a:ea typeface="黑体" panose="02010609060101010101" pitchFamily="49" charset="-122"/>
                <a:cs typeface="Arial" panose="020B0604020202020204" pitchFamily="34" charset="0"/>
              </a:rPr>
              <a:t>基于晶圆制作的集成电路（晶圆：半导体晶体制作的圆形片，常见材料有</a:t>
            </a:r>
            <a:r>
              <a:rPr lang="en-US" altLang="zh-CN" sz="3600" dirty="0">
                <a:latin typeface="Arial" panose="020B0604020202020204" pitchFamily="34" charset="0"/>
                <a:ea typeface="黑体" panose="02010609060101010101" pitchFamily="49" charset="-122"/>
                <a:cs typeface="Arial" panose="020B0604020202020204" pitchFamily="34" charset="0"/>
              </a:rPr>
              <a:t>Si</a:t>
            </a:r>
            <a:r>
              <a:rPr lang="zh-CN" altLang="en-US" sz="3600" dirty="0">
                <a:latin typeface="Arial" panose="020B0604020202020204" pitchFamily="34" charset="0"/>
                <a:ea typeface="黑体" panose="02010609060101010101" pitchFamily="49" charset="-122"/>
                <a:cs typeface="Arial" panose="020B0604020202020204" pitchFamily="34" charset="0"/>
              </a:rPr>
              <a:t>、</a:t>
            </a:r>
            <a:r>
              <a:rPr lang="en-US" altLang="zh-CN" sz="3600" dirty="0" err="1">
                <a:latin typeface="Arial" panose="020B0604020202020204" pitchFamily="34" charset="0"/>
                <a:ea typeface="黑体" panose="02010609060101010101" pitchFamily="49" charset="-122"/>
                <a:cs typeface="Arial" panose="020B0604020202020204" pitchFamily="34" charset="0"/>
              </a:rPr>
              <a:t>GaN</a:t>
            </a:r>
            <a:r>
              <a:rPr lang="zh-CN" altLang="en-US" sz="3600" dirty="0">
                <a:latin typeface="Arial" panose="020B0604020202020204" pitchFamily="34" charset="0"/>
                <a:ea typeface="黑体" panose="02010609060101010101" pitchFamily="49" charset="-122"/>
                <a:cs typeface="Arial" panose="020B0604020202020204" pitchFamily="34" charset="0"/>
              </a:rPr>
              <a:t>、</a:t>
            </a:r>
            <a:r>
              <a:rPr lang="en-US" altLang="zh-CN" sz="3600" dirty="0" err="1">
                <a:latin typeface="Arial" panose="020B0604020202020204" pitchFamily="34" charset="0"/>
                <a:ea typeface="黑体" panose="02010609060101010101" pitchFamily="49" charset="-122"/>
                <a:cs typeface="Arial" panose="020B0604020202020204" pitchFamily="34" charset="0"/>
              </a:rPr>
              <a:t>SiC</a:t>
            </a:r>
            <a:r>
              <a:rPr lang="zh-CN" altLang="en-US" sz="3600" dirty="0">
                <a:latin typeface="Arial" panose="020B0604020202020204" pitchFamily="34" charset="0"/>
                <a:ea typeface="黑体" panose="02010609060101010101" pitchFamily="49" charset="-122"/>
                <a:cs typeface="Arial" panose="020B0604020202020204" pitchFamily="34" charset="0"/>
              </a:rPr>
              <a:t>。）</a:t>
            </a:r>
            <a:endParaRPr lang="en-US" altLang="zh-CN" sz="3600" dirty="0">
              <a:latin typeface="Arial" panose="020B0604020202020204" pitchFamily="34" charset="0"/>
              <a:ea typeface="黑体" panose="02010609060101010101" pitchFamily="49" charset="-122"/>
              <a:cs typeface="Arial" panose="020B0604020202020204" pitchFamily="34" charset="0"/>
            </a:endParaRPr>
          </a:p>
          <a:p>
            <a:pPr marL="742950" indent="-742950">
              <a:lnSpc>
                <a:spcPct val="150000"/>
              </a:lnSpc>
              <a:buFont typeface="+mj-ea"/>
              <a:buAutoNum type="circleNumDbPlain"/>
            </a:pPr>
            <a:r>
              <a:rPr lang="zh-CN" altLang="en-US"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印刷电路板 </a:t>
            </a:r>
            <a:r>
              <a:rPr lang="en-US"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Printed Circuit Board, PCB</a:t>
            </a:r>
          </a:p>
          <a:p>
            <a:pPr marL="742950" indent="-742950">
              <a:lnSpc>
                <a:spcPct val="150000"/>
              </a:lnSpc>
              <a:buFont typeface="+mj-ea"/>
              <a:buAutoNum type="circleNumDbPlain"/>
            </a:pPr>
            <a:r>
              <a:rPr lang="zh-CN" altLang="en-US"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柔性印刷电路</a:t>
            </a:r>
            <a:r>
              <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rPr>
              <a:t>Flexible Printed Circuit, FPC</a:t>
            </a:r>
          </a:p>
          <a:p>
            <a:pPr marL="742950" indent="-742950">
              <a:lnSpc>
                <a:spcPct val="150000"/>
              </a:lnSpc>
              <a:buFont typeface="+mj-ea"/>
              <a:buAutoNum type="circleNumDbPlain"/>
            </a:pPr>
            <a:r>
              <a:rPr lang="zh-CN" altLang="en-US"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刚性柔性印刷电路</a:t>
            </a:r>
            <a:r>
              <a:rPr lang="en-US" altLang="zh-CN" sz="3600" dirty="0">
                <a:solidFill>
                  <a:schemeClr val="bg1">
                    <a:lumMod val="85000"/>
                  </a:schemeClr>
                </a:solidFill>
                <a:latin typeface="Arial" panose="020B0604020202020204" pitchFamily="34" charset="0"/>
                <a:ea typeface="黑体" panose="02010609060101010101" pitchFamily="49" charset="-122"/>
                <a:cs typeface="Arial" panose="020B0604020202020204" pitchFamily="34" charset="0"/>
              </a:rPr>
              <a:t>Rigid Flexible Printed Circuit, RFPC</a:t>
            </a:r>
            <a:endParaRPr lang="de-DE" altLang="zh-CN" sz="3600" b="0" i="0" dirty="0">
              <a:solidFill>
                <a:schemeClr val="bg1">
                  <a:lumMod val="85000"/>
                </a:schemeClr>
              </a:solidFill>
              <a:effectLst/>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79902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F6CDA3-63E9-FEEC-3395-DCC08F1794F1}"/>
              </a:ext>
            </a:extLst>
          </p:cNvPr>
          <p:cNvSpPr>
            <a:spLocks noGrp="1"/>
          </p:cNvSpPr>
          <p:nvPr>
            <p:ph idx="1"/>
          </p:nvPr>
        </p:nvSpPr>
        <p:spPr>
          <a:xfrm>
            <a:off x="838200" y="1825625"/>
            <a:ext cx="10515600" cy="1325562"/>
          </a:xfrm>
        </p:spPr>
        <p:txBody>
          <a:bodyPr>
            <a:normAutofit/>
          </a:bodyPr>
          <a:lstStyle/>
          <a:p>
            <a:pPr marL="0" indent="0">
              <a:buNone/>
            </a:pPr>
            <a:r>
              <a:rPr lang="zh-CN" altLang="en-US" dirty="0"/>
              <a:t>（二）两个概念：</a:t>
            </a:r>
            <a:r>
              <a:rPr lang="zh-CN" altLang="en-US" b="1" dirty="0"/>
              <a:t>电路原理图</a:t>
            </a:r>
            <a:r>
              <a:rPr lang="zh-CN" altLang="en-US" dirty="0"/>
              <a:t>与</a:t>
            </a:r>
            <a:r>
              <a:rPr lang="zh-CN" altLang="en-US" b="1" dirty="0"/>
              <a:t>印制电路板（</a:t>
            </a:r>
            <a:r>
              <a:rPr lang="en-US" altLang="zh-CN" b="1" dirty="0"/>
              <a:t>PCB</a:t>
            </a:r>
            <a:r>
              <a:rPr lang="zh-CN" altLang="en-US" b="1" dirty="0"/>
              <a:t>）图</a:t>
            </a:r>
            <a:endParaRPr lang="en-US" altLang="zh-CN" b="1" dirty="0"/>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05BE4D86-45D6-EA1B-8DBF-B4AD816B5774}"/>
              </a:ext>
            </a:extLst>
          </p:cNvPr>
          <p:cNvPicPr>
            <a:picLocks noChangeAspect="1"/>
          </p:cNvPicPr>
          <p:nvPr/>
        </p:nvPicPr>
        <p:blipFill>
          <a:blip r:embed="rId2"/>
          <a:stretch>
            <a:fillRect/>
          </a:stretch>
        </p:blipFill>
        <p:spPr>
          <a:xfrm>
            <a:off x="7688911" y="2874352"/>
            <a:ext cx="3590925" cy="2200275"/>
          </a:xfrm>
          <a:prstGeom prst="rect">
            <a:avLst/>
          </a:prstGeom>
        </p:spPr>
      </p:pic>
      <p:sp>
        <p:nvSpPr>
          <p:cNvPr id="7" name="文本框 6">
            <a:extLst>
              <a:ext uri="{FF2B5EF4-FFF2-40B4-BE49-F238E27FC236}">
                <a16:creationId xmlns:a16="http://schemas.microsoft.com/office/drawing/2014/main" id="{E98DD463-0EAB-E53D-3187-735E1E5DD61A}"/>
              </a:ext>
            </a:extLst>
          </p:cNvPr>
          <p:cNvSpPr txBox="1"/>
          <p:nvPr/>
        </p:nvSpPr>
        <p:spPr>
          <a:xfrm>
            <a:off x="1306023" y="2551022"/>
            <a:ext cx="6382888" cy="2246769"/>
          </a:xfrm>
          <a:prstGeom prst="rect">
            <a:avLst/>
          </a:prstGeom>
          <a:noFill/>
        </p:spPr>
        <p:txBody>
          <a:bodyPr wrap="square">
            <a:spAutoFit/>
          </a:bodyPr>
          <a:lstStyle/>
          <a:p>
            <a:pPr marL="0" indent="0">
              <a:buNone/>
            </a:pPr>
            <a:r>
              <a:rPr lang="en-US" altLang="zh-CN" sz="2800" dirty="0"/>
              <a:t>1. </a:t>
            </a:r>
            <a:r>
              <a:rPr lang="zh-CN" altLang="en-US" sz="2800" dirty="0"/>
              <a:t>电路原理图</a:t>
            </a:r>
            <a:endParaRPr lang="en-US" altLang="zh-CN" sz="2800" dirty="0"/>
          </a:p>
          <a:p>
            <a:pPr marL="0" indent="720000">
              <a:buNone/>
            </a:pPr>
            <a:r>
              <a:rPr lang="zh-CN" altLang="en-US" sz="2800" dirty="0"/>
              <a:t>是指说明电路中各个</a:t>
            </a:r>
            <a:r>
              <a:rPr lang="zh-CN" altLang="en-US" sz="2800" dirty="0">
                <a:solidFill>
                  <a:srgbClr val="FF0000"/>
                </a:solidFill>
              </a:rPr>
              <a:t>元器件</a:t>
            </a:r>
            <a:r>
              <a:rPr lang="zh-CN" altLang="en-US" sz="2800" dirty="0"/>
              <a:t>及其</a:t>
            </a:r>
            <a:r>
              <a:rPr lang="zh-CN" altLang="en-US" sz="2800" dirty="0">
                <a:solidFill>
                  <a:srgbClr val="FF0000"/>
                </a:solidFill>
              </a:rPr>
              <a:t>电气连接关系</a:t>
            </a:r>
            <a:r>
              <a:rPr lang="zh-CN" altLang="en-US" sz="2800" dirty="0"/>
              <a:t>的图。（它</a:t>
            </a:r>
            <a:r>
              <a:rPr lang="zh-CN" altLang="en-US" sz="2800" u="sng" dirty="0"/>
              <a:t>不涉及元器件的具体大小、形状</a:t>
            </a:r>
            <a:r>
              <a:rPr lang="zh-CN" altLang="en-US" sz="2800" dirty="0"/>
              <a:t>，而只是关心元器件的</a:t>
            </a:r>
            <a:r>
              <a:rPr lang="zh-CN" altLang="en-US" sz="2800" b="1" dirty="0"/>
              <a:t>类型与参数</a:t>
            </a:r>
            <a:r>
              <a:rPr lang="zh-CN" altLang="en-US" sz="2800" dirty="0"/>
              <a:t>、相互之间的</a:t>
            </a:r>
            <a:r>
              <a:rPr lang="zh-CN" altLang="en-US" sz="2800" b="1" dirty="0"/>
              <a:t>连接</a:t>
            </a:r>
            <a:r>
              <a:rPr lang="zh-CN" altLang="en-US" sz="2800" dirty="0"/>
              <a:t>情况。）</a:t>
            </a:r>
            <a:endParaRPr lang="en-US" altLang="zh-CN" sz="2800" dirty="0"/>
          </a:p>
        </p:txBody>
      </p:sp>
      <p:sp>
        <p:nvSpPr>
          <p:cNvPr id="6" name="矩形 5">
            <a:extLst>
              <a:ext uri="{FF2B5EF4-FFF2-40B4-BE49-F238E27FC236}">
                <a16:creationId xmlns:a16="http://schemas.microsoft.com/office/drawing/2014/main" id="{DC4371B7-144E-E6D7-0C03-6125AE3DA4C9}"/>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4CE85A4F-1A72-78ED-D66C-B7D8B7A9D65C}"/>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8394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F6CDA3-63E9-FEEC-3395-DCC08F1794F1}"/>
              </a:ext>
            </a:extLst>
          </p:cNvPr>
          <p:cNvSpPr>
            <a:spLocks noGrp="1"/>
          </p:cNvSpPr>
          <p:nvPr>
            <p:ph idx="1"/>
          </p:nvPr>
        </p:nvSpPr>
        <p:spPr/>
        <p:txBody>
          <a:bodyPr/>
          <a:lstStyle/>
          <a:p>
            <a:pPr marL="0" indent="0">
              <a:buNone/>
            </a:pPr>
            <a:r>
              <a:rPr lang="zh-CN" altLang="en-US" dirty="0"/>
              <a:t>（二）两个概念：电路原理图与印制电路板（</a:t>
            </a:r>
            <a:r>
              <a:rPr lang="en-US" altLang="zh-CN" dirty="0"/>
              <a:t>PCB</a:t>
            </a:r>
            <a:r>
              <a:rPr lang="zh-CN" altLang="en-US" dirty="0"/>
              <a:t>）图</a:t>
            </a:r>
            <a:endParaRPr lang="en-US" altLang="zh-CN" dirty="0"/>
          </a:p>
          <a:p>
            <a:pPr marL="0" indent="0">
              <a:buNone/>
            </a:pPr>
            <a:endParaRPr lang="en-US" altLang="zh-CN" dirty="0"/>
          </a:p>
          <a:p>
            <a:pPr marL="0" indent="0">
              <a:buNone/>
            </a:pPr>
            <a:r>
              <a:rPr lang="en-US" altLang="zh-CN" dirty="0"/>
              <a:t>2.</a:t>
            </a:r>
            <a:r>
              <a:rPr lang="zh-CN" altLang="en-US" dirty="0"/>
              <a:t>印制电路板（</a:t>
            </a:r>
            <a:r>
              <a:rPr lang="en-US" altLang="zh-CN" dirty="0"/>
              <a:t>PCB</a:t>
            </a:r>
            <a:r>
              <a:rPr lang="zh-CN" altLang="en-US" dirty="0"/>
              <a:t>）图</a:t>
            </a:r>
            <a:endParaRPr lang="en-US" altLang="zh-CN" dirty="0"/>
          </a:p>
          <a:p>
            <a:pPr marL="0" indent="720000">
              <a:buNone/>
            </a:pPr>
            <a:r>
              <a:rPr lang="zh-CN" altLang="en-US" dirty="0"/>
              <a:t>是用来</a:t>
            </a:r>
            <a:r>
              <a:rPr lang="zh-CN" altLang="en-US" b="1" dirty="0">
                <a:solidFill>
                  <a:srgbClr val="FF0000"/>
                </a:solidFill>
              </a:rPr>
              <a:t>安装</a:t>
            </a:r>
            <a:r>
              <a:rPr lang="zh-CN" altLang="en-US" dirty="0"/>
              <a:t>、固定各个实际电路元器件并利用铜箔走线实现其正确电气连接关系的图。</a:t>
            </a:r>
            <a:r>
              <a:rPr lang="zh-CN" altLang="en-US" b="1" dirty="0"/>
              <a:t>与实体尺寸一致</a:t>
            </a:r>
            <a:r>
              <a:rPr lang="zh-CN" altLang="en-US" dirty="0"/>
              <a:t>。</a:t>
            </a:r>
          </a:p>
        </p:txBody>
      </p:sp>
      <p:pic>
        <p:nvPicPr>
          <p:cNvPr id="6" name="图片 5">
            <a:extLst>
              <a:ext uri="{FF2B5EF4-FFF2-40B4-BE49-F238E27FC236}">
                <a16:creationId xmlns:a16="http://schemas.microsoft.com/office/drawing/2014/main" id="{A42DEF23-DA68-B03F-9582-41F78EE38B24}"/>
              </a:ext>
            </a:extLst>
          </p:cNvPr>
          <p:cNvPicPr>
            <a:picLocks noChangeAspect="1"/>
          </p:cNvPicPr>
          <p:nvPr/>
        </p:nvPicPr>
        <p:blipFill>
          <a:blip r:embed="rId2"/>
          <a:stretch>
            <a:fillRect/>
          </a:stretch>
        </p:blipFill>
        <p:spPr>
          <a:xfrm>
            <a:off x="2978860" y="4405313"/>
            <a:ext cx="1952625" cy="1771650"/>
          </a:xfrm>
          <a:prstGeom prst="rect">
            <a:avLst/>
          </a:prstGeom>
        </p:spPr>
      </p:pic>
      <p:pic>
        <p:nvPicPr>
          <p:cNvPr id="12" name="图片 11">
            <a:extLst>
              <a:ext uri="{FF2B5EF4-FFF2-40B4-BE49-F238E27FC236}">
                <a16:creationId xmlns:a16="http://schemas.microsoft.com/office/drawing/2014/main" id="{F430FB39-B60C-B2F7-F129-A7AFD6FD8DCE}"/>
              </a:ext>
            </a:extLst>
          </p:cNvPr>
          <p:cNvPicPr>
            <a:picLocks noChangeAspect="1"/>
          </p:cNvPicPr>
          <p:nvPr/>
        </p:nvPicPr>
        <p:blipFill>
          <a:blip r:embed="rId3"/>
          <a:stretch>
            <a:fillRect/>
          </a:stretch>
        </p:blipFill>
        <p:spPr>
          <a:xfrm>
            <a:off x="5776144" y="4433888"/>
            <a:ext cx="1971675" cy="1743075"/>
          </a:xfrm>
          <a:prstGeom prst="rect">
            <a:avLst/>
          </a:prstGeom>
        </p:spPr>
      </p:pic>
      <p:sp>
        <p:nvSpPr>
          <p:cNvPr id="13" name="矩形 12">
            <a:extLst>
              <a:ext uri="{FF2B5EF4-FFF2-40B4-BE49-F238E27FC236}">
                <a16:creationId xmlns:a16="http://schemas.microsoft.com/office/drawing/2014/main" id="{22A4CA31-29B1-A333-DCD7-CFF5C4EFE5A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782CD9A3-C312-A942-02E3-B7571D0B4738}"/>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90571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F8E4279-1BB0-C0D9-E9E8-2CB162D7359A}"/>
              </a:ext>
            </a:extLst>
          </p:cNvPr>
          <p:cNvSpPr>
            <a:spLocks noGrp="1"/>
          </p:cNvSpPr>
          <p:nvPr>
            <p:ph idx="1"/>
          </p:nvPr>
        </p:nvSpPr>
        <p:spPr/>
        <p:txBody>
          <a:bodyPr/>
          <a:lstStyle/>
          <a:p>
            <a:pPr marL="0" indent="0">
              <a:buNone/>
            </a:pPr>
            <a:r>
              <a:rPr lang="en-US" altLang="zh-CN" dirty="0"/>
              <a:t>3.</a:t>
            </a:r>
            <a:r>
              <a:rPr lang="zh-CN" altLang="en-US" dirty="0"/>
              <a:t>举例说明</a:t>
            </a:r>
          </a:p>
        </p:txBody>
      </p:sp>
      <p:pic>
        <p:nvPicPr>
          <p:cNvPr id="5" name="图片 4">
            <a:extLst>
              <a:ext uri="{FF2B5EF4-FFF2-40B4-BE49-F238E27FC236}">
                <a16:creationId xmlns:a16="http://schemas.microsoft.com/office/drawing/2014/main" id="{AB091008-EE9F-4705-F95E-1DE6A1AABC30}"/>
              </a:ext>
            </a:extLst>
          </p:cNvPr>
          <p:cNvPicPr>
            <a:picLocks noChangeAspect="1"/>
          </p:cNvPicPr>
          <p:nvPr/>
        </p:nvPicPr>
        <p:blipFill>
          <a:blip r:embed="rId2"/>
          <a:stretch>
            <a:fillRect/>
          </a:stretch>
        </p:blipFill>
        <p:spPr>
          <a:xfrm>
            <a:off x="2200275" y="2924341"/>
            <a:ext cx="7791450" cy="3028950"/>
          </a:xfrm>
          <a:prstGeom prst="rect">
            <a:avLst/>
          </a:prstGeom>
        </p:spPr>
      </p:pic>
      <p:sp>
        <p:nvSpPr>
          <p:cNvPr id="12" name="矩形 11">
            <a:extLst>
              <a:ext uri="{FF2B5EF4-FFF2-40B4-BE49-F238E27FC236}">
                <a16:creationId xmlns:a16="http://schemas.microsoft.com/office/drawing/2014/main" id="{73AC6AA4-EF40-D33D-7183-44252CA78F9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E34DAA06-4084-FA48-9517-D8EE6B74C4B3}"/>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97969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0D4D109-3E6A-B888-418E-94789B7DA99B}"/>
              </a:ext>
            </a:extLst>
          </p:cNvPr>
          <p:cNvSpPr>
            <a:spLocks noGrp="1"/>
          </p:cNvSpPr>
          <p:nvPr>
            <p:ph idx="1"/>
          </p:nvPr>
        </p:nvSpPr>
        <p:spPr/>
        <p:txBody>
          <a:bodyPr/>
          <a:lstStyle/>
          <a:p>
            <a:pPr marL="0" indent="0">
              <a:buNone/>
            </a:pPr>
            <a:r>
              <a:rPr lang="en-US" altLang="zh-CN" dirty="0"/>
              <a:t>4.</a:t>
            </a:r>
            <a:r>
              <a:rPr lang="zh-CN" altLang="en-US" dirty="0"/>
              <a:t>印制电路板（</a:t>
            </a:r>
            <a:r>
              <a:rPr lang="en-US" altLang="zh-CN" dirty="0"/>
              <a:t>Printed Circuit Board, PCB</a:t>
            </a:r>
            <a:r>
              <a:rPr lang="zh-CN" altLang="en-US" dirty="0"/>
              <a:t>）</a:t>
            </a:r>
            <a:endParaRPr lang="en-US" altLang="zh-CN" dirty="0"/>
          </a:p>
          <a:p>
            <a:pPr marL="0" indent="0">
              <a:buNone/>
            </a:pPr>
            <a:r>
              <a:rPr lang="en-US" altLang="zh-CN" b="1" dirty="0"/>
              <a:t>    </a:t>
            </a:r>
            <a:r>
              <a:rPr lang="zh-CN" altLang="en-US" b="1" dirty="0"/>
              <a:t>安装</a:t>
            </a:r>
            <a:r>
              <a:rPr lang="zh-CN" altLang="en-US" dirty="0"/>
              <a:t>、</a:t>
            </a:r>
            <a:r>
              <a:rPr lang="zh-CN" altLang="en-US" b="1" dirty="0"/>
              <a:t>固定支撑</a:t>
            </a:r>
            <a:r>
              <a:rPr lang="zh-CN" altLang="en-US" dirty="0"/>
              <a:t>各个</a:t>
            </a:r>
            <a:r>
              <a:rPr lang="zh-CN" altLang="en-US" dirty="0">
                <a:solidFill>
                  <a:srgbClr val="FF0000"/>
                </a:solidFill>
              </a:rPr>
              <a:t>电路元器件</a:t>
            </a:r>
            <a:r>
              <a:rPr lang="zh-CN" altLang="en-US" dirty="0"/>
              <a:t>并利用</a:t>
            </a:r>
            <a:r>
              <a:rPr lang="zh-CN" altLang="en-US" dirty="0">
                <a:solidFill>
                  <a:srgbClr val="FF0000"/>
                </a:solidFill>
              </a:rPr>
              <a:t>铜箔走线</a:t>
            </a:r>
            <a:r>
              <a:rPr lang="zh-CN" altLang="en-US" dirty="0"/>
              <a:t>将各种元器件按电路要求</a:t>
            </a:r>
            <a:r>
              <a:rPr lang="zh-CN" altLang="en-US" b="1" dirty="0"/>
              <a:t>连接</a:t>
            </a:r>
            <a:r>
              <a:rPr lang="zh-CN" altLang="en-US" dirty="0"/>
              <a:t>起来</a:t>
            </a:r>
            <a:r>
              <a:rPr lang="zh-CN" altLang="en-US" u="sng" dirty="0"/>
              <a:t>形成电流通路</a:t>
            </a:r>
            <a:r>
              <a:rPr lang="zh-CN" altLang="en-US" dirty="0"/>
              <a:t>。</a:t>
            </a:r>
            <a:endParaRPr lang="en-US" altLang="zh-CN" dirty="0"/>
          </a:p>
          <a:p>
            <a:pPr marL="0" indent="0">
              <a:buNone/>
            </a:pPr>
            <a:r>
              <a:rPr lang="en-US" altLang="zh-CN" dirty="0"/>
              <a:t>    </a:t>
            </a:r>
            <a:r>
              <a:rPr lang="zh-CN" altLang="en-US" dirty="0"/>
              <a:t>目前常用的电路板有单面板、双面板、四层板、六层板等。</a:t>
            </a:r>
          </a:p>
        </p:txBody>
      </p:sp>
      <p:pic>
        <p:nvPicPr>
          <p:cNvPr id="5" name="图片 4">
            <a:extLst>
              <a:ext uri="{FF2B5EF4-FFF2-40B4-BE49-F238E27FC236}">
                <a16:creationId xmlns:a16="http://schemas.microsoft.com/office/drawing/2014/main" id="{D278C3F2-2AFA-F2EE-BD97-33CFF952C4A7}"/>
              </a:ext>
            </a:extLst>
          </p:cNvPr>
          <p:cNvPicPr>
            <a:picLocks noChangeAspect="1"/>
          </p:cNvPicPr>
          <p:nvPr/>
        </p:nvPicPr>
        <p:blipFill>
          <a:blip r:embed="rId2"/>
          <a:stretch>
            <a:fillRect/>
          </a:stretch>
        </p:blipFill>
        <p:spPr>
          <a:xfrm>
            <a:off x="2328862" y="3934341"/>
            <a:ext cx="7534275" cy="2743200"/>
          </a:xfrm>
          <a:prstGeom prst="rect">
            <a:avLst/>
          </a:prstGeom>
        </p:spPr>
      </p:pic>
      <p:sp>
        <p:nvSpPr>
          <p:cNvPr id="12" name="矩形 11">
            <a:extLst>
              <a:ext uri="{FF2B5EF4-FFF2-40B4-BE49-F238E27FC236}">
                <a16:creationId xmlns:a16="http://schemas.microsoft.com/office/drawing/2014/main" id="{635EC281-0B86-20EB-E987-8970099241B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65DFE921-CD39-CB40-4D35-014895973EC3}"/>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82745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91094-FA71-57C5-40B4-CF3A0B0AC06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71CA2224-CF9C-3643-718E-16E2806926F3}"/>
              </a:ext>
            </a:extLst>
          </p:cNvPr>
          <p:cNvSpPr>
            <a:spLocks noGrp="1"/>
          </p:cNvSpPr>
          <p:nvPr>
            <p:ph idx="1"/>
          </p:nvPr>
        </p:nvSpPr>
        <p:spPr/>
        <p:txBody>
          <a:bodyPr/>
          <a:lstStyle/>
          <a:p>
            <a:pPr marL="0" indent="0">
              <a:buNone/>
            </a:pPr>
            <a:r>
              <a:rPr lang="en-US" altLang="zh-CN" dirty="0"/>
              <a:t>4.</a:t>
            </a:r>
            <a:r>
              <a:rPr lang="zh-CN" altLang="en-US" dirty="0"/>
              <a:t>印制电路板（</a:t>
            </a:r>
            <a:r>
              <a:rPr lang="en-US" altLang="zh-CN" dirty="0"/>
              <a:t>Printed Circuit Board, PCB</a:t>
            </a:r>
            <a:r>
              <a:rPr lang="zh-CN" altLang="en-US" dirty="0"/>
              <a:t>）</a:t>
            </a:r>
            <a:endParaRPr lang="en-US" altLang="zh-CN" dirty="0"/>
          </a:p>
          <a:p>
            <a:pPr marL="0" indent="0">
              <a:buNone/>
            </a:pPr>
            <a:r>
              <a:rPr lang="zh-CN" altLang="en-US" dirty="0"/>
              <a:t>（</a:t>
            </a:r>
            <a:r>
              <a:rPr lang="en-US" altLang="zh-CN" dirty="0"/>
              <a:t>1</a:t>
            </a:r>
            <a:r>
              <a:rPr lang="zh-CN" altLang="en-US" dirty="0"/>
              <a:t>）单面板</a:t>
            </a:r>
            <a:endParaRPr lang="en-US" altLang="zh-CN" dirty="0"/>
          </a:p>
          <a:p>
            <a:pPr marL="0" indent="0">
              <a:buNone/>
            </a:pPr>
            <a:r>
              <a:rPr lang="en-US" altLang="zh-CN" dirty="0"/>
              <a:t>	</a:t>
            </a:r>
            <a:r>
              <a:rPr lang="zh-CN" altLang="en-US" dirty="0"/>
              <a:t>早期的电路板主要连接较大体积的分离元器件，由于集成度不高、电路相对不复杂、制造工艺水平不够高，主要以单面板为主。</a:t>
            </a:r>
            <a:endParaRPr lang="en-US" altLang="zh-CN" dirty="0"/>
          </a:p>
        </p:txBody>
      </p:sp>
      <p:pic>
        <p:nvPicPr>
          <p:cNvPr id="7" name="图片 6">
            <a:extLst>
              <a:ext uri="{FF2B5EF4-FFF2-40B4-BE49-F238E27FC236}">
                <a16:creationId xmlns:a16="http://schemas.microsoft.com/office/drawing/2014/main" id="{0E1B510F-7AAF-5A32-D63A-E151924A662F}"/>
              </a:ext>
            </a:extLst>
          </p:cNvPr>
          <p:cNvPicPr>
            <a:picLocks noChangeAspect="1"/>
          </p:cNvPicPr>
          <p:nvPr/>
        </p:nvPicPr>
        <p:blipFill>
          <a:blip r:embed="rId2"/>
          <a:stretch>
            <a:fillRect/>
          </a:stretch>
        </p:blipFill>
        <p:spPr>
          <a:xfrm>
            <a:off x="2124075" y="3778250"/>
            <a:ext cx="7943850" cy="2714625"/>
          </a:xfrm>
          <a:prstGeom prst="rect">
            <a:avLst/>
          </a:prstGeom>
        </p:spPr>
      </p:pic>
      <p:sp>
        <p:nvSpPr>
          <p:cNvPr id="8" name="矩形 7">
            <a:extLst>
              <a:ext uri="{FF2B5EF4-FFF2-40B4-BE49-F238E27FC236}">
                <a16:creationId xmlns:a16="http://schemas.microsoft.com/office/drawing/2014/main" id="{FAAF92EB-3B7D-E767-A5F6-1715ADC4A76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C8C5074-AACA-0288-710C-3C95B5AE0074}"/>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66809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4DE60-1487-D799-CEBA-5DAD33729CD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14E3660A-5B12-F12E-A9A9-1858F7A08123}"/>
              </a:ext>
            </a:extLst>
          </p:cNvPr>
          <p:cNvSpPr>
            <a:spLocks noGrp="1"/>
          </p:cNvSpPr>
          <p:nvPr>
            <p:ph idx="1"/>
          </p:nvPr>
        </p:nvSpPr>
        <p:spPr/>
        <p:txBody>
          <a:bodyPr/>
          <a:lstStyle/>
          <a:p>
            <a:pPr marL="0" indent="0">
              <a:buNone/>
            </a:pPr>
            <a:r>
              <a:rPr lang="en-US" altLang="zh-CN" dirty="0"/>
              <a:t>4.</a:t>
            </a:r>
            <a:r>
              <a:rPr lang="zh-CN" altLang="en-US" dirty="0"/>
              <a:t>印制电路板（</a:t>
            </a:r>
            <a:r>
              <a:rPr lang="en-US" altLang="zh-CN" dirty="0"/>
              <a:t>Printed Circuit Board, PCB</a:t>
            </a:r>
            <a:r>
              <a:rPr lang="zh-CN" altLang="en-US" dirty="0"/>
              <a:t>）</a:t>
            </a:r>
            <a:endParaRPr lang="en-US" altLang="zh-CN" dirty="0"/>
          </a:p>
          <a:p>
            <a:pPr marL="0" indent="0">
              <a:buNone/>
            </a:pPr>
            <a:r>
              <a:rPr lang="zh-CN" altLang="en-US" dirty="0"/>
              <a:t>（</a:t>
            </a:r>
            <a:r>
              <a:rPr lang="en-US" altLang="zh-CN" dirty="0"/>
              <a:t>2</a:t>
            </a:r>
            <a:r>
              <a:rPr lang="zh-CN" altLang="en-US" dirty="0"/>
              <a:t>）双面板</a:t>
            </a:r>
            <a:endParaRPr lang="en-US" altLang="zh-CN" dirty="0"/>
          </a:p>
          <a:p>
            <a:pPr marL="0" indent="0">
              <a:buNone/>
            </a:pPr>
            <a:r>
              <a:rPr lang="en-US" altLang="zh-CN" dirty="0"/>
              <a:t>	</a:t>
            </a:r>
            <a:r>
              <a:rPr lang="zh-CN" altLang="en-US" dirty="0"/>
              <a:t>集成电路的出现使电路板的电气连接变得非常复杂，因此出现了双面板，即：正反两面都可以走线的电路板。</a:t>
            </a:r>
            <a:endParaRPr lang="en-US" altLang="zh-CN" dirty="0"/>
          </a:p>
        </p:txBody>
      </p:sp>
      <p:pic>
        <p:nvPicPr>
          <p:cNvPr id="5" name="图片 4">
            <a:extLst>
              <a:ext uri="{FF2B5EF4-FFF2-40B4-BE49-F238E27FC236}">
                <a16:creationId xmlns:a16="http://schemas.microsoft.com/office/drawing/2014/main" id="{2CE8A23C-BE7F-416C-4175-BC79C97E4C8B}"/>
              </a:ext>
            </a:extLst>
          </p:cNvPr>
          <p:cNvPicPr>
            <a:picLocks noChangeAspect="1"/>
          </p:cNvPicPr>
          <p:nvPr/>
        </p:nvPicPr>
        <p:blipFill>
          <a:blip r:embed="rId2"/>
          <a:stretch>
            <a:fillRect/>
          </a:stretch>
        </p:blipFill>
        <p:spPr>
          <a:xfrm>
            <a:off x="3700462" y="3740136"/>
            <a:ext cx="4791075" cy="3019425"/>
          </a:xfrm>
          <a:prstGeom prst="rect">
            <a:avLst/>
          </a:prstGeom>
        </p:spPr>
      </p:pic>
      <p:sp>
        <p:nvSpPr>
          <p:cNvPr id="12" name="矩形 11">
            <a:extLst>
              <a:ext uri="{FF2B5EF4-FFF2-40B4-BE49-F238E27FC236}">
                <a16:creationId xmlns:a16="http://schemas.microsoft.com/office/drawing/2014/main" id="{F8F2ABB7-E70A-F3AE-0931-48719EDDB5E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2E815B65-7D6D-CBD2-84F5-FAA45BFA2D2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63931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CC2-2AEB-9051-F056-53BC1FF0D246}"/>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B007754-4A25-C720-141F-241A2A64798B}"/>
              </a:ext>
            </a:extLst>
          </p:cNvPr>
          <p:cNvSpPr>
            <a:spLocks noGrp="1"/>
          </p:cNvSpPr>
          <p:nvPr>
            <p:ph idx="1"/>
          </p:nvPr>
        </p:nvSpPr>
        <p:spPr/>
        <p:txBody>
          <a:bodyPr/>
          <a:lstStyle/>
          <a:p>
            <a:pPr marL="0" indent="0">
              <a:buNone/>
            </a:pPr>
            <a:r>
              <a:rPr lang="en-US" altLang="zh-CN" dirty="0"/>
              <a:t>4.</a:t>
            </a:r>
            <a:r>
              <a:rPr lang="zh-CN" altLang="en-US" dirty="0"/>
              <a:t>印制电路板（</a:t>
            </a:r>
            <a:r>
              <a:rPr lang="en-US" altLang="zh-CN" dirty="0"/>
              <a:t>Printed Circuit Board, PCB</a:t>
            </a:r>
            <a:r>
              <a:rPr lang="zh-CN" altLang="en-US" dirty="0"/>
              <a:t>）</a:t>
            </a:r>
            <a:endParaRPr lang="en-US" altLang="zh-CN" dirty="0"/>
          </a:p>
          <a:p>
            <a:pPr marL="0" indent="0">
              <a:buNone/>
            </a:pPr>
            <a:r>
              <a:rPr lang="zh-CN" altLang="en-US" dirty="0"/>
              <a:t>（</a:t>
            </a:r>
            <a:r>
              <a:rPr lang="en-US" altLang="zh-CN" dirty="0"/>
              <a:t>3</a:t>
            </a:r>
            <a:r>
              <a:rPr lang="zh-CN" altLang="en-US" dirty="0"/>
              <a:t>）多层板</a:t>
            </a:r>
            <a:endParaRPr lang="en-US" altLang="zh-CN" dirty="0"/>
          </a:p>
          <a:p>
            <a:pPr marL="0" indent="0">
              <a:buNone/>
            </a:pPr>
            <a:r>
              <a:rPr lang="en-US" altLang="zh-CN" dirty="0"/>
              <a:t>	</a:t>
            </a:r>
            <a:r>
              <a:rPr lang="zh-CN" altLang="en-US" dirty="0"/>
              <a:t>多层板的特点是除了顶面、底面走线外，板子中间还有走线层。</a:t>
            </a:r>
            <a:endParaRPr lang="en-US" altLang="zh-CN" dirty="0"/>
          </a:p>
        </p:txBody>
      </p:sp>
      <p:pic>
        <p:nvPicPr>
          <p:cNvPr id="5" name="图片 4">
            <a:extLst>
              <a:ext uri="{FF2B5EF4-FFF2-40B4-BE49-F238E27FC236}">
                <a16:creationId xmlns:a16="http://schemas.microsoft.com/office/drawing/2014/main" id="{8FA6537A-A785-4F41-49BD-5D095FB0BD54}"/>
              </a:ext>
            </a:extLst>
          </p:cNvPr>
          <p:cNvPicPr>
            <a:picLocks noChangeAspect="1"/>
          </p:cNvPicPr>
          <p:nvPr/>
        </p:nvPicPr>
        <p:blipFill>
          <a:blip r:embed="rId3"/>
          <a:stretch>
            <a:fillRect/>
          </a:stretch>
        </p:blipFill>
        <p:spPr>
          <a:xfrm>
            <a:off x="3432313" y="3325426"/>
            <a:ext cx="5486400" cy="3419475"/>
          </a:xfrm>
          <a:prstGeom prst="rect">
            <a:avLst/>
          </a:prstGeom>
        </p:spPr>
      </p:pic>
      <p:sp>
        <p:nvSpPr>
          <p:cNvPr id="12" name="矩形 11">
            <a:extLst>
              <a:ext uri="{FF2B5EF4-FFF2-40B4-BE49-F238E27FC236}">
                <a16:creationId xmlns:a16="http://schemas.microsoft.com/office/drawing/2014/main" id="{70E9E86C-B33A-2242-91EA-3AD62632F93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4355FFF5-FE83-0A76-6AF0-BE24A574E878}"/>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41555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CC2-2AEB-9051-F056-53BC1FF0D246}"/>
            </a:ext>
          </a:extLst>
        </p:cNvPr>
        <p:cNvGrpSpPr/>
        <p:nvPr/>
      </p:nvGrpSpPr>
      <p:grpSpPr>
        <a:xfrm>
          <a:off x="0" y="0"/>
          <a:ext cx="0" cy="0"/>
          <a:chOff x="0" y="0"/>
          <a:chExt cx="0" cy="0"/>
        </a:xfrm>
      </p:grpSpPr>
      <p:pic>
        <p:nvPicPr>
          <p:cNvPr id="4" name="Picture 2" descr="iPhone12及iPhone 12 Pro拆解全家福">
            <a:extLst>
              <a:ext uri="{FF2B5EF4-FFF2-40B4-BE49-F238E27FC236}">
                <a16:creationId xmlns:a16="http://schemas.microsoft.com/office/drawing/2014/main" id="{299B0E2A-6469-CCE2-8D64-A36659D37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9" t="8575" r="4218" b="12153"/>
          <a:stretch/>
        </p:blipFill>
        <p:spPr bwMode="auto">
          <a:xfrm>
            <a:off x="6514570" y="2386534"/>
            <a:ext cx="5550011" cy="362435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64EE3AB-58CC-CDC2-DEE3-F1233FD0CA7A}"/>
              </a:ext>
            </a:extLst>
          </p:cNvPr>
          <p:cNvSpPr txBox="1"/>
          <p:nvPr/>
        </p:nvSpPr>
        <p:spPr>
          <a:xfrm>
            <a:off x="4046109" y="6176963"/>
            <a:ext cx="4099781" cy="369332"/>
          </a:xfrm>
          <a:prstGeom prst="rect">
            <a:avLst/>
          </a:prstGeom>
          <a:noFill/>
        </p:spPr>
        <p:txBody>
          <a:bodyPr wrap="square" rtlCol="0">
            <a:spAutoFit/>
          </a:bodyPr>
          <a:lstStyle/>
          <a:p>
            <a:pPr algn="ctr"/>
            <a:r>
              <a:rPr lang="en-US" altLang="zh-CN" b="1" dirty="0" err="1"/>
              <a:t>iphone</a:t>
            </a:r>
            <a:r>
              <a:rPr lang="en-US" altLang="zh-CN" b="1" dirty="0"/>
              <a:t> 12</a:t>
            </a:r>
            <a:r>
              <a:rPr lang="zh-CN" altLang="en-US" b="1" dirty="0"/>
              <a:t>和</a:t>
            </a:r>
            <a:r>
              <a:rPr lang="en-US" altLang="zh-CN" b="1" dirty="0" err="1"/>
              <a:t>iphone</a:t>
            </a:r>
            <a:r>
              <a:rPr lang="en-US" altLang="zh-CN" b="1" dirty="0"/>
              <a:t> 12 Pro</a:t>
            </a:r>
            <a:r>
              <a:rPr lang="zh-CN" altLang="en-US" b="1" dirty="0"/>
              <a:t>的拆机图</a:t>
            </a:r>
          </a:p>
        </p:txBody>
      </p:sp>
      <p:pic>
        <p:nvPicPr>
          <p:cNvPr id="7" name="Picture 4">
            <a:extLst>
              <a:ext uri="{FF2B5EF4-FFF2-40B4-BE49-F238E27FC236}">
                <a16:creationId xmlns:a16="http://schemas.microsoft.com/office/drawing/2014/main" id="{443409B1-A9FF-3B0D-DB69-C0A1B4859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4" y="3147153"/>
            <a:ext cx="280416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82F44A5C-A912-8003-DC72-3B74A2B026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424" y="2819493"/>
            <a:ext cx="3677920" cy="275844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609FD45-7988-006E-2BD5-7785CF334BBA}"/>
              </a:ext>
            </a:extLst>
          </p:cNvPr>
          <p:cNvSpPr txBox="1"/>
          <p:nvPr/>
        </p:nvSpPr>
        <p:spPr>
          <a:xfrm>
            <a:off x="8012885" y="1553653"/>
            <a:ext cx="3918691" cy="369332"/>
          </a:xfrm>
          <a:prstGeom prst="rect">
            <a:avLst/>
          </a:prstGeom>
          <a:noFill/>
        </p:spPr>
        <p:txBody>
          <a:bodyPr wrap="square" rtlCol="0">
            <a:spAutoFit/>
          </a:bodyPr>
          <a:lstStyle/>
          <a:p>
            <a:pPr algn="ctr"/>
            <a:r>
              <a:rPr lang="en-US" altLang="zh-CN" b="1" dirty="0" err="1">
                <a:solidFill>
                  <a:srgbClr val="FF0000"/>
                </a:solidFill>
              </a:rPr>
              <a:t>iphone</a:t>
            </a:r>
            <a:r>
              <a:rPr lang="en-US" altLang="zh-CN" b="1" dirty="0">
                <a:solidFill>
                  <a:srgbClr val="FF0000"/>
                </a:solidFill>
              </a:rPr>
              <a:t> 12 </a:t>
            </a:r>
            <a:r>
              <a:rPr lang="zh-CN" altLang="en-US" b="1" dirty="0">
                <a:solidFill>
                  <a:srgbClr val="FF0000"/>
                </a:solidFill>
              </a:rPr>
              <a:t>和</a:t>
            </a:r>
            <a:r>
              <a:rPr lang="en-US" altLang="zh-CN" b="1" dirty="0" err="1">
                <a:solidFill>
                  <a:srgbClr val="FF0000"/>
                </a:solidFill>
              </a:rPr>
              <a:t>iphone</a:t>
            </a:r>
            <a:r>
              <a:rPr lang="en-US" altLang="zh-CN" b="1" dirty="0">
                <a:solidFill>
                  <a:srgbClr val="FF0000"/>
                </a:solidFill>
              </a:rPr>
              <a:t> 12 pro</a:t>
            </a:r>
            <a:r>
              <a:rPr lang="zh-CN" altLang="en-US" b="1" dirty="0">
                <a:solidFill>
                  <a:srgbClr val="FF0000"/>
                </a:solidFill>
              </a:rPr>
              <a:t>的主板</a:t>
            </a:r>
          </a:p>
        </p:txBody>
      </p:sp>
      <p:cxnSp>
        <p:nvCxnSpPr>
          <p:cNvPr id="15" name="直接箭头连接符 14">
            <a:extLst>
              <a:ext uri="{FF2B5EF4-FFF2-40B4-BE49-F238E27FC236}">
                <a16:creationId xmlns:a16="http://schemas.microsoft.com/office/drawing/2014/main" id="{5BE8FA2D-4C6D-EABC-59BA-968C86D5C444}"/>
              </a:ext>
            </a:extLst>
          </p:cNvPr>
          <p:cNvCxnSpPr>
            <a:cxnSpLocks/>
            <a:stCxn id="13" idx="2"/>
          </p:cNvCxnSpPr>
          <p:nvPr/>
        </p:nvCxnSpPr>
        <p:spPr>
          <a:xfrm flipH="1">
            <a:off x="8651223" y="1922985"/>
            <a:ext cx="1321008" cy="95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45FCFBB-03BA-E731-2528-EB5095963814}"/>
              </a:ext>
            </a:extLst>
          </p:cNvPr>
          <p:cNvCxnSpPr>
            <a:cxnSpLocks/>
          </p:cNvCxnSpPr>
          <p:nvPr/>
        </p:nvCxnSpPr>
        <p:spPr>
          <a:xfrm flipH="1">
            <a:off x="9796007" y="1922985"/>
            <a:ext cx="185319" cy="234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FFF91A4-C99E-0430-F7D7-8D73BBF111C3}"/>
              </a:ext>
            </a:extLst>
          </p:cNvPr>
          <p:cNvSpPr txBox="1"/>
          <p:nvPr/>
        </p:nvSpPr>
        <p:spPr>
          <a:xfrm>
            <a:off x="8092219" y="6594001"/>
            <a:ext cx="4099781" cy="261610"/>
          </a:xfrm>
          <a:prstGeom prst="rect">
            <a:avLst/>
          </a:prstGeom>
          <a:noFill/>
        </p:spPr>
        <p:txBody>
          <a:bodyPr wrap="square" rtlCol="0">
            <a:spAutoFit/>
          </a:bodyPr>
          <a:lstStyle/>
          <a:p>
            <a:pPr algn="r"/>
            <a:r>
              <a:rPr lang="en-US" altLang="zh-CN" sz="1100" dirty="0">
                <a:latin typeface="宋体" panose="02010600030101010101" pitchFamily="2" charset="-122"/>
                <a:ea typeface="宋体" panose="02010600030101010101" pitchFamily="2" charset="-122"/>
              </a:rPr>
              <a:t>*</a:t>
            </a:r>
            <a:r>
              <a:rPr lang="zh-CN" altLang="en-US" sz="1100" dirty="0">
                <a:latin typeface="宋体" panose="02010600030101010101" pitchFamily="2" charset="-122"/>
                <a:ea typeface="宋体" panose="02010600030101010101" pitchFamily="2" charset="-122"/>
              </a:rPr>
              <a:t>图片来源于网络</a:t>
            </a:r>
          </a:p>
        </p:txBody>
      </p:sp>
      <p:sp>
        <p:nvSpPr>
          <p:cNvPr id="17" name="矩形 16">
            <a:extLst>
              <a:ext uri="{FF2B5EF4-FFF2-40B4-BE49-F238E27FC236}">
                <a16:creationId xmlns:a16="http://schemas.microsoft.com/office/drawing/2014/main" id="{52E4A2CF-1068-A219-1AB1-F6F09A3DF47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A59E1469-BC00-C4A6-1A28-570CCEEB2072}"/>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8845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0DCC2-2AEB-9051-F056-53BC1FF0D246}"/>
            </a:ext>
          </a:extLst>
        </p:cNvPr>
        <p:cNvGrpSpPr/>
        <p:nvPr/>
      </p:nvGrpSpPr>
      <p:grpSpPr>
        <a:xfrm>
          <a:off x="0" y="0"/>
          <a:ext cx="0" cy="0"/>
          <a:chOff x="0" y="0"/>
          <a:chExt cx="0" cy="0"/>
        </a:xfrm>
      </p:grpSpPr>
      <p:pic>
        <p:nvPicPr>
          <p:cNvPr id="17" name="Picture 2">
            <a:extLst>
              <a:ext uri="{FF2B5EF4-FFF2-40B4-BE49-F238E27FC236}">
                <a16:creationId xmlns:a16="http://schemas.microsoft.com/office/drawing/2014/main" id="{5A05DC5B-1D2B-8886-ECD1-757D16DC44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4" t="5937" r="8977" b="3980"/>
          <a:stretch/>
        </p:blipFill>
        <p:spPr bwMode="auto">
          <a:xfrm>
            <a:off x="6895367" y="1756408"/>
            <a:ext cx="5296633" cy="4289366"/>
          </a:xfrm>
          <a:prstGeom prst="rect">
            <a:avLst/>
          </a:prstGeom>
          <a:noFill/>
          <a:extLst>
            <a:ext uri="{909E8E84-426E-40DD-AFC4-6F175D3DCCD1}">
              <a14:hiddenFill xmlns:a14="http://schemas.microsoft.com/office/drawing/2010/main">
                <a:solidFill>
                  <a:srgbClr val="FFFFFF"/>
                </a:solidFill>
              </a14:hiddenFill>
            </a:ext>
          </a:extLst>
        </p:spPr>
      </p:pic>
      <p:pic>
        <p:nvPicPr>
          <p:cNvPr id="18" name="内容占位符 6">
            <a:extLst>
              <a:ext uri="{FF2B5EF4-FFF2-40B4-BE49-F238E27FC236}">
                <a16:creationId xmlns:a16="http://schemas.microsoft.com/office/drawing/2014/main" id="{074294B9-E919-0D7F-DD40-FA007F6C16DB}"/>
              </a:ext>
            </a:extLst>
          </p:cNvPr>
          <p:cNvPicPr>
            <a:picLocks noChangeAspect="1"/>
          </p:cNvPicPr>
          <p:nvPr/>
        </p:nvPicPr>
        <p:blipFill rotWithShape="1">
          <a:blip r:embed="rId4">
            <a:extLst>
              <a:ext uri="{28A0092B-C50C-407E-A947-70E740481C1C}">
                <a14:useLocalDpi xmlns:a14="http://schemas.microsoft.com/office/drawing/2010/main" val="0"/>
              </a:ext>
            </a:extLst>
          </a:blip>
          <a:srcRect l="1784" t="9870" r="1769"/>
          <a:stretch/>
        </p:blipFill>
        <p:spPr>
          <a:xfrm>
            <a:off x="0" y="2965837"/>
            <a:ext cx="4285884" cy="2325580"/>
          </a:xfrm>
          <a:prstGeom prst="rect">
            <a:avLst/>
          </a:prstGeom>
        </p:spPr>
      </p:pic>
      <p:sp>
        <p:nvSpPr>
          <p:cNvPr id="5" name="文本框 4">
            <a:extLst>
              <a:ext uri="{FF2B5EF4-FFF2-40B4-BE49-F238E27FC236}">
                <a16:creationId xmlns:a16="http://schemas.microsoft.com/office/drawing/2014/main" id="{B66D09F2-1AE7-C789-5E88-3B122A6994DA}"/>
              </a:ext>
            </a:extLst>
          </p:cNvPr>
          <p:cNvSpPr txBox="1"/>
          <p:nvPr/>
        </p:nvSpPr>
        <p:spPr>
          <a:xfrm>
            <a:off x="953824" y="5489964"/>
            <a:ext cx="2378235" cy="369332"/>
          </a:xfrm>
          <a:prstGeom prst="rect">
            <a:avLst/>
          </a:prstGeom>
          <a:noFill/>
        </p:spPr>
        <p:txBody>
          <a:bodyPr wrap="square" rtlCol="0">
            <a:spAutoFit/>
          </a:bodyPr>
          <a:lstStyle/>
          <a:p>
            <a:pPr algn="ctr"/>
            <a:r>
              <a:rPr lang="en-US" altLang="zh-CN" b="1" dirty="0" err="1"/>
              <a:t>iPhoneX</a:t>
            </a:r>
            <a:r>
              <a:rPr lang="zh-CN" altLang="en-US" b="1" dirty="0"/>
              <a:t>主板之一</a:t>
            </a:r>
          </a:p>
        </p:txBody>
      </p:sp>
      <p:pic>
        <p:nvPicPr>
          <p:cNvPr id="14" name="图片 13">
            <a:extLst>
              <a:ext uri="{FF2B5EF4-FFF2-40B4-BE49-F238E27FC236}">
                <a16:creationId xmlns:a16="http://schemas.microsoft.com/office/drawing/2014/main" id="{05B36C7F-AA4F-DF20-559A-B433312F5270}"/>
              </a:ext>
            </a:extLst>
          </p:cNvPr>
          <p:cNvPicPr>
            <a:picLocks noChangeAspect="1"/>
          </p:cNvPicPr>
          <p:nvPr/>
        </p:nvPicPr>
        <p:blipFill>
          <a:blip r:embed="rId5"/>
          <a:stretch>
            <a:fillRect/>
          </a:stretch>
        </p:blipFill>
        <p:spPr>
          <a:xfrm>
            <a:off x="4401508" y="2390989"/>
            <a:ext cx="2456939" cy="3475276"/>
          </a:xfrm>
          <a:prstGeom prst="rect">
            <a:avLst/>
          </a:prstGeom>
        </p:spPr>
      </p:pic>
      <p:sp>
        <p:nvSpPr>
          <p:cNvPr id="19" name="文本框 18">
            <a:extLst>
              <a:ext uri="{FF2B5EF4-FFF2-40B4-BE49-F238E27FC236}">
                <a16:creationId xmlns:a16="http://schemas.microsoft.com/office/drawing/2014/main" id="{54515E6B-4905-FB87-C01B-E41B475D69D1}"/>
              </a:ext>
            </a:extLst>
          </p:cNvPr>
          <p:cNvSpPr txBox="1"/>
          <p:nvPr/>
        </p:nvSpPr>
        <p:spPr>
          <a:xfrm>
            <a:off x="6218551" y="6322634"/>
            <a:ext cx="2378235" cy="369332"/>
          </a:xfrm>
          <a:prstGeom prst="rect">
            <a:avLst/>
          </a:prstGeom>
          <a:noFill/>
        </p:spPr>
        <p:txBody>
          <a:bodyPr wrap="square" rtlCol="0">
            <a:spAutoFit/>
          </a:bodyPr>
          <a:lstStyle/>
          <a:p>
            <a:pPr algn="ctr"/>
            <a:r>
              <a:rPr lang="en-US" altLang="zh-CN" b="1" dirty="0"/>
              <a:t>Apple</a:t>
            </a:r>
            <a:r>
              <a:rPr lang="zh-CN" altLang="en-US" b="1" dirty="0"/>
              <a:t>产品内部主板</a:t>
            </a:r>
          </a:p>
        </p:txBody>
      </p:sp>
      <p:sp>
        <p:nvSpPr>
          <p:cNvPr id="12" name="矩形 11">
            <a:extLst>
              <a:ext uri="{FF2B5EF4-FFF2-40B4-BE49-F238E27FC236}">
                <a16:creationId xmlns:a16="http://schemas.microsoft.com/office/drawing/2014/main" id="{354DA04C-8942-9596-E323-808CF5BAAC5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0489D0A6-AB97-242D-7A2C-3D9CFC38F2CE}"/>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91155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AA9AB-021F-2E55-7487-75C93D82865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ED431ECC-D51E-7CEC-3978-C2B50173F862}"/>
              </a:ext>
            </a:extLst>
          </p:cNvPr>
          <p:cNvSpPr>
            <a:spLocks noGrp="1"/>
          </p:cNvSpPr>
          <p:nvPr>
            <p:ph idx="1"/>
          </p:nvPr>
        </p:nvSpPr>
        <p:spPr/>
        <p:txBody>
          <a:bodyPr/>
          <a:lstStyle/>
          <a:p>
            <a:pPr marL="0" indent="0">
              <a:buNone/>
            </a:pPr>
            <a:r>
              <a:rPr lang="zh-CN" altLang="en-US" dirty="0"/>
              <a:t>（三）电路板设计的一般步骤</a:t>
            </a:r>
            <a:endParaRPr lang="en-US" altLang="zh-CN" dirty="0"/>
          </a:p>
          <a:p>
            <a:pPr marL="0" indent="0">
              <a:buNone/>
            </a:pPr>
            <a:r>
              <a:rPr lang="en-US" altLang="zh-CN" dirty="0"/>
              <a:t>	</a:t>
            </a:r>
            <a:r>
              <a:rPr lang="zh-CN" altLang="en-US" dirty="0"/>
              <a:t>★建立</a:t>
            </a:r>
            <a:r>
              <a:rPr lang="en-US" altLang="zh-CN" dirty="0"/>
              <a:t>PCB</a:t>
            </a:r>
            <a:r>
              <a:rPr lang="zh-CN" altLang="en-US" dirty="0"/>
              <a:t>设计工程文件</a:t>
            </a:r>
            <a:r>
              <a:rPr lang="zh-CN" altLang="en-US" dirty="0">
                <a:sym typeface="Wingdings" panose="05000000000000000000" pitchFamily="2" charset="2"/>
              </a:rPr>
              <a:t>（</a:t>
            </a:r>
            <a:r>
              <a:rPr lang="en-US" altLang="zh-CN" dirty="0">
                <a:sym typeface="Wingdings" panose="05000000000000000000" pitchFamily="2" charset="2"/>
              </a:rPr>
              <a:t>.</a:t>
            </a:r>
            <a:r>
              <a:rPr lang="en-US" altLang="zh-CN" dirty="0" err="1">
                <a:sym typeface="Wingdings" panose="05000000000000000000" pitchFamily="2" charset="2"/>
              </a:rPr>
              <a:t>PrjPcb</a:t>
            </a:r>
            <a:r>
              <a:rPr lang="zh-CN" altLang="en-US" dirty="0">
                <a:sym typeface="Wingdings" panose="05000000000000000000" pitchFamily="2" charset="2"/>
              </a:rPr>
              <a:t>文件）；</a:t>
            </a:r>
            <a:endParaRPr lang="en-US" altLang="zh-CN" dirty="0">
              <a:sym typeface="Wingdings" panose="05000000000000000000" pitchFamily="2" charset="2"/>
            </a:endParaRPr>
          </a:p>
          <a:p>
            <a:pPr marL="0" indent="0">
              <a:buNone/>
            </a:pPr>
            <a:r>
              <a:rPr lang="en-US" altLang="zh-CN" dirty="0">
                <a:sym typeface="Wingdings" panose="05000000000000000000" pitchFamily="2" charset="2"/>
              </a:rPr>
              <a:t>	</a:t>
            </a:r>
            <a:r>
              <a:rPr lang="zh-CN" altLang="en-US" dirty="0"/>
              <a:t>★绘制电路原理图，对元件属性赋值（</a:t>
            </a:r>
            <a:r>
              <a:rPr lang="en-US" altLang="zh-CN" dirty="0"/>
              <a:t>.</a:t>
            </a:r>
            <a:r>
              <a:rPr lang="en-US" altLang="zh-CN" dirty="0" err="1"/>
              <a:t>SchDoc</a:t>
            </a:r>
            <a:r>
              <a:rPr lang="zh-CN" altLang="en-US" dirty="0"/>
              <a:t>文件）；</a:t>
            </a:r>
            <a:endParaRPr lang="en-US" altLang="zh-CN" dirty="0"/>
          </a:p>
          <a:p>
            <a:pPr marL="0" indent="0">
              <a:buNone/>
            </a:pPr>
            <a:r>
              <a:rPr lang="en-US" altLang="zh-CN" dirty="0">
                <a:sym typeface="Wingdings" panose="05000000000000000000" pitchFamily="2" charset="2"/>
              </a:rPr>
              <a:t>	</a:t>
            </a:r>
            <a:r>
              <a:rPr lang="zh-CN" altLang="en-US" dirty="0"/>
              <a:t>★生成网络表（</a:t>
            </a:r>
            <a:r>
              <a:rPr lang="en-US" altLang="zh-CN" dirty="0" err="1"/>
              <a:t>.Net</a:t>
            </a:r>
            <a:r>
              <a:rPr lang="zh-CN" altLang="en-US" dirty="0"/>
              <a:t>文件，系统自动生成）；</a:t>
            </a:r>
            <a:endParaRPr lang="en-US" altLang="zh-CN" dirty="0"/>
          </a:p>
          <a:p>
            <a:pPr marL="0" indent="0">
              <a:buNone/>
            </a:pPr>
            <a:r>
              <a:rPr lang="en-US" altLang="zh-CN" dirty="0">
                <a:sym typeface="Wingdings" panose="05000000000000000000" pitchFamily="2" charset="2"/>
              </a:rPr>
              <a:t>	</a:t>
            </a:r>
            <a:r>
              <a:rPr lang="zh-CN" altLang="en-US" dirty="0"/>
              <a:t>★建立</a:t>
            </a:r>
            <a:r>
              <a:rPr lang="en-US" altLang="zh-CN" dirty="0"/>
              <a:t>PCB</a:t>
            </a:r>
            <a:r>
              <a:rPr lang="zh-CN" altLang="en-US" dirty="0"/>
              <a:t>文件，绘制板框</a:t>
            </a:r>
            <a:r>
              <a:rPr lang="zh-CN" altLang="en-US" dirty="0">
                <a:sym typeface="Wingdings" panose="05000000000000000000" pitchFamily="2" charset="2"/>
              </a:rPr>
              <a:t>：（</a:t>
            </a:r>
            <a:r>
              <a:rPr lang="en-US" altLang="zh-CN" dirty="0">
                <a:sym typeface="Wingdings" panose="05000000000000000000" pitchFamily="2" charset="2"/>
              </a:rPr>
              <a:t>.</a:t>
            </a:r>
            <a:r>
              <a:rPr lang="en-US" altLang="zh-CN" dirty="0" err="1">
                <a:sym typeface="Wingdings" panose="05000000000000000000" pitchFamily="2" charset="2"/>
              </a:rPr>
              <a:t>PcbDoc</a:t>
            </a:r>
            <a:r>
              <a:rPr lang="zh-CN" altLang="en-US" dirty="0">
                <a:sym typeface="Wingdings" panose="05000000000000000000" pitchFamily="2" charset="2"/>
              </a:rPr>
              <a:t>文件）；</a:t>
            </a:r>
            <a:endParaRPr lang="en-US" altLang="zh-CN" dirty="0"/>
          </a:p>
          <a:p>
            <a:pPr marL="0" indent="0">
              <a:buNone/>
            </a:pPr>
            <a:r>
              <a:rPr lang="en-US" altLang="zh-CN" dirty="0">
                <a:sym typeface="Wingdings" panose="05000000000000000000" pitchFamily="2" charset="2"/>
              </a:rPr>
              <a:t>	</a:t>
            </a:r>
            <a:r>
              <a:rPr lang="zh-CN" altLang="en-US" dirty="0"/>
              <a:t>★调入网络表，完成元器件位置布置；</a:t>
            </a:r>
            <a:endParaRPr lang="en-US" altLang="zh-CN" dirty="0"/>
          </a:p>
          <a:p>
            <a:pPr marL="0" indent="0">
              <a:buNone/>
            </a:pPr>
            <a:r>
              <a:rPr lang="en-US" altLang="zh-CN" dirty="0">
                <a:sym typeface="Wingdings" panose="05000000000000000000" pitchFamily="2" charset="2"/>
              </a:rPr>
              <a:t>	</a:t>
            </a:r>
            <a:r>
              <a:rPr lang="zh-CN" altLang="en-US" dirty="0"/>
              <a:t>★设置布线规则，布线；</a:t>
            </a:r>
            <a:endParaRPr lang="en-US" altLang="zh-CN" dirty="0"/>
          </a:p>
          <a:p>
            <a:pPr marL="0" indent="0">
              <a:buNone/>
            </a:pPr>
            <a:r>
              <a:rPr lang="en-US" altLang="zh-CN" dirty="0">
                <a:sym typeface="Wingdings" panose="05000000000000000000" pitchFamily="2" charset="2"/>
              </a:rPr>
              <a:t>	</a:t>
            </a:r>
            <a:r>
              <a:rPr lang="zh-CN" altLang="en-US" dirty="0"/>
              <a:t>★电路板规则检查。</a:t>
            </a:r>
            <a:endParaRPr lang="en-US" altLang="zh-CN" dirty="0"/>
          </a:p>
        </p:txBody>
      </p:sp>
      <p:sp>
        <p:nvSpPr>
          <p:cNvPr id="7" name="矩形 6">
            <a:extLst>
              <a:ext uri="{FF2B5EF4-FFF2-40B4-BE49-F238E27FC236}">
                <a16:creationId xmlns:a16="http://schemas.microsoft.com/office/drawing/2014/main" id="{319B5F17-0440-DF68-0BC2-36D480B09DF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ED102598-95D2-48BD-C4BD-284C121EFED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4343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EC382-13A6-B804-7308-E1E8C1B9C57F}"/>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C89182C8-E723-8041-FC80-C71D71AD4DD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5C143E1-E31B-A9AD-B661-9AE31BF83E20}"/>
              </a:ext>
            </a:extLst>
          </p:cNvPr>
          <p:cNvSpPr txBox="1"/>
          <p:nvPr/>
        </p:nvSpPr>
        <p:spPr>
          <a:xfrm>
            <a:off x="621521" y="622002"/>
            <a:ext cx="10948957"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电路的载体形式①</a:t>
            </a:r>
          </a:p>
        </p:txBody>
      </p:sp>
      <p:sp>
        <p:nvSpPr>
          <p:cNvPr id="3" name="文本框 2">
            <a:extLst>
              <a:ext uri="{FF2B5EF4-FFF2-40B4-BE49-F238E27FC236}">
                <a16:creationId xmlns:a16="http://schemas.microsoft.com/office/drawing/2014/main" id="{A9742827-60F1-C8B8-25FC-B6CC8A14372A}"/>
              </a:ext>
            </a:extLst>
          </p:cNvPr>
          <p:cNvSpPr txBox="1"/>
          <p:nvPr/>
        </p:nvSpPr>
        <p:spPr>
          <a:xfrm>
            <a:off x="304800" y="1707045"/>
            <a:ext cx="7638380" cy="646331"/>
          </a:xfrm>
          <a:prstGeom prst="rect">
            <a:avLst/>
          </a:prstGeom>
          <a:noFill/>
        </p:spPr>
        <p:txBody>
          <a:bodyPr wrap="square">
            <a:spAutoFit/>
          </a:bodyPr>
          <a:lstStyle/>
          <a:p>
            <a:r>
              <a:rPr lang="zh-CN" altLang="en-US" sz="3600" dirty="0">
                <a:latin typeface="黑体" panose="02010609060101010101" pitchFamily="49" charset="-122"/>
                <a:ea typeface="黑体" panose="02010609060101010101" pitchFamily="49" charset="-122"/>
              </a:rPr>
              <a:t>大规模集成电路一般是在晶圆上制造</a:t>
            </a:r>
          </a:p>
        </p:txBody>
      </p:sp>
      <p:grpSp>
        <p:nvGrpSpPr>
          <p:cNvPr id="6" name="组合 5">
            <a:extLst>
              <a:ext uri="{FF2B5EF4-FFF2-40B4-BE49-F238E27FC236}">
                <a16:creationId xmlns:a16="http://schemas.microsoft.com/office/drawing/2014/main" id="{CE1009A0-2476-E493-D481-18EB9A9020FF}"/>
              </a:ext>
            </a:extLst>
          </p:cNvPr>
          <p:cNvGrpSpPr/>
          <p:nvPr/>
        </p:nvGrpSpPr>
        <p:grpSpPr>
          <a:xfrm>
            <a:off x="7832344" y="1611015"/>
            <a:ext cx="4359656" cy="5260841"/>
            <a:chOff x="7442833" y="596829"/>
            <a:chExt cx="3648456" cy="4464894"/>
          </a:xfrm>
        </p:grpSpPr>
        <p:pic>
          <p:nvPicPr>
            <p:cNvPr id="1026" name="Picture 2">
              <a:extLst>
                <a:ext uri="{FF2B5EF4-FFF2-40B4-BE49-F238E27FC236}">
                  <a16:creationId xmlns:a16="http://schemas.microsoft.com/office/drawing/2014/main" id="{AFC84F6A-5F34-D265-BE2B-F9F6D116C5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833" y="596829"/>
              <a:ext cx="3648456" cy="446489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A01E6299-E43A-D361-1619-039C02091AD5}"/>
                </a:ext>
              </a:extLst>
            </p:cNvPr>
            <p:cNvSpPr txBox="1"/>
            <p:nvPr/>
          </p:nvSpPr>
          <p:spPr>
            <a:xfrm>
              <a:off x="7442833" y="4449882"/>
              <a:ext cx="3648456" cy="444059"/>
            </a:xfrm>
            <a:prstGeom prst="rect">
              <a:avLst/>
            </a:prstGeom>
            <a:solidFill>
              <a:schemeClr val="accent5">
                <a:lumMod val="20000"/>
                <a:lumOff val="80000"/>
              </a:schemeClr>
            </a:solidFill>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经</a:t>
              </a:r>
              <a:r>
                <a:rPr lang="zh-CN" altLang="en-US" sz="2800" dirty="0">
                  <a:solidFill>
                    <a:srgbClr val="7030A0"/>
                  </a:solidFill>
                  <a:latin typeface="黑体" panose="02010609060101010101" pitchFamily="49" charset="-122"/>
                  <a:ea typeface="黑体" panose="02010609060101010101" pitchFamily="49" charset="-122"/>
                </a:rPr>
                <a:t>蚀刻</a:t>
              </a:r>
              <a:r>
                <a:rPr lang="zh-CN" altLang="en-US" sz="2800" dirty="0">
                  <a:latin typeface="黑体" panose="02010609060101010101" pitchFamily="49" charset="-122"/>
                  <a:ea typeface="黑体" panose="02010609060101010101" pitchFamily="49" charset="-122"/>
                </a:rPr>
                <a:t>制程处理后的晶圆</a:t>
              </a:r>
            </a:p>
          </p:txBody>
        </p:sp>
      </p:grpSp>
      <p:grpSp>
        <p:nvGrpSpPr>
          <p:cNvPr id="14" name="组合 13">
            <a:extLst>
              <a:ext uri="{FF2B5EF4-FFF2-40B4-BE49-F238E27FC236}">
                <a16:creationId xmlns:a16="http://schemas.microsoft.com/office/drawing/2014/main" id="{61303A21-BB46-EFF0-8071-6058A4ED920D}"/>
              </a:ext>
            </a:extLst>
          </p:cNvPr>
          <p:cNvGrpSpPr/>
          <p:nvPr/>
        </p:nvGrpSpPr>
        <p:grpSpPr>
          <a:xfrm>
            <a:off x="79258" y="2527043"/>
            <a:ext cx="7416799" cy="4178461"/>
            <a:chOff x="541076" y="2746155"/>
            <a:chExt cx="7416799" cy="4178461"/>
          </a:xfrm>
        </p:grpSpPr>
        <p:sp>
          <p:nvSpPr>
            <p:cNvPr id="7" name="文本框 6">
              <a:extLst>
                <a:ext uri="{FF2B5EF4-FFF2-40B4-BE49-F238E27FC236}">
                  <a16:creationId xmlns:a16="http://schemas.microsoft.com/office/drawing/2014/main" id="{9F61AF4A-5D54-978B-76A3-F1CF343D915B}"/>
                </a:ext>
              </a:extLst>
            </p:cNvPr>
            <p:cNvSpPr txBox="1"/>
            <p:nvPr/>
          </p:nvSpPr>
          <p:spPr>
            <a:xfrm>
              <a:off x="3637590" y="2746155"/>
              <a:ext cx="1223773" cy="646331"/>
            </a:xfrm>
            <a:prstGeom prst="rect">
              <a:avLst/>
            </a:prstGeom>
            <a:solidFill>
              <a:schemeClr val="accent1">
                <a:lumMod val="20000"/>
                <a:lumOff val="80000"/>
              </a:schemeClr>
            </a:solidFill>
          </p:spPr>
          <p:txBody>
            <a:bodyPr wrap="square">
              <a:spAutoFit/>
            </a:bodyPr>
            <a:lstStyle/>
            <a:p>
              <a:pPr algn="ctr"/>
              <a:r>
                <a:rPr lang="zh-CN" altLang="en-US" sz="3600" dirty="0">
                  <a:solidFill>
                    <a:srgbClr val="003F88"/>
                  </a:solidFill>
                  <a:latin typeface="华文细黑" panose="02010600040101010101" pitchFamily="2" charset="-122"/>
                  <a:ea typeface="华文细黑" panose="02010600040101010101" pitchFamily="2" charset="-122"/>
                </a:rPr>
                <a:t>晶圆</a:t>
              </a:r>
            </a:p>
          </p:txBody>
        </p:sp>
        <p:sp>
          <p:nvSpPr>
            <p:cNvPr id="10" name="文本框 9">
              <a:extLst>
                <a:ext uri="{FF2B5EF4-FFF2-40B4-BE49-F238E27FC236}">
                  <a16:creationId xmlns:a16="http://schemas.microsoft.com/office/drawing/2014/main" id="{73D2B989-8B4D-0574-2FC7-B8D17A96B96C}"/>
                </a:ext>
              </a:extLst>
            </p:cNvPr>
            <p:cNvSpPr txBox="1"/>
            <p:nvPr/>
          </p:nvSpPr>
          <p:spPr>
            <a:xfrm>
              <a:off x="541076" y="3943506"/>
              <a:ext cx="7416799" cy="1200329"/>
            </a:xfrm>
            <a:prstGeom prst="rect">
              <a:avLst/>
            </a:prstGeom>
            <a:solidFill>
              <a:schemeClr val="accent1">
                <a:lumMod val="20000"/>
                <a:lumOff val="80000"/>
              </a:schemeClr>
            </a:solidFill>
          </p:spPr>
          <p:txBody>
            <a:bodyPr wrap="square">
              <a:spAutoFit/>
            </a:bodyPr>
            <a:lstStyle/>
            <a:p>
              <a:pPr algn="ctr"/>
              <a:r>
                <a:rPr lang="zh-CN" altLang="en-US" sz="3600" dirty="0">
                  <a:solidFill>
                    <a:srgbClr val="003F88"/>
                  </a:solidFill>
                  <a:latin typeface="华文细黑" panose="02010600040101010101" pitchFamily="2" charset="-122"/>
                  <a:ea typeface="华文细黑" panose="02010600040101010101" pitchFamily="2" charset="-122"/>
                </a:rPr>
                <a:t>光刻、刻蚀、沉积、掺杂、平坦化等物理化学过程</a:t>
              </a:r>
            </a:p>
          </p:txBody>
        </p:sp>
        <p:sp>
          <p:nvSpPr>
            <p:cNvPr id="13" name="文本框 12">
              <a:extLst>
                <a:ext uri="{FF2B5EF4-FFF2-40B4-BE49-F238E27FC236}">
                  <a16:creationId xmlns:a16="http://schemas.microsoft.com/office/drawing/2014/main" id="{8DD14D8A-236E-01D8-B621-FC1CCF2AA0B9}"/>
                </a:ext>
              </a:extLst>
            </p:cNvPr>
            <p:cNvSpPr txBox="1"/>
            <p:nvPr/>
          </p:nvSpPr>
          <p:spPr>
            <a:xfrm>
              <a:off x="2808651" y="5724287"/>
              <a:ext cx="2881653" cy="1200329"/>
            </a:xfrm>
            <a:prstGeom prst="rect">
              <a:avLst/>
            </a:prstGeom>
            <a:solidFill>
              <a:schemeClr val="accent1">
                <a:lumMod val="20000"/>
                <a:lumOff val="80000"/>
              </a:schemeClr>
            </a:solidFill>
          </p:spPr>
          <p:txBody>
            <a:bodyPr wrap="square">
              <a:spAutoFit/>
            </a:bodyPr>
            <a:lstStyle/>
            <a:p>
              <a:pPr algn="ctr"/>
              <a:r>
                <a:rPr lang="zh-CN" altLang="en-US" sz="3600" dirty="0">
                  <a:solidFill>
                    <a:srgbClr val="003F88"/>
                  </a:solidFill>
                  <a:latin typeface="华文细黑" panose="02010600040101010101" pitchFamily="2" charset="-122"/>
                  <a:ea typeface="华文细黑" panose="02010600040101010101" pitchFamily="2" charset="-122"/>
                </a:rPr>
                <a:t>电子电路在晶圆上创建</a:t>
              </a:r>
            </a:p>
          </p:txBody>
        </p:sp>
      </p:grpSp>
      <p:sp>
        <p:nvSpPr>
          <p:cNvPr id="15" name="箭头: 下 14">
            <a:extLst>
              <a:ext uri="{FF2B5EF4-FFF2-40B4-BE49-F238E27FC236}">
                <a16:creationId xmlns:a16="http://schemas.microsoft.com/office/drawing/2014/main" id="{5C3C4B0D-4372-0F19-CEC8-BD0816F3147B}"/>
              </a:ext>
            </a:extLst>
          </p:cNvPr>
          <p:cNvSpPr/>
          <p:nvPr/>
        </p:nvSpPr>
        <p:spPr>
          <a:xfrm>
            <a:off x="3528291" y="3173374"/>
            <a:ext cx="461818" cy="5510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43FDED9D-0A77-39CE-FB90-DFCAC985C6FA}"/>
              </a:ext>
            </a:extLst>
          </p:cNvPr>
          <p:cNvSpPr/>
          <p:nvPr/>
        </p:nvSpPr>
        <p:spPr>
          <a:xfrm>
            <a:off x="3528291" y="4954155"/>
            <a:ext cx="461818" cy="5510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884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65DCF9-85D2-AEFE-55AB-05DEDFC7E6FB}"/>
              </a:ext>
            </a:extLst>
          </p:cNvPr>
          <p:cNvPicPr>
            <a:picLocks noChangeAspect="1"/>
          </p:cNvPicPr>
          <p:nvPr/>
        </p:nvPicPr>
        <p:blipFill>
          <a:blip r:embed="rId3"/>
          <a:stretch>
            <a:fillRect/>
          </a:stretch>
        </p:blipFill>
        <p:spPr>
          <a:xfrm>
            <a:off x="2324100" y="1787656"/>
            <a:ext cx="7543800" cy="4143375"/>
          </a:xfrm>
          <a:prstGeom prst="rect">
            <a:avLst/>
          </a:prstGeom>
        </p:spPr>
      </p:pic>
      <p:sp>
        <p:nvSpPr>
          <p:cNvPr id="7" name="矩形 6">
            <a:extLst>
              <a:ext uri="{FF2B5EF4-FFF2-40B4-BE49-F238E27FC236}">
                <a16:creationId xmlns:a16="http://schemas.microsoft.com/office/drawing/2014/main" id="{4BD42DF9-606E-5AFA-919F-F6061384CFF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C25E184-74B4-E6DD-2DE8-3F8B787D648F}"/>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67633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97B672-EF31-7076-E048-8D297E281420}"/>
              </a:ext>
            </a:extLst>
          </p:cNvPr>
          <p:cNvSpPr>
            <a:spLocks noGrp="1"/>
          </p:cNvSpPr>
          <p:nvPr>
            <p:ph idx="1"/>
          </p:nvPr>
        </p:nvSpPr>
        <p:spPr>
          <a:xfrm>
            <a:off x="838200" y="1825625"/>
            <a:ext cx="11353800" cy="5032375"/>
          </a:xfrm>
        </p:spPr>
        <p:txBody>
          <a:bodyPr>
            <a:normAutofit/>
          </a:bodyPr>
          <a:lstStyle/>
          <a:p>
            <a:pPr marL="0" indent="0">
              <a:buNone/>
            </a:pPr>
            <a:r>
              <a:rPr lang="zh-CN" altLang="en-US" dirty="0"/>
              <a:t>（四）两种库文件：</a:t>
            </a:r>
            <a:r>
              <a:rPr lang="zh-CN" altLang="en-US" b="1" u="sng" dirty="0"/>
              <a:t>原理图</a:t>
            </a:r>
            <a:r>
              <a:rPr lang="zh-CN" altLang="en-US" u="sng" dirty="0"/>
              <a:t>库文件</a:t>
            </a:r>
            <a:r>
              <a:rPr lang="zh-CN" altLang="en-US" dirty="0"/>
              <a:t>和</a:t>
            </a:r>
            <a:r>
              <a:rPr lang="zh-CN" altLang="en-US" b="1" u="sng" dirty="0"/>
              <a:t>封装</a:t>
            </a:r>
            <a:r>
              <a:rPr lang="zh-CN" altLang="en-US" u="sng" dirty="0"/>
              <a:t>库文件</a:t>
            </a:r>
            <a:endParaRPr lang="en-US" altLang="zh-CN" u="sng" dirty="0"/>
          </a:p>
          <a:p>
            <a:pPr marL="0" indent="720000">
              <a:buNone/>
            </a:pPr>
            <a:r>
              <a:rPr lang="zh-CN" altLang="en-US" b="1" dirty="0"/>
              <a:t>原理图库文件</a:t>
            </a:r>
            <a:r>
              <a:rPr lang="zh-CN" altLang="en-US" dirty="0"/>
              <a:t>中存放的是原理图中用的元器件，这个元器件</a:t>
            </a:r>
            <a:r>
              <a:rPr lang="zh-CN" altLang="en-US" u="sng" dirty="0"/>
              <a:t>仅表示了原理，它和器件的外形和几何尺寸没有关系</a:t>
            </a:r>
            <a:r>
              <a:rPr lang="zh-CN" altLang="en-US" dirty="0"/>
              <a:t>，甚至有些不用或通用的管脚可以不画出来。</a:t>
            </a:r>
            <a:endParaRPr lang="en-US" altLang="zh-CN" dirty="0"/>
          </a:p>
          <a:p>
            <a:pPr marL="0" indent="720000">
              <a:lnSpc>
                <a:spcPct val="100000"/>
              </a:lnSpc>
              <a:buNone/>
            </a:pPr>
            <a:r>
              <a:rPr lang="zh-CN" altLang="en-US" b="1" dirty="0"/>
              <a:t>封装库文件</a:t>
            </a:r>
            <a:r>
              <a:rPr lang="zh-CN" altLang="en-US" dirty="0"/>
              <a:t>中存放的是元器件在电路板上的</a:t>
            </a:r>
            <a:r>
              <a:rPr lang="zh-CN" altLang="en-US" u="sng" dirty="0"/>
              <a:t>安装尺寸和焊接点</a:t>
            </a:r>
            <a:r>
              <a:rPr lang="zh-CN" altLang="en-US" dirty="0"/>
              <a:t>图形，这个图形不仅表示了某个器件，还</a:t>
            </a:r>
            <a:r>
              <a:rPr lang="zh-CN" altLang="en-US" u="sng" dirty="0"/>
              <a:t>和器件实物的外形和几何尺寸完成对应</a:t>
            </a:r>
            <a:r>
              <a:rPr lang="zh-CN" altLang="en-US" dirty="0"/>
              <a:t>，所有的管脚都必须画出来，不能缺少，否则器件将无法安装焊接。</a:t>
            </a:r>
            <a:endParaRPr lang="en-US" altLang="zh-CN" dirty="0"/>
          </a:p>
          <a:p>
            <a:pPr marL="0" indent="0">
              <a:buNone/>
            </a:pPr>
            <a:r>
              <a:rPr lang="en-US" altLang="zh-CN" dirty="0"/>
              <a:t>■ </a:t>
            </a:r>
            <a:r>
              <a:rPr lang="zh-CN" altLang="en-US" dirty="0"/>
              <a:t>一个型号的器件可以有几个不同的封装，使用时要确定一个；</a:t>
            </a:r>
            <a:endParaRPr lang="en-US" altLang="zh-CN" dirty="0"/>
          </a:p>
          <a:p>
            <a:pPr marL="0" indent="0">
              <a:buNone/>
            </a:pPr>
            <a:r>
              <a:rPr lang="en-US" altLang="zh-CN" dirty="0"/>
              <a:t>■ </a:t>
            </a:r>
            <a:r>
              <a:rPr lang="zh-CN" altLang="en-US" dirty="0"/>
              <a:t>不同型号的器件可以有相同的封装形式；</a:t>
            </a:r>
            <a:endParaRPr lang="en-US" altLang="zh-CN" dirty="0"/>
          </a:p>
          <a:p>
            <a:pPr marL="0" indent="0">
              <a:buNone/>
            </a:pPr>
            <a:r>
              <a:rPr lang="en-US" altLang="zh-CN" dirty="0"/>
              <a:t>■ </a:t>
            </a:r>
            <a:r>
              <a:rPr lang="zh-CN" altLang="en-US" dirty="0"/>
              <a:t>原理图中元器件的管脚序号必须与封装库中对应封装引脚的序号一致。</a:t>
            </a:r>
          </a:p>
        </p:txBody>
      </p:sp>
      <p:sp>
        <p:nvSpPr>
          <p:cNvPr id="13" name="矩形 12">
            <a:extLst>
              <a:ext uri="{FF2B5EF4-FFF2-40B4-BE49-F238E27FC236}">
                <a16:creationId xmlns:a16="http://schemas.microsoft.com/office/drawing/2014/main" id="{B761A131-53BA-205D-B740-975500D9D84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B6EE092C-C350-E9BE-8DB3-18C7D64015C2}"/>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93613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E8C574-CDF3-CAAF-2514-6D984CC525F2}"/>
              </a:ext>
            </a:extLst>
          </p:cNvPr>
          <p:cNvSpPr>
            <a:spLocks noGrp="1"/>
          </p:cNvSpPr>
          <p:nvPr>
            <p:ph idx="1"/>
          </p:nvPr>
        </p:nvSpPr>
        <p:spPr/>
        <p:txBody>
          <a:bodyPr/>
          <a:lstStyle/>
          <a:p>
            <a:pPr marL="0" indent="0">
              <a:buNone/>
            </a:pPr>
            <a:r>
              <a:rPr lang="zh-CN" altLang="en-US" dirty="0"/>
              <a:t>例如：运算放大器</a:t>
            </a:r>
            <a:r>
              <a:rPr lang="en-US" altLang="zh-CN" dirty="0"/>
              <a:t>μA741</a:t>
            </a:r>
          </a:p>
        </p:txBody>
      </p:sp>
      <p:pic>
        <p:nvPicPr>
          <p:cNvPr id="5" name="图片 4">
            <a:extLst>
              <a:ext uri="{FF2B5EF4-FFF2-40B4-BE49-F238E27FC236}">
                <a16:creationId xmlns:a16="http://schemas.microsoft.com/office/drawing/2014/main" id="{A17D74F7-DD19-D1BA-99CF-2D0304DD3600}"/>
              </a:ext>
            </a:extLst>
          </p:cNvPr>
          <p:cNvPicPr>
            <a:picLocks noChangeAspect="1"/>
          </p:cNvPicPr>
          <p:nvPr/>
        </p:nvPicPr>
        <p:blipFill>
          <a:blip r:embed="rId3"/>
          <a:stretch>
            <a:fillRect/>
          </a:stretch>
        </p:blipFill>
        <p:spPr>
          <a:xfrm>
            <a:off x="3598462" y="2415954"/>
            <a:ext cx="4533900" cy="3600450"/>
          </a:xfrm>
          <a:prstGeom prst="rect">
            <a:avLst/>
          </a:prstGeom>
        </p:spPr>
      </p:pic>
      <p:sp>
        <p:nvSpPr>
          <p:cNvPr id="6" name="文本框 5">
            <a:extLst>
              <a:ext uri="{FF2B5EF4-FFF2-40B4-BE49-F238E27FC236}">
                <a16:creationId xmlns:a16="http://schemas.microsoft.com/office/drawing/2014/main" id="{5DFA0DD1-D2BB-B9FE-1EE6-8F63A0DE4D30}"/>
              </a:ext>
            </a:extLst>
          </p:cNvPr>
          <p:cNvSpPr txBox="1"/>
          <p:nvPr/>
        </p:nvSpPr>
        <p:spPr>
          <a:xfrm>
            <a:off x="8336411" y="1825625"/>
            <a:ext cx="3752353" cy="3477875"/>
          </a:xfrm>
          <a:prstGeom prst="rect">
            <a:avLst/>
          </a:prstGeom>
          <a:noFill/>
        </p:spPr>
        <p:txBody>
          <a:bodyPr wrap="square">
            <a:spAutoFit/>
          </a:bodyPr>
          <a:lstStyle/>
          <a:p>
            <a:r>
              <a:rPr lang="en-US" altLang="zh-CN" sz="2000" b="0" i="0" dirty="0">
                <a:solidFill>
                  <a:srgbClr val="333333"/>
                </a:solidFill>
                <a:effectLst/>
                <a:latin typeface="-apple-system"/>
              </a:rPr>
              <a:t>*SOP</a:t>
            </a:r>
            <a:r>
              <a:rPr lang="en-US" altLang="zh-CN" sz="2000" dirty="0">
                <a:solidFill>
                  <a:srgbClr val="333333"/>
                </a:solidFill>
                <a:latin typeface="-apple-system"/>
              </a:rPr>
              <a:t>(</a:t>
            </a:r>
            <a:r>
              <a:rPr lang="en-US" altLang="zh-CN" sz="2000" b="0" i="0" dirty="0">
                <a:solidFill>
                  <a:srgbClr val="333333"/>
                </a:solidFill>
                <a:effectLst/>
                <a:latin typeface="-apple-system"/>
              </a:rPr>
              <a:t>Small Outline Package</a:t>
            </a:r>
            <a:r>
              <a:rPr lang="zh-CN" altLang="en-US" sz="2000" b="0" i="0" dirty="0">
                <a:solidFill>
                  <a:srgbClr val="333333"/>
                </a:solidFill>
                <a:effectLst/>
                <a:latin typeface="-apple-system"/>
              </a:rPr>
              <a:t>，小尺寸封装</a:t>
            </a:r>
            <a:r>
              <a:rPr lang="en-US" altLang="zh-CN" sz="2000" dirty="0">
                <a:solidFill>
                  <a:srgbClr val="333333"/>
                </a:solidFill>
                <a:latin typeface="-apple-system"/>
              </a:rPr>
              <a:t>)</a:t>
            </a:r>
            <a:r>
              <a:rPr lang="zh-CN" altLang="en-US" sz="2000" b="0" i="0" dirty="0">
                <a:solidFill>
                  <a:srgbClr val="333333"/>
                </a:solidFill>
                <a:effectLst/>
                <a:latin typeface="-apple-system"/>
              </a:rPr>
              <a:t>，表面贴装型封装之一，是一种小型、轻巧的封装形式</a:t>
            </a:r>
            <a:r>
              <a:rPr lang="en-US" altLang="zh-CN" sz="2000" b="0" i="0" dirty="0">
                <a:solidFill>
                  <a:srgbClr val="333333"/>
                </a:solidFill>
                <a:effectLst/>
                <a:latin typeface="-apple-system"/>
              </a:rPr>
              <a:t>,</a:t>
            </a:r>
            <a:r>
              <a:rPr lang="zh-CN" altLang="en-US" sz="2000" b="0" i="0" dirty="0">
                <a:solidFill>
                  <a:srgbClr val="333333"/>
                </a:solidFill>
                <a:effectLst/>
                <a:latin typeface="-apple-system"/>
              </a:rPr>
              <a:t>常用于集成度较高的现代电子产品中</a:t>
            </a:r>
            <a:r>
              <a:rPr lang="en-US" altLang="zh-CN" sz="2000" b="0" i="0" dirty="0">
                <a:solidFill>
                  <a:srgbClr val="333333"/>
                </a:solidFill>
                <a:effectLst/>
                <a:latin typeface="-apple-system"/>
              </a:rPr>
              <a:t>,</a:t>
            </a:r>
            <a:r>
              <a:rPr lang="zh-CN" altLang="en-US" sz="2000" b="0" i="0" dirty="0">
                <a:solidFill>
                  <a:srgbClr val="333333"/>
                </a:solidFill>
                <a:effectLst/>
                <a:latin typeface="-apple-system"/>
              </a:rPr>
              <a:t>如智能手机、平板电脑、电视、计算机等。</a:t>
            </a:r>
            <a:endParaRPr lang="en-US" altLang="zh-CN" sz="2000" b="0" i="0" dirty="0">
              <a:solidFill>
                <a:srgbClr val="333333"/>
              </a:solidFill>
              <a:effectLst/>
              <a:latin typeface="-apple-system"/>
            </a:endParaRPr>
          </a:p>
          <a:p>
            <a:endParaRPr lang="en-US" altLang="zh-CN" sz="2000" b="0" i="0" dirty="0">
              <a:solidFill>
                <a:srgbClr val="333333"/>
              </a:solidFill>
              <a:effectLst/>
              <a:latin typeface="-apple-system"/>
            </a:endParaRPr>
          </a:p>
          <a:p>
            <a:r>
              <a:rPr lang="en-US" altLang="zh-CN" sz="2000" b="0" i="0" dirty="0">
                <a:solidFill>
                  <a:srgbClr val="333333"/>
                </a:solidFill>
                <a:effectLst/>
                <a:latin typeface="-apple-system"/>
              </a:rPr>
              <a:t>*DIP(Dual In-line Package</a:t>
            </a:r>
            <a:r>
              <a:rPr lang="zh-CN" altLang="en-US" sz="2000" b="0" i="0" dirty="0">
                <a:solidFill>
                  <a:srgbClr val="333333"/>
                </a:solidFill>
                <a:effectLst/>
                <a:latin typeface="-apple-system"/>
              </a:rPr>
              <a:t>，双列直插式封装</a:t>
            </a:r>
            <a:r>
              <a:rPr lang="en-US" altLang="zh-CN" sz="2000" b="0" i="0" dirty="0">
                <a:solidFill>
                  <a:srgbClr val="333333"/>
                </a:solidFill>
                <a:effectLst/>
                <a:latin typeface="-apple-system"/>
              </a:rPr>
              <a:t>)</a:t>
            </a:r>
            <a:r>
              <a:rPr lang="zh-CN" altLang="en-US" sz="2000" b="0" i="0" dirty="0">
                <a:solidFill>
                  <a:srgbClr val="333333"/>
                </a:solidFill>
                <a:effectLst/>
                <a:latin typeface="-apple-system"/>
              </a:rPr>
              <a:t>，</a:t>
            </a:r>
            <a:r>
              <a:rPr lang="zh-CN" altLang="en-US" sz="2000" dirty="0">
                <a:solidFill>
                  <a:srgbClr val="333333"/>
                </a:solidFill>
                <a:latin typeface="-apple-system"/>
              </a:rPr>
              <a:t>采用双列直插式结构，常见的有</a:t>
            </a:r>
            <a:r>
              <a:rPr lang="en-US" altLang="zh-CN" sz="2000" dirty="0">
                <a:solidFill>
                  <a:srgbClr val="333333"/>
                </a:solidFill>
                <a:latin typeface="-apple-system"/>
              </a:rPr>
              <a:t>8</a:t>
            </a:r>
            <a:r>
              <a:rPr lang="zh-CN" altLang="en-US" sz="2000" dirty="0">
                <a:solidFill>
                  <a:srgbClr val="333333"/>
                </a:solidFill>
                <a:latin typeface="-apple-system"/>
              </a:rPr>
              <a:t>针</a:t>
            </a:r>
            <a:r>
              <a:rPr lang="en-US" altLang="zh-CN" sz="2000" dirty="0">
                <a:solidFill>
                  <a:srgbClr val="333333"/>
                </a:solidFill>
                <a:latin typeface="-apple-system"/>
              </a:rPr>
              <a:t>,14</a:t>
            </a:r>
            <a:r>
              <a:rPr lang="zh-CN" altLang="en-US" sz="2000" dirty="0">
                <a:solidFill>
                  <a:srgbClr val="333333"/>
                </a:solidFill>
                <a:latin typeface="-apple-system"/>
              </a:rPr>
              <a:t>针</a:t>
            </a:r>
            <a:r>
              <a:rPr lang="en-US" altLang="zh-CN" sz="2000" dirty="0">
                <a:solidFill>
                  <a:srgbClr val="333333"/>
                </a:solidFill>
                <a:latin typeface="-apple-system"/>
              </a:rPr>
              <a:t>,20</a:t>
            </a:r>
            <a:r>
              <a:rPr lang="zh-CN" altLang="en-US" sz="2000" dirty="0">
                <a:solidFill>
                  <a:srgbClr val="333333"/>
                </a:solidFill>
                <a:latin typeface="-apple-system"/>
              </a:rPr>
              <a:t>针</a:t>
            </a:r>
            <a:r>
              <a:rPr lang="en-US" altLang="zh-CN" sz="2000" dirty="0">
                <a:solidFill>
                  <a:srgbClr val="333333"/>
                </a:solidFill>
                <a:latin typeface="-apple-system"/>
              </a:rPr>
              <a:t>,24</a:t>
            </a:r>
            <a:r>
              <a:rPr lang="zh-CN" altLang="en-US" sz="2000" dirty="0">
                <a:solidFill>
                  <a:srgbClr val="333333"/>
                </a:solidFill>
                <a:latin typeface="-apple-system"/>
              </a:rPr>
              <a:t>针等。</a:t>
            </a:r>
            <a:endParaRPr lang="zh-CN" altLang="en-US" sz="2000" dirty="0"/>
          </a:p>
        </p:txBody>
      </p:sp>
      <p:sp>
        <p:nvSpPr>
          <p:cNvPr id="12" name="文本框 11">
            <a:extLst>
              <a:ext uri="{FF2B5EF4-FFF2-40B4-BE49-F238E27FC236}">
                <a16:creationId xmlns:a16="http://schemas.microsoft.com/office/drawing/2014/main" id="{9615BBBE-507F-0E80-C3B8-A85ACDAFDF5F}"/>
              </a:ext>
            </a:extLst>
          </p:cNvPr>
          <p:cNvSpPr txBox="1"/>
          <p:nvPr/>
        </p:nvSpPr>
        <p:spPr>
          <a:xfrm>
            <a:off x="9796007" y="5946419"/>
            <a:ext cx="2292757" cy="830997"/>
          </a:xfrm>
          <a:prstGeom prst="rect">
            <a:avLst/>
          </a:prstGeom>
          <a:noFill/>
        </p:spPr>
        <p:txBody>
          <a:bodyPr wrap="square">
            <a:spAutoFit/>
          </a:bodyPr>
          <a:lstStyle/>
          <a:p>
            <a:pPr marL="0" indent="0">
              <a:buNone/>
            </a:pPr>
            <a:r>
              <a:rPr lang="en-US" altLang="zh-CN" sz="1600" dirty="0"/>
              <a:t>outline n. </a:t>
            </a:r>
            <a:r>
              <a:rPr lang="zh-CN" altLang="en-US" sz="1600" dirty="0"/>
              <a:t>轮廓线</a:t>
            </a:r>
            <a:endParaRPr lang="en-US" altLang="zh-CN" sz="1600" dirty="0"/>
          </a:p>
          <a:p>
            <a:pPr marL="0" indent="0">
              <a:buNone/>
            </a:pPr>
            <a:r>
              <a:rPr lang="en-US" altLang="zh-CN" sz="1600" b="0" i="0" dirty="0">
                <a:solidFill>
                  <a:srgbClr val="333333"/>
                </a:solidFill>
                <a:effectLst/>
                <a:latin typeface="-apple-system"/>
              </a:rPr>
              <a:t>in-line adj.</a:t>
            </a:r>
            <a:r>
              <a:rPr lang="zh-CN" altLang="en-US" sz="1600" b="0" i="0" dirty="0">
                <a:solidFill>
                  <a:srgbClr val="333333"/>
                </a:solidFill>
                <a:effectLst/>
                <a:latin typeface="-apple-system"/>
              </a:rPr>
              <a:t>一列的</a:t>
            </a:r>
            <a:endParaRPr lang="en-US" altLang="zh-CN" sz="1600" b="0" i="0" dirty="0">
              <a:solidFill>
                <a:srgbClr val="333333"/>
              </a:solidFill>
              <a:effectLst/>
              <a:latin typeface="-apple-system"/>
            </a:endParaRPr>
          </a:p>
          <a:p>
            <a:pPr marL="0" indent="0">
              <a:buNone/>
            </a:pPr>
            <a:r>
              <a:rPr lang="en-US" altLang="zh-CN" sz="1600" dirty="0">
                <a:solidFill>
                  <a:srgbClr val="333333"/>
                </a:solidFill>
                <a:latin typeface="-apple-system"/>
              </a:rPr>
              <a:t>dual adj. </a:t>
            </a:r>
            <a:r>
              <a:rPr lang="zh-CN" altLang="en-US" sz="1600" dirty="0">
                <a:solidFill>
                  <a:srgbClr val="333333"/>
                </a:solidFill>
                <a:latin typeface="-apple-system"/>
              </a:rPr>
              <a:t>双的，二重的</a:t>
            </a:r>
            <a:endParaRPr lang="en-US" altLang="zh-CN" sz="1600" dirty="0"/>
          </a:p>
        </p:txBody>
      </p:sp>
      <p:sp>
        <p:nvSpPr>
          <p:cNvPr id="14" name="矩形 13">
            <a:extLst>
              <a:ext uri="{FF2B5EF4-FFF2-40B4-BE49-F238E27FC236}">
                <a16:creationId xmlns:a16="http://schemas.microsoft.com/office/drawing/2014/main" id="{103A014E-647E-D8E0-DBA8-EE9B9508E82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DA58A329-D7BA-1246-6B01-B51FA8C639D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电路原理图设计</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53155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7C43C-A84F-952F-1732-AD4CD0087A25}"/>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832EA6B9-0BBE-D40A-D738-91ED33D88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 y="-7272"/>
            <a:ext cx="3792511" cy="68775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AEF20A1A-45D1-43D6-8558-C2A397296327}"/>
              </a:ext>
            </a:extLst>
          </p:cNvPr>
          <p:cNvGrpSpPr/>
          <p:nvPr/>
        </p:nvGrpSpPr>
        <p:grpSpPr>
          <a:xfrm>
            <a:off x="0" y="1289410"/>
            <a:ext cx="4614333" cy="757589"/>
            <a:chOff x="-8313" y="1494236"/>
            <a:chExt cx="4319047" cy="757589"/>
          </a:xfrm>
        </p:grpSpPr>
        <p:sp>
          <p:nvSpPr>
            <p:cNvPr id="4" name="矩形 3">
              <a:extLst>
                <a:ext uri="{FF2B5EF4-FFF2-40B4-BE49-F238E27FC236}">
                  <a16:creationId xmlns:a16="http://schemas.microsoft.com/office/drawing/2014/main" id="{D1D8ACB3-D6FE-5CEA-9D9C-A2B7321F5526}"/>
                </a:ext>
              </a:extLst>
            </p:cNvPr>
            <p:cNvSpPr/>
            <p:nvPr/>
          </p:nvSpPr>
          <p:spPr>
            <a:xfrm>
              <a:off x="-8313" y="1540255"/>
              <a:ext cx="4160031" cy="711570"/>
            </a:xfrm>
            <a:prstGeom prst="rect">
              <a:avLst/>
            </a:prstGeom>
            <a:gradFill flip="none" rotWithShape="1">
              <a:gsLst>
                <a:gs pos="22000">
                  <a:srgbClr val="165195"/>
                </a:gs>
                <a:gs pos="0">
                  <a:srgbClr val="003F88"/>
                </a:gs>
                <a:gs pos="100000">
                  <a:srgbClr val="BFDEF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2E9A8D2B-357B-AB50-54EB-6A1F53A85070}"/>
                </a:ext>
              </a:extLst>
            </p:cNvPr>
            <p:cNvSpPr txBox="1"/>
            <p:nvPr/>
          </p:nvSpPr>
          <p:spPr>
            <a:xfrm>
              <a:off x="2798804" y="1494236"/>
              <a:ext cx="1511930" cy="707886"/>
            </a:xfrm>
            <a:prstGeom prst="rect">
              <a:avLst/>
            </a:prstGeom>
            <a:noFill/>
          </p:spPr>
          <p:txBody>
            <a:bodyPr wrap="square" rtlCol="0">
              <a:spAutoFit/>
            </a:bodyPr>
            <a:lstStyle/>
            <a:p>
              <a:pPr algn="ctr"/>
              <a:r>
                <a:rPr lang="zh-CN" altLang="en-US" sz="4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目录</a:t>
              </a:r>
              <a:endParaRPr lang="zh-CN" altLang="en-US" sz="2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p:txBody>
        </p:sp>
      </p:grpSp>
      <p:grpSp>
        <p:nvGrpSpPr>
          <p:cNvPr id="18" name="组合 17">
            <a:extLst>
              <a:ext uri="{FF2B5EF4-FFF2-40B4-BE49-F238E27FC236}">
                <a16:creationId xmlns:a16="http://schemas.microsoft.com/office/drawing/2014/main" id="{E9B0BEDE-78F9-E702-7780-7C4900EC3E6F}"/>
              </a:ext>
            </a:extLst>
          </p:cNvPr>
          <p:cNvGrpSpPr/>
          <p:nvPr/>
        </p:nvGrpSpPr>
        <p:grpSpPr>
          <a:xfrm>
            <a:off x="5029534" y="3063144"/>
            <a:ext cx="6588642" cy="2641733"/>
            <a:chOff x="4393412" y="2240607"/>
            <a:chExt cx="6588642" cy="2641733"/>
          </a:xfrm>
        </p:grpSpPr>
        <p:sp>
          <p:nvSpPr>
            <p:cNvPr id="8" name="文本框 7">
              <a:extLst>
                <a:ext uri="{FF2B5EF4-FFF2-40B4-BE49-F238E27FC236}">
                  <a16:creationId xmlns:a16="http://schemas.microsoft.com/office/drawing/2014/main" id="{B6BC7D9A-C5C5-A2E6-806F-AF07D494B3CC}"/>
                </a:ext>
              </a:extLst>
            </p:cNvPr>
            <p:cNvSpPr txBox="1"/>
            <p:nvPr/>
          </p:nvSpPr>
          <p:spPr>
            <a:xfrm>
              <a:off x="4393412" y="2240607"/>
              <a:ext cx="6213089"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一、电路板设计概述</a:t>
              </a:r>
            </a:p>
          </p:txBody>
        </p:sp>
        <p:sp>
          <p:nvSpPr>
            <p:cNvPr id="9" name="文本框 8">
              <a:extLst>
                <a:ext uri="{FF2B5EF4-FFF2-40B4-BE49-F238E27FC236}">
                  <a16:creationId xmlns:a16="http://schemas.microsoft.com/office/drawing/2014/main" id="{1FC14CF6-C728-C610-9C0A-F2319C9C06AF}"/>
                </a:ext>
              </a:extLst>
            </p:cNvPr>
            <p:cNvSpPr txBox="1"/>
            <p:nvPr/>
          </p:nvSpPr>
          <p:spPr>
            <a:xfrm>
              <a:off x="4401879" y="3155072"/>
              <a:ext cx="4585684"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二、电路原理图设计</a:t>
              </a:r>
            </a:p>
          </p:txBody>
        </p:sp>
        <p:sp>
          <p:nvSpPr>
            <p:cNvPr id="10" name="文本框 9">
              <a:extLst>
                <a:ext uri="{FF2B5EF4-FFF2-40B4-BE49-F238E27FC236}">
                  <a16:creationId xmlns:a16="http://schemas.microsoft.com/office/drawing/2014/main" id="{B16EB905-8490-7015-8588-A8701F7B94C4}"/>
                </a:ext>
              </a:extLst>
            </p:cNvPr>
            <p:cNvSpPr txBox="1"/>
            <p:nvPr/>
          </p:nvSpPr>
          <p:spPr>
            <a:xfrm>
              <a:off x="4393412" y="4069537"/>
              <a:ext cx="6588642"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三、印刷电路板设计</a:t>
              </a:r>
            </a:p>
          </p:txBody>
        </p:sp>
        <p:cxnSp>
          <p:nvCxnSpPr>
            <p:cNvPr id="13" name="直接连接符 12">
              <a:extLst>
                <a:ext uri="{FF2B5EF4-FFF2-40B4-BE49-F238E27FC236}">
                  <a16:creationId xmlns:a16="http://schemas.microsoft.com/office/drawing/2014/main" id="{C88FA3C9-F37D-B85A-125F-9B758CB1F6CE}"/>
                </a:ext>
              </a:extLst>
            </p:cNvPr>
            <p:cNvCxnSpPr>
              <a:cxnSpLocks/>
            </p:cNvCxnSpPr>
            <p:nvPr/>
          </p:nvCxnSpPr>
          <p:spPr>
            <a:xfrm>
              <a:off x="4495801" y="304800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1CB8BBF-D6BF-2ED3-F4C3-AC6D958E05E6}"/>
                </a:ext>
              </a:extLst>
            </p:cNvPr>
            <p:cNvCxnSpPr>
              <a:cxnSpLocks/>
            </p:cNvCxnSpPr>
            <p:nvPr/>
          </p:nvCxnSpPr>
          <p:spPr>
            <a:xfrm>
              <a:off x="4495801" y="398487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313A09A-1DBD-CFEE-1B7F-0DBE118D953A}"/>
                </a:ext>
              </a:extLst>
            </p:cNvPr>
            <p:cNvCxnSpPr>
              <a:cxnSpLocks/>
            </p:cNvCxnSpPr>
            <p:nvPr/>
          </p:nvCxnSpPr>
          <p:spPr>
            <a:xfrm>
              <a:off x="4495801" y="4882340"/>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267094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EF1B5-FE6E-109D-933C-D4C143475D70}"/>
              </a:ext>
            </a:extLst>
          </p:cNvPr>
          <p:cNvSpPr>
            <a:spLocks noGrp="1"/>
          </p:cNvSpPr>
          <p:nvPr>
            <p:ph type="title"/>
          </p:nvPr>
        </p:nvSpPr>
        <p:spPr>
          <a:xfrm>
            <a:off x="905795" y="1177290"/>
            <a:ext cx="11410316" cy="1045266"/>
          </a:xfrm>
        </p:spPr>
        <p:txBody>
          <a:bodyPr>
            <a:normAutofit fontScale="90000"/>
          </a:bodyPr>
          <a:lstStyle/>
          <a:p>
            <a:r>
              <a:rPr lang="zh-CN" altLang="en-US" sz="3600" dirty="0">
                <a:solidFill>
                  <a:srgbClr val="FF0000"/>
                </a:solidFill>
                <a:latin typeface="黑体" panose="02010609060101010101" pitchFamily="49" charset="-122"/>
                <a:ea typeface="黑体" panose="02010609060101010101" pitchFamily="49" charset="-122"/>
              </a:rPr>
              <a:t>准备工作</a:t>
            </a:r>
            <a:r>
              <a:rPr lang="zh-CN" altLang="en-US" sz="3600" dirty="0">
                <a:latin typeface="黑体" panose="02010609060101010101" pitchFamily="49" charset="-122"/>
                <a:ea typeface="黑体" panose="02010609060101010101" pitchFamily="49" charset="-122"/>
              </a:rPr>
              <a:t>：配置系统参数、原理图编辑器参数、</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
        <p:nvSpPr>
          <p:cNvPr id="3" name="内容占位符 2">
            <a:extLst>
              <a:ext uri="{FF2B5EF4-FFF2-40B4-BE49-F238E27FC236}">
                <a16:creationId xmlns:a16="http://schemas.microsoft.com/office/drawing/2014/main" id="{2E7BD0B6-E6E4-98DD-B9CA-2F0D5B0DA38D}"/>
              </a:ext>
            </a:extLst>
          </p:cNvPr>
          <p:cNvSpPr>
            <a:spLocks noGrp="1"/>
          </p:cNvSpPr>
          <p:nvPr>
            <p:ph idx="1"/>
          </p:nvPr>
        </p:nvSpPr>
        <p:spPr>
          <a:xfrm>
            <a:off x="838200" y="2013585"/>
            <a:ext cx="105156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a:t>
            </a:r>
          </a:p>
          <a:p>
            <a:pPr marL="0" indent="0">
              <a:buNone/>
            </a:pPr>
            <a:endParaRPr lang="zh-CN" altLang="en-US" dirty="0">
              <a:latin typeface="Arial Black" panose="020B0A04020102020204" pitchFamily="34" charset="0"/>
              <a:ea typeface="黑体" panose="02010609060101010101" pitchFamily="49" charset="-122"/>
            </a:endParaRPr>
          </a:p>
        </p:txBody>
      </p:sp>
      <p:pic>
        <p:nvPicPr>
          <p:cNvPr id="5" name="图片 4">
            <a:extLst>
              <a:ext uri="{FF2B5EF4-FFF2-40B4-BE49-F238E27FC236}">
                <a16:creationId xmlns:a16="http://schemas.microsoft.com/office/drawing/2014/main" id="{B61A2A88-F976-C937-CBA0-043ED9A4B9A0}"/>
              </a:ext>
            </a:extLst>
          </p:cNvPr>
          <p:cNvPicPr>
            <a:picLocks noChangeAspect="1"/>
          </p:cNvPicPr>
          <p:nvPr/>
        </p:nvPicPr>
        <p:blipFill rotWithShape="1">
          <a:blip r:embed="rId3"/>
          <a:srcRect l="-842" t="11746" r="47634" b="49563"/>
          <a:stretch/>
        </p:blipFill>
        <p:spPr>
          <a:xfrm>
            <a:off x="973392" y="2907507"/>
            <a:ext cx="5451230" cy="3198336"/>
          </a:xfrm>
          <a:prstGeom prst="rect">
            <a:avLst/>
          </a:prstGeom>
        </p:spPr>
      </p:pic>
      <p:sp>
        <p:nvSpPr>
          <p:cNvPr id="8" name="矩形: 圆角 7">
            <a:extLst>
              <a:ext uri="{FF2B5EF4-FFF2-40B4-BE49-F238E27FC236}">
                <a16:creationId xmlns:a16="http://schemas.microsoft.com/office/drawing/2014/main" id="{7A5904FD-545B-2E47-1BE0-ED03EEC7D67D}"/>
              </a:ext>
            </a:extLst>
          </p:cNvPr>
          <p:cNvSpPr/>
          <p:nvPr/>
        </p:nvSpPr>
        <p:spPr>
          <a:xfrm>
            <a:off x="973391" y="3180080"/>
            <a:ext cx="794449" cy="375920"/>
          </a:xfrm>
          <a:prstGeom prst="roundRect">
            <a:avLst/>
          </a:prstGeom>
          <a:noFill/>
          <a:ln w="19050">
            <a:solidFill>
              <a:srgbClr val="FF0000"/>
            </a:solidFill>
            <a:extLst>
              <a:ext uri="{C807C97D-BFC1-408E-A445-0C87EB9F89A2}">
                <ask:lineSketchStyleProps xmlns:ask="http://schemas.microsoft.com/office/drawing/2018/sketchyshapes" sd="1697890177">
                  <a:custGeom>
                    <a:avLst/>
                    <a:gdLst>
                      <a:gd name="connsiteX0" fmla="*/ 0 w 794449"/>
                      <a:gd name="connsiteY0" fmla="*/ 62655 h 375920"/>
                      <a:gd name="connsiteX1" fmla="*/ 62655 w 794449"/>
                      <a:gd name="connsiteY1" fmla="*/ 0 h 375920"/>
                      <a:gd name="connsiteX2" fmla="*/ 410607 w 794449"/>
                      <a:gd name="connsiteY2" fmla="*/ 0 h 375920"/>
                      <a:gd name="connsiteX3" fmla="*/ 731794 w 794449"/>
                      <a:gd name="connsiteY3" fmla="*/ 0 h 375920"/>
                      <a:gd name="connsiteX4" fmla="*/ 794449 w 794449"/>
                      <a:gd name="connsiteY4" fmla="*/ 62655 h 375920"/>
                      <a:gd name="connsiteX5" fmla="*/ 794449 w 794449"/>
                      <a:gd name="connsiteY5" fmla="*/ 313265 h 375920"/>
                      <a:gd name="connsiteX6" fmla="*/ 731794 w 794449"/>
                      <a:gd name="connsiteY6" fmla="*/ 375920 h 375920"/>
                      <a:gd name="connsiteX7" fmla="*/ 397225 w 794449"/>
                      <a:gd name="connsiteY7" fmla="*/ 375920 h 375920"/>
                      <a:gd name="connsiteX8" fmla="*/ 62655 w 794449"/>
                      <a:gd name="connsiteY8" fmla="*/ 375920 h 375920"/>
                      <a:gd name="connsiteX9" fmla="*/ 0 w 794449"/>
                      <a:gd name="connsiteY9" fmla="*/ 313265 h 375920"/>
                      <a:gd name="connsiteX10" fmla="*/ 0 w 794449"/>
                      <a:gd name="connsiteY10" fmla="*/ 62655 h 37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4449" h="375920" extrusionOk="0">
                        <a:moveTo>
                          <a:pt x="0" y="62655"/>
                        </a:moveTo>
                        <a:cubicBezTo>
                          <a:pt x="2252" y="34778"/>
                          <a:pt x="31117" y="889"/>
                          <a:pt x="62655" y="0"/>
                        </a:cubicBezTo>
                        <a:cubicBezTo>
                          <a:pt x="144521" y="-3731"/>
                          <a:pt x="299565" y="22433"/>
                          <a:pt x="410607" y="0"/>
                        </a:cubicBezTo>
                        <a:cubicBezTo>
                          <a:pt x="521649" y="-22433"/>
                          <a:pt x="656692" y="7349"/>
                          <a:pt x="731794" y="0"/>
                        </a:cubicBezTo>
                        <a:cubicBezTo>
                          <a:pt x="767408" y="8929"/>
                          <a:pt x="795799" y="25050"/>
                          <a:pt x="794449" y="62655"/>
                        </a:cubicBezTo>
                        <a:cubicBezTo>
                          <a:pt x="805048" y="129523"/>
                          <a:pt x="789510" y="208273"/>
                          <a:pt x="794449" y="313265"/>
                        </a:cubicBezTo>
                        <a:cubicBezTo>
                          <a:pt x="785047" y="347581"/>
                          <a:pt x="767017" y="380870"/>
                          <a:pt x="731794" y="375920"/>
                        </a:cubicBezTo>
                        <a:cubicBezTo>
                          <a:pt x="603374" y="391933"/>
                          <a:pt x="513623" y="336179"/>
                          <a:pt x="397225" y="375920"/>
                        </a:cubicBezTo>
                        <a:cubicBezTo>
                          <a:pt x="280827" y="415661"/>
                          <a:pt x="129797" y="340083"/>
                          <a:pt x="62655" y="375920"/>
                        </a:cubicBezTo>
                        <a:cubicBezTo>
                          <a:pt x="20741" y="372262"/>
                          <a:pt x="1640" y="347891"/>
                          <a:pt x="0" y="313265"/>
                        </a:cubicBezTo>
                        <a:cubicBezTo>
                          <a:pt x="-8198" y="216607"/>
                          <a:pt x="26855" y="184541"/>
                          <a:pt x="0" y="6265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9503E7D-F8A9-DBB0-EDDD-683D3A47E83A}"/>
              </a:ext>
            </a:extLst>
          </p:cNvPr>
          <p:cNvSpPr/>
          <p:nvPr/>
        </p:nvSpPr>
        <p:spPr>
          <a:xfrm>
            <a:off x="1370615" y="3813334"/>
            <a:ext cx="1301465" cy="375920"/>
          </a:xfrm>
          <a:prstGeom prst="roundRect">
            <a:avLst/>
          </a:prstGeom>
          <a:noFill/>
          <a:ln w="19050">
            <a:solidFill>
              <a:srgbClr val="FF0000"/>
            </a:solidFill>
            <a:extLst>
              <a:ext uri="{C807C97D-BFC1-408E-A445-0C87EB9F89A2}">
                <ask:lineSketchStyleProps xmlns:ask="http://schemas.microsoft.com/office/drawing/2018/sketchyshapes" sd="1697890177">
                  <a:custGeom>
                    <a:avLst/>
                    <a:gdLst>
                      <a:gd name="connsiteX0" fmla="*/ 0 w 1301465"/>
                      <a:gd name="connsiteY0" fmla="*/ 62655 h 375920"/>
                      <a:gd name="connsiteX1" fmla="*/ 62655 w 1301465"/>
                      <a:gd name="connsiteY1" fmla="*/ 0 h 375920"/>
                      <a:gd name="connsiteX2" fmla="*/ 674256 w 1301465"/>
                      <a:gd name="connsiteY2" fmla="*/ 0 h 375920"/>
                      <a:gd name="connsiteX3" fmla="*/ 1238810 w 1301465"/>
                      <a:gd name="connsiteY3" fmla="*/ 0 h 375920"/>
                      <a:gd name="connsiteX4" fmla="*/ 1301465 w 1301465"/>
                      <a:gd name="connsiteY4" fmla="*/ 62655 h 375920"/>
                      <a:gd name="connsiteX5" fmla="*/ 1301465 w 1301465"/>
                      <a:gd name="connsiteY5" fmla="*/ 313265 h 375920"/>
                      <a:gd name="connsiteX6" fmla="*/ 1238810 w 1301465"/>
                      <a:gd name="connsiteY6" fmla="*/ 375920 h 375920"/>
                      <a:gd name="connsiteX7" fmla="*/ 650733 w 1301465"/>
                      <a:gd name="connsiteY7" fmla="*/ 375920 h 375920"/>
                      <a:gd name="connsiteX8" fmla="*/ 62655 w 1301465"/>
                      <a:gd name="connsiteY8" fmla="*/ 375920 h 375920"/>
                      <a:gd name="connsiteX9" fmla="*/ 0 w 1301465"/>
                      <a:gd name="connsiteY9" fmla="*/ 313265 h 375920"/>
                      <a:gd name="connsiteX10" fmla="*/ 0 w 1301465"/>
                      <a:gd name="connsiteY10" fmla="*/ 62655 h 37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1465" h="375920" extrusionOk="0">
                        <a:moveTo>
                          <a:pt x="0" y="62655"/>
                        </a:moveTo>
                        <a:cubicBezTo>
                          <a:pt x="2252" y="34778"/>
                          <a:pt x="31117" y="889"/>
                          <a:pt x="62655" y="0"/>
                        </a:cubicBezTo>
                        <a:cubicBezTo>
                          <a:pt x="300145" y="-64319"/>
                          <a:pt x="463497" y="47795"/>
                          <a:pt x="674256" y="0"/>
                        </a:cubicBezTo>
                        <a:cubicBezTo>
                          <a:pt x="885015" y="-47795"/>
                          <a:pt x="1112356" y="18046"/>
                          <a:pt x="1238810" y="0"/>
                        </a:cubicBezTo>
                        <a:cubicBezTo>
                          <a:pt x="1274424" y="8929"/>
                          <a:pt x="1302815" y="25050"/>
                          <a:pt x="1301465" y="62655"/>
                        </a:cubicBezTo>
                        <a:cubicBezTo>
                          <a:pt x="1312064" y="129523"/>
                          <a:pt x="1296526" y="208273"/>
                          <a:pt x="1301465" y="313265"/>
                        </a:cubicBezTo>
                        <a:cubicBezTo>
                          <a:pt x="1292063" y="347581"/>
                          <a:pt x="1274033" y="380870"/>
                          <a:pt x="1238810" y="375920"/>
                        </a:cubicBezTo>
                        <a:cubicBezTo>
                          <a:pt x="1068313" y="416409"/>
                          <a:pt x="928844" y="358869"/>
                          <a:pt x="650733" y="375920"/>
                        </a:cubicBezTo>
                        <a:cubicBezTo>
                          <a:pt x="372622" y="392971"/>
                          <a:pt x="289448" y="343073"/>
                          <a:pt x="62655" y="375920"/>
                        </a:cubicBezTo>
                        <a:cubicBezTo>
                          <a:pt x="20741" y="372262"/>
                          <a:pt x="1640" y="347891"/>
                          <a:pt x="0" y="313265"/>
                        </a:cubicBezTo>
                        <a:cubicBezTo>
                          <a:pt x="-8198" y="216607"/>
                          <a:pt x="26855" y="184541"/>
                          <a:pt x="0" y="6265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18167902-19ED-F58D-3B3D-BB6B9CDA8435}"/>
              </a:ext>
            </a:extLst>
          </p:cNvPr>
          <p:cNvSpPr/>
          <p:nvPr/>
        </p:nvSpPr>
        <p:spPr>
          <a:xfrm>
            <a:off x="375920" y="3180080"/>
            <a:ext cx="462279" cy="445294"/>
          </a:xfrm>
          <a:prstGeom prst="rightArrow">
            <a:avLst>
              <a:gd name="adj1" fmla="val 44521"/>
              <a:gd name="adj2" fmla="val 6369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C7345306-1A79-ECE5-081F-E435B2D86E2D}"/>
              </a:ext>
            </a:extLst>
          </p:cNvPr>
          <p:cNvSpPr/>
          <p:nvPr/>
        </p:nvSpPr>
        <p:spPr>
          <a:xfrm>
            <a:off x="443516" y="3778647"/>
            <a:ext cx="462279" cy="445294"/>
          </a:xfrm>
          <a:prstGeom prst="rightArrow">
            <a:avLst>
              <a:gd name="adj1" fmla="val 44521"/>
              <a:gd name="adj2" fmla="val 6369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595D7BA-470C-204A-0408-DED3BFD433B7}"/>
              </a:ext>
            </a:extLst>
          </p:cNvPr>
          <p:cNvPicPr>
            <a:picLocks noChangeAspect="1"/>
          </p:cNvPicPr>
          <p:nvPr/>
        </p:nvPicPr>
        <p:blipFill>
          <a:blip r:embed="rId4"/>
          <a:stretch>
            <a:fillRect/>
          </a:stretch>
        </p:blipFill>
        <p:spPr>
          <a:xfrm>
            <a:off x="7509280" y="2366566"/>
            <a:ext cx="3152775" cy="3714750"/>
          </a:xfrm>
          <a:prstGeom prst="rect">
            <a:avLst/>
          </a:prstGeom>
        </p:spPr>
      </p:pic>
      <p:sp>
        <p:nvSpPr>
          <p:cNvPr id="10" name="文本框 9">
            <a:extLst>
              <a:ext uri="{FF2B5EF4-FFF2-40B4-BE49-F238E27FC236}">
                <a16:creationId xmlns:a16="http://schemas.microsoft.com/office/drawing/2014/main" id="{FCBF9EC6-2F33-E2CE-46DD-1010F4C9190F}"/>
              </a:ext>
            </a:extLst>
          </p:cNvPr>
          <p:cNvSpPr txBox="1"/>
          <p:nvPr/>
        </p:nvSpPr>
        <p:spPr>
          <a:xfrm>
            <a:off x="6151790" y="6533238"/>
            <a:ext cx="6096000" cy="338554"/>
          </a:xfrm>
          <a:prstGeom prst="rect">
            <a:avLst/>
          </a:prstGeom>
          <a:noFill/>
        </p:spPr>
        <p:txBody>
          <a:bodyPr wrap="square">
            <a:spAutoFit/>
          </a:bodyPr>
          <a:lstStyle/>
          <a:p>
            <a:pPr algn="r"/>
            <a:r>
              <a:rPr lang="en-US" altLang="zh-CN" sz="1600" b="0" i="0" dirty="0">
                <a:solidFill>
                  <a:srgbClr val="333333"/>
                </a:solidFill>
                <a:effectLst/>
                <a:latin typeface="Arial" panose="020B0604020202020204" pitchFamily="34" charset="0"/>
              </a:rPr>
              <a:t>*preference  n.</a:t>
            </a:r>
            <a:r>
              <a:rPr lang="zh-CN" altLang="en-US" sz="1600" b="0" i="0" dirty="0">
                <a:solidFill>
                  <a:srgbClr val="333333"/>
                </a:solidFill>
                <a:effectLst/>
                <a:latin typeface="Arial" panose="020B0604020202020204" pitchFamily="34" charset="0"/>
              </a:rPr>
              <a:t>偏爱</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喜爱</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爱好</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偏爱的事物</a:t>
            </a:r>
            <a:r>
              <a:rPr lang="en-US" altLang="zh-CN" sz="1600" b="0" i="0" dirty="0">
                <a:solidFill>
                  <a:srgbClr val="333333"/>
                </a:solidFill>
                <a:effectLst/>
                <a:latin typeface="Arial" panose="020B0604020202020204" pitchFamily="34" charset="0"/>
              </a:rPr>
              <a:t>;</a:t>
            </a:r>
            <a:r>
              <a:rPr lang="zh-CN" altLang="en-US" sz="1600" b="0" i="0" dirty="0">
                <a:solidFill>
                  <a:srgbClr val="333333"/>
                </a:solidFill>
                <a:effectLst/>
                <a:latin typeface="Arial" panose="020B0604020202020204" pitchFamily="34" charset="0"/>
              </a:rPr>
              <a:t>最喜爱的东西</a:t>
            </a:r>
            <a:endParaRPr lang="zh-CN" altLang="en-US" sz="1600" dirty="0"/>
          </a:p>
        </p:txBody>
      </p:sp>
      <p:sp>
        <p:nvSpPr>
          <p:cNvPr id="7" name="矩形 6">
            <a:extLst>
              <a:ext uri="{FF2B5EF4-FFF2-40B4-BE49-F238E27FC236}">
                <a16:creationId xmlns:a16="http://schemas.microsoft.com/office/drawing/2014/main" id="{5863F3A3-AFD2-9685-EB1B-9FE93DFCCC8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745C0357-8273-5933-00C2-A5989ACE7B5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5937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5F08AF6-A91E-68D2-112F-CD47ACC2FBBC}"/>
              </a:ext>
            </a:extLst>
          </p:cNvPr>
          <p:cNvPicPr>
            <a:picLocks noChangeAspect="1"/>
          </p:cNvPicPr>
          <p:nvPr/>
        </p:nvPicPr>
        <p:blipFill>
          <a:blip r:embed="rId3"/>
          <a:stretch>
            <a:fillRect/>
          </a:stretch>
        </p:blipFill>
        <p:spPr>
          <a:xfrm>
            <a:off x="0" y="3103214"/>
            <a:ext cx="3833629" cy="3073749"/>
          </a:xfrm>
          <a:prstGeom prst="rect">
            <a:avLst/>
          </a:prstGeom>
        </p:spPr>
      </p:pic>
      <p:pic>
        <p:nvPicPr>
          <p:cNvPr id="15" name="图片 14">
            <a:extLst>
              <a:ext uri="{FF2B5EF4-FFF2-40B4-BE49-F238E27FC236}">
                <a16:creationId xmlns:a16="http://schemas.microsoft.com/office/drawing/2014/main" id="{6BF53EA1-6E81-38AF-989E-716C5764C1FD}"/>
              </a:ext>
            </a:extLst>
          </p:cNvPr>
          <p:cNvPicPr>
            <a:picLocks noChangeAspect="1"/>
          </p:cNvPicPr>
          <p:nvPr/>
        </p:nvPicPr>
        <p:blipFill>
          <a:blip r:embed="rId4"/>
          <a:stretch>
            <a:fillRect/>
          </a:stretch>
        </p:blipFill>
        <p:spPr>
          <a:xfrm>
            <a:off x="3996924" y="3103214"/>
            <a:ext cx="4231563" cy="2846816"/>
          </a:xfrm>
          <a:prstGeom prst="rect">
            <a:avLst/>
          </a:prstGeom>
        </p:spPr>
      </p:pic>
      <p:pic>
        <p:nvPicPr>
          <p:cNvPr id="17" name="图片 16">
            <a:extLst>
              <a:ext uri="{FF2B5EF4-FFF2-40B4-BE49-F238E27FC236}">
                <a16:creationId xmlns:a16="http://schemas.microsoft.com/office/drawing/2014/main" id="{0AF4A71D-2B1C-BBAD-FEAA-44933A13046D}"/>
              </a:ext>
            </a:extLst>
          </p:cNvPr>
          <p:cNvPicPr>
            <a:picLocks noChangeAspect="1"/>
          </p:cNvPicPr>
          <p:nvPr/>
        </p:nvPicPr>
        <p:blipFill>
          <a:blip r:embed="rId5"/>
          <a:stretch>
            <a:fillRect/>
          </a:stretch>
        </p:blipFill>
        <p:spPr>
          <a:xfrm>
            <a:off x="8391783" y="3103214"/>
            <a:ext cx="3645104" cy="3061179"/>
          </a:xfrm>
          <a:prstGeom prst="rect">
            <a:avLst/>
          </a:prstGeom>
        </p:spPr>
      </p:pic>
      <p:sp>
        <p:nvSpPr>
          <p:cNvPr id="13" name="标题 1">
            <a:extLst>
              <a:ext uri="{FF2B5EF4-FFF2-40B4-BE49-F238E27FC236}">
                <a16:creationId xmlns:a16="http://schemas.microsoft.com/office/drawing/2014/main" id="{65A7835A-BD29-0F38-2BB1-15481E3B5D13}"/>
              </a:ext>
            </a:extLst>
          </p:cNvPr>
          <p:cNvSpPr>
            <a:spLocks noGrp="1"/>
          </p:cNvSpPr>
          <p:nvPr>
            <p:ph type="title"/>
          </p:nvPr>
        </p:nvSpPr>
        <p:spPr>
          <a:xfrm>
            <a:off x="905795" y="1177290"/>
            <a:ext cx="11410316" cy="1045266"/>
          </a:xfrm>
        </p:spPr>
        <p:txBody>
          <a:bodyPr>
            <a:normAutofit fontScale="90000"/>
          </a:bodyPr>
          <a:lstStyle/>
          <a:p>
            <a:r>
              <a:rPr lang="zh-CN" altLang="en-US" sz="3600" dirty="0">
                <a:solidFill>
                  <a:srgbClr val="FF0000"/>
                </a:solidFill>
                <a:latin typeface="黑体" panose="02010609060101010101" pitchFamily="49" charset="-122"/>
                <a:ea typeface="黑体" panose="02010609060101010101" pitchFamily="49" charset="-122"/>
              </a:rPr>
              <a:t>准备工作</a:t>
            </a:r>
            <a:r>
              <a:rPr lang="zh-CN" altLang="en-US" sz="3600" dirty="0">
                <a:latin typeface="黑体" panose="02010609060101010101" pitchFamily="49" charset="-122"/>
                <a:ea typeface="黑体" panose="02010609060101010101" pitchFamily="49" charset="-122"/>
              </a:rPr>
              <a:t>：配置系统参数、原理图编辑器参数、</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
        <p:nvSpPr>
          <p:cNvPr id="14" name="文本框 13">
            <a:extLst>
              <a:ext uri="{FF2B5EF4-FFF2-40B4-BE49-F238E27FC236}">
                <a16:creationId xmlns:a16="http://schemas.microsoft.com/office/drawing/2014/main" id="{09842155-C64E-174B-380E-21AA391A49C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26" name="内容占位符 2">
            <a:extLst>
              <a:ext uri="{FF2B5EF4-FFF2-40B4-BE49-F238E27FC236}">
                <a16:creationId xmlns:a16="http://schemas.microsoft.com/office/drawing/2014/main" id="{D8AB9701-1259-A205-63F2-8F6D7E2A6CDE}"/>
              </a:ext>
            </a:extLst>
          </p:cNvPr>
          <p:cNvSpPr txBox="1">
            <a:spLocks/>
          </p:cNvSpPr>
          <p:nvPr/>
        </p:nvSpPr>
        <p:spPr>
          <a:xfrm>
            <a:off x="838200" y="201358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a:t>
            </a:r>
          </a:p>
          <a:p>
            <a:pPr marL="0" indent="0">
              <a:buFont typeface="Arial" panose="020B0604020202020204" pitchFamily="34" charset="0"/>
              <a:buNone/>
            </a:pPr>
            <a:endParaRPr lang="zh-CN" altLang="en-US" dirty="0">
              <a:latin typeface="Arial Black" panose="020B0A04020102020204" pitchFamily="34" charset="0"/>
              <a:ea typeface="黑体" panose="02010609060101010101" pitchFamily="49" charset="-122"/>
            </a:endParaRPr>
          </a:p>
        </p:txBody>
      </p:sp>
      <p:sp>
        <p:nvSpPr>
          <p:cNvPr id="27" name="矩形 26">
            <a:extLst>
              <a:ext uri="{FF2B5EF4-FFF2-40B4-BE49-F238E27FC236}">
                <a16:creationId xmlns:a16="http://schemas.microsoft.com/office/drawing/2014/main" id="{B3E6C421-4AB8-EE1B-44EA-604DC164059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3847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E7BD0B6-E6E4-98DD-B9CA-2F0D5B0DA38D}"/>
              </a:ext>
            </a:extLst>
          </p:cNvPr>
          <p:cNvSpPr>
            <a:spLocks noGrp="1"/>
          </p:cNvSpPr>
          <p:nvPr>
            <p:ph idx="1"/>
          </p:nvPr>
        </p:nvSpPr>
        <p:spPr>
          <a:xfrm>
            <a:off x="868615" y="2149475"/>
            <a:ext cx="105156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→Preference → </a:t>
            </a:r>
            <a:r>
              <a:rPr lang="en-US" altLang="zh-CN" b="1" dirty="0">
                <a:latin typeface="Arial Black" panose="020B0A04020102020204" pitchFamily="34" charset="0"/>
                <a:ea typeface="黑体" panose="02010609060101010101" pitchFamily="49" charset="-122"/>
              </a:rPr>
              <a:t>System</a:t>
            </a:r>
            <a:r>
              <a:rPr lang="en-US" altLang="zh-CN" dirty="0">
                <a:latin typeface="Arial Black" panose="020B0A04020102020204" pitchFamily="34" charset="0"/>
                <a:ea typeface="黑体" panose="02010609060101010101" pitchFamily="49" charset="-122"/>
              </a:rPr>
              <a:t> → </a:t>
            </a:r>
            <a:r>
              <a:rPr lang="en-US" altLang="zh-CN" b="1" dirty="0">
                <a:solidFill>
                  <a:srgbClr val="FF0000"/>
                </a:solidFill>
                <a:latin typeface="Arial Black" panose="020B0A04020102020204" pitchFamily="34" charset="0"/>
                <a:ea typeface="黑体" panose="02010609060101010101" pitchFamily="49" charset="-122"/>
              </a:rPr>
              <a:t>General</a:t>
            </a:r>
          </a:p>
          <a:p>
            <a:pPr marL="0" indent="0">
              <a:buNone/>
            </a:pPr>
            <a:r>
              <a:rPr lang="zh-CN" altLang="en-US" dirty="0">
                <a:latin typeface="Arial" panose="020B0604020202020204" pitchFamily="34" charset="0"/>
                <a:ea typeface="黑体" panose="02010609060101010101" pitchFamily="49" charset="-122"/>
                <a:cs typeface="Arial" panose="020B0604020202020204" pitchFamily="34" charset="0"/>
              </a:rPr>
              <a:t>设置默认位置</a:t>
            </a:r>
            <a:r>
              <a:rPr lang="en-US" altLang="zh-CN" dirty="0">
                <a:latin typeface="Arial" panose="020B0604020202020204" pitchFamily="34" charset="0"/>
                <a:ea typeface="黑体" panose="02010609060101010101" pitchFamily="49" charset="-122"/>
                <a:cs typeface="Arial" panose="020B0604020202020204" pitchFamily="34" charset="0"/>
              </a:rPr>
              <a:t>Default Locations</a:t>
            </a:r>
            <a:r>
              <a:rPr lang="zh-CN" altLang="en-US" dirty="0">
                <a:latin typeface="Arial" panose="020B0604020202020204" pitchFamily="34" charset="0"/>
                <a:ea typeface="黑体" panose="02010609060101010101" pitchFamily="49" charset="-122"/>
                <a:cs typeface="Arial" panose="020B0604020202020204" pitchFamily="34" charset="0"/>
              </a:rPr>
              <a:t>，包含</a:t>
            </a:r>
            <a:r>
              <a:rPr lang="zh-CN" altLang="en-US" u="sng" dirty="0">
                <a:latin typeface="Arial" panose="020B0604020202020204" pitchFamily="34" charset="0"/>
                <a:ea typeface="黑体" panose="02010609060101010101" pitchFamily="49" charset="-122"/>
                <a:cs typeface="Arial" panose="020B0604020202020204" pitchFamily="34" charset="0"/>
              </a:rPr>
              <a:t>文件路径</a:t>
            </a:r>
            <a:r>
              <a:rPr lang="zh-CN" altLang="en-US" dirty="0">
                <a:latin typeface="Arial" panose="020B0604020202020204" pitchFamily="34" charset="0"/>
                <a:ea typeface="黑体" panose="02010609060101010101" pitchFamily="49" charset="-122"/>
                <a:cs typeface="Arial" panose="020B0604020202020204" pitchFamily="34" charset="0"/>
              </a:rPr>
              <a:t>和</a:t>
            </a:r>
            <a:r>
              <a:rPr lang="zh-CN" altLang="en-US" u="sng" dirty="0">
                <a:latin typeface="Arial" panose="020B0604020202020204" pitchFamily="34" charset="0"/>
                <a:ea typeface="黑体" panose="02010609060101010101" pitchFamily="49" charset="-122"/>
                <a:cs typeface="Arial" panose="020B0604020202020204" pitchFamily="34" charset="0"/>
              </a:rPr>
              <a:t>库路径</a:t>
            </a:r>
            <a:endParaRPr lang="en-US" altLang="zh-CN" u="sng" dirty="0">
              <a:latin typeface="Arial" panose="020B0604020202020204" pitchFamily="34" charset="0"/>
              <a:ea typeface="黑体" panose="02010609060101010101" pitchFamily="49" charset="-122"/>
              <a:cs typeface="Arial" panose="020B0604020202020204" pitchFamily="34" charset="0"/>
            </a:endParaRPr>
          </a:p>
        </p:txBody>
      </p:sp>
      <p:grpSp>
        <p:nvGrpSpPr>
          <p:cNvPr id="7" name="组合 6">
            <a:extLst>
              <a:ext uri="{FF2B5EF4-FFF2-40B4-BE49-F238E27FC236}">
                <a16:creationId xmlns:a16="http://schemas.microsoft.com/office/drawing/2014/main" id="{84AAA4B3-8658-61A9-C044-D78FC176A84D}"/>
              </a:ext>
            </a:extLst>
          </p:cNvPr>
          <p:cNvGrpSpPr/>
          <p:nvPr/>
        </p:nvGrpSpPr>
        <p:grpSpPr>
          <a:xfrm>
            <a:off x="1089169" y="3429000"/>
            <a:ext cx="10013662" cy="3248541"/>
            <a:chOff x="4779298" y="1231545"/>
            <a:chExt cx="6574502" cy="2446374"/>
          </a:xfrm>
        </p:grpSpPr>
        <p:pic>
          <p:nvPicPr>
            <p:cNvPr id="9" name="图片 8">
              <a:extLst>
                <a:ext uri="{FF2B5EF4-FFF2-40B4-BE49-F238E27FC236}">
                  <a16:creationId xmlns:a16="http://schemas.microsoft.com/office/drawing/2014/main" id="{B8162905-381B-277E-40F1-58FA703511C4}"/>
                </a:ext>
              </a:extLst>
            </p:cNvPr>
            <p:cNvPicPr>
              <a:picLocks noChangeAspect="1"/>
            </p:cNvPicPr>
            <p:nvPr/>
          </p:nvPicPr>
          <p:blipFill rotWithShape="1">
            <a:blip r:embed="rId3"/>
            <a:srcRect l="26265" t="10710" b="50604"/>
            <a:stretch/>
          </p:blipFill>
          <p:spPr>
            <a:xfrm>
              <a:off x="4779298" y="1231545"/>
              <a:ext cx="6574502" cy="2446374"/>
            </a:xfrm>
            <a:prstGeom prst="rect">
              <a:avLst/>
            </a:prstGeom>
          </p:spPr>
        </p:pic>
        <p:sp>
          <p:nvSpPr>
            <p:cNvPr id="4" name="矩形: 圆角 3">
              <a:extLst>
                <a:ext uri="{FF2B5EF4-FFF2-40B4-BE49-F238E27FC236}">
                  <a16:creationId xmlns:a16="http://schemas.microsoft.com/office/drawing/2014/main" id="{83A43090-AEA9-AD9D-241A-5E9CB4C2D32A}"/>
                </a:ext>
              </a:extLst>
            </p:cNvPr>
            <p:cNvSpPr/>
            <p:nvPr/>
          </p:nvSpPr>
          <p:spPr>
            <a:xfrm>
              <a:off x="6444343" y="2735943"/>
              <a:ext cx="4826000" cy="566057"/>
            </a:xfrm>
            <a:prstGeom prst="roundRect">
              <a:avLst/>
            </a:prstGeom>
            <a:noFill/>
            <a:ln>
              <a:solidFill>
                <a:srgbClr val="FF0000"/>
              </a:solidFill>
              <a:extLst>
                <a:ext uri="{C807C97D-BFC1-408E-A445-0C87EB9F89A2}">
                  <ask:lineSketchStyleProps xmlns:ask="http://schemas.microsoft.com/office/drawing/2018/sketchyshapes" sd="858276661">
                    <a:custGeom>
                      <a:avLst/>
                      <a:gdLst>
                        <a:gd name="connsiteX0" fmla="*/ 0 w 4826000"/>
                        <a:gd name="connsiteY0" fmla="*/ 94345 h 566057"/>
                        <a:gd name="connsiteX1" fmla="*/ 94345 w 4826000"/>
                        <a:gd name="connsiteY1" fmla="*/ 0 h 566057"/>
                        <a:gd name="connsiteX2" fmla="*/ 766755 w 4826000"/>
                        <a:gd name="connsiteY2" fmla="*/ 0 h 566057"/>
                        <a:gd name="connsiteX3" fmla="*/ 1253673 w 4826000"/>
                        <a:gd name="connsiteY3" fmla="*/ 0 h 566057"/>
                        <a:gd name="connsiteX4" fmla="*/ 1786963 w 4826000"/>
                        <a:gd name="connsiteY4" fmla="*/ 0 h 566057"/>
                        <a:gd name="connsiteX5" fmla="*/ 2413000 w 4826000"/>
                        <a:gd name="connsiteY5" fmla="*/ 0 h 566057"/>
                        <a:gd name="connsiteX6" fmla="*/ 3085410 w 4826000"/>
                        <a:gd name="connsiteY6" fmla="*/ 0 h 566057"/>
                        <a:gd name="connsiteX7" fmla="*/ 3665074 w 4826000"/>
                        <a:gd name="connsiteY7" fmla="*/ 0 h 566057"/>
                        <a:gd name="connsiteX8" fmla="*/ 4105618 w 4826000"/>
                        <a:gd name="connsiteY8" fmla="*/ 0 h 566057"/>
                        <a:gd name="connsiteX9" fmla="*/ 4731655 w 4826000"/>
                        <a:gd name="connsiteY9" fmla="*/ 0 h 566057"/>
                        <a:gd name="connsiteX10" fmla="*/ 4826000 w 4826000"/>
                        <a:gd name="connsiteY10" fmla="*/ 94345 h 566057"/>
                        <a:gd name="connsiteX11" fmla="*/ 4826000 w 4826000"/>
                        <a:gd name="connsiteY11" fmla="*/ 471712 h 566057"/>
                        <a:gd name="connsiteX12" fmla="*/ 4731655 w 4826000"/>
                        <a:gd name="connsiteY12" fmla="*/ 566057 h 566057"/>
                        <a:gd name="connsiteX13" fmla="*/ 4244737 w 4826000"/>
                        <a:gd name="connsiteY13" fmla="*/ 566057 h 566057"/>
                        <a:gd name="connsiteX14" fmla="*/ 3665074 w 4826000"/>
                        <a:gd name="connsiteY14" fmla="*/ 566057 h 566057"/>
                        <a:gd name="connsiteX15" fmla="*/ 2992664 w 4826000"/>
                        <a:gd name="connsiteY15" fmla="*/ 566057 h 566057"/>
                        <a:gd name="connsiteX16" fmla="*/ 2320254 w 4826000"/>
                        <a:gd name="connsiteY16" fmla="*/ 566057 h 566057"/>
                        <a:gd name="connsiteX17" fmla="*/ 1833336 w 4826000"/>
                        <a:gd name="connsiteY17" fmla="*/ 566057 h 566057"/>
                        <a:gd name="connsiteX18" fmla="*/ 1392792 w 4826000"/>
                        <a:gd name="connsiteY18" fmla="*/ 566057 h 566057"/>
                        <a:gd name="connsiteX19" fmla="*/ 905874 w 4826000"/>
                        <a:gd name="connsiteY19" fmla="*/ 566057 h 566057"/>
                        <a:gd name="connsiteX20" fmla="*/ 94345 w 4826000"/>
                        <a:gd name="connsiteY20" fmla="*/ 566057 h 566057"/>
                        <a:gd name="connsiteX21" fmla="*/ 0 w 4826000"/>
                        <a:gd name="connsiteY21" fmla="*/ 471712 h 566057"/>
                        <a:gd name="connsiteX22" fmla="*/ 0 w 4826000"/>
                        <a:gd name="connsiteY22" fmla="*/ 94345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26000" h="566057" extrusionOk="0">
                          <a:moveTo>
                            <a:pt x="0" y="94345"/>
                          </a:moveTo>
                          <a:cubicBezTo>
                            <a:pt x="2452" y="36041"/>
                            <a:pt x="50918" y="5474"/>
                            <a:pt x="94345" y="0"/>
                          </a:cubicBezTo>
                          <a:cubicBezTo>
                            <a:pt x="307789" y="-80201"/>
                            <a:pt x="569391" y="9170"/>
                            <a:pt x="766755" y="0"/>
                          </a:cubicBezTo>
                          <a:cubicBezTo>
                            <a:pt x="964119" y="-9170"/>
                            <a:pt x="1099117" y="46197"/>
                            <a:pt x="1253673" y="0"/>
                          </a:cubicBezTo>
                          <a:cubicBezTo>
                            <a:pt x="1408229" y="-46197"/>
                            <a:pt x="1522208" y="35458"/>
                            <a:pt x="1786963" y="0"/>
                          </a:cubicBezTo>
                          <a:cubicBezTo>
                            <a:pt x="2051718" y="-35458"/>
                            <a:pt x="2168560" y="39008"/>
                            <a:pt x="2413000" y="0"/>
                          </a:cubicBezTo>
                          <a:cubicBezTo>
                            <a:pt x="2657440" y="-39008"/>
                            <a:pt x="2927487" y="37959"/>
                            <a:pt x="3085410" y="0"/>
                          </a:cubicBezTo>
                          <a:cubicBezTo>
                            <a:pt x="3243333" y="-37959"/>
                            <a:pt x="3490987" y="42705"/>
                            <a:pt x="3665074" y="0"/>
                          </a:cubicBezTo>
                          <a:cubicBezTo>
                            <a:pt x="3839161" y="-42705"/>
                            <a:pt x="3986218" y="21700"/>
                            <a:pt x="4105618" y="0"/>
                          </a:cubicBezTo>
                          <a:cubicBezTo>
                            <a:pt x="4225018" y="-21700"/>
                            <a:pt x="4574497" y="61342"/>
                            <a:pt x="4731655" y="0"/>
                          </a:cubicBezTo>
                          <a:cubicBezTo>
                            <a:pt x="4777437" y="-1862"/>
                            <a:pt x="4828874" y="49513"/>
                            <a:pt x="4826000" y="94345"/>
                          </a:cubicBezTo>
                          <a:cubicBezTo>
                            <a:pt x="4831618" y="219508"/>
                            <a:pt x="4819292" y="370513"/>
                            <a:pt x="4826000" y="471712"/>
                          </a:cubicBezTo>
                          <a:cubicBezTo>
                            <a:pt x="4831973" y="512857"/>
                            <a:pt x="4787171" y="567208"/>
                            <a:pt x="4731655" y="566057"/>
                          </a:cubicBezTo>
                          <a:cubicBezTo>
                            <a:pt x="4572431" y="581075"/>
                            <a:pt x="4430755" y="513258"/>
                            <a:pt x="4244737" y="566057"/>
                          </a:cubicBezTo>
                          <a:cubicBezTo>
                            <a:pt x="4058719" y="618856"/>
                            <a:pt x="3861334" y="542023"/>
                            <a:pt x="3665074" y="566057"/>
                          </a:cubicBezTo>
                          <a:cubicBezTo>
                            <a:pt x="3468814" y="590091"/>
                            <a:pt x="3267707" y="522458"/>
                            <a:pt x="2992664" y="566057"/>
                          </a:cubicBezTo>
                          <a:cubicBezTo>
                            <a:pt x="2717621" y="609656"/>
                            <a:pt x="2508520" y="516756"/>
                            <a:pt x="2320254" y="566057"/>
                          </a:cubicBezTo>
                          <a:cubicBezTo>
                            <a:pt x="2131988" y="615358"/>
                            <a:pt x="2067706" y="553859"/>
                            <a:pt x="1833336" y="566057"/>
                          </a:cubicBezTo>
                          <a:cubicBezTo>
                            <a:pt x="1598966" y="578255"/>
                            <a:pt x="1547120" y="557636"/>
                            <a:pt x="1392792" y="566057"/>
                          </a:cubicBezTo>
                          <a:cubicBezTo>
                            <a:pt x="1238464" y="574478"/>
                            <a:pt x="1047320" y="528635"/>
                            <a:pt x="905874" y="566057"/>
                          </a:cubicBezTo>
                          <a:cubicBezTo>
                            <a:pt x="764428" y="603479"/>
                            <a:pt x="348778" y="540727"/>
                            <a:pt x="94345" y="566057"/>
                          </a:cubicBezTo>
                          <a:cubicBezTo>
                            <a:pt x="40714" y="569779"/>
                            <a:pt x="5869" y="531425"/>
                            <a:pt x="0" y="471712"/>
                          </a:cubicBezTo>
                          <a:cubicBezTo>
                            <a:pt x="-15136" y="330715"/>
                            <a:pt x="6877" y="183499"/>
                            <a:pt x="0" y="9434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53CDF1AE-766F-9636-250C-D17A03D1D469}"/>
                </a:ext>
              </a:extLst>
            </p:cNvPr>
            <p:cNvSpPr/>
            <p:nvPr/>
          </p:nvSpPr>
          <p:spPr>
            <a:xfrm>
              <a:off x="4926640" y="1523999"/>
              <a:ext cx="658453" cy="323465"/>
            </a:xfrm>
            <a:prstGeom prst="roundRect">
              <a:avLst/>
            </a:prstGeom>
            <a:noFill/>
            <a:ln w="19050">
              <a:solidFill>
                <a:srgbClr val="FF0000"/>
              </a:solidFill>
              <a:extLst>
                <a:ext uri="{C807C97D-BFC1-408E-A445-0C87EB9F89A2}">
                  <ask:lineSketchStyleProps xmlns:ask="http://schemas.microsoft.com/office/drawing/2018/sketchyshapes" sd="3129864272">
                    <a:custGeom>
                      <a:avLst/>
                      <a:gdLst>
                        <a:gd name="connsiteX0" fmla="*/ 0 w 658453"/>
                        <a:gd name="connsiteY0" fmla="*/ 53912 h 323465"/>
                        <a:gd name="connsiteX1" fmla="*/ 53912 w 658453"/>
                        <a:gd name="connsiteY1" fmla="*/ 0 h 323465"/>
                        <a:gd name="connsiteX2" fmla="*/ 604541 w 658453"/>
                        <a:gd name="connsiteY2" fmla="*/ 0 h 323465"/>
                        <a:gd name="connsiteX3" fmla="*/ 658453 w 658453"/>
                        <a:gd name="connsiteY3" fmla="*/ 53912 h 323465"/>
                        <a:gd name="connsiteX4" fmla="*/ 658453 w 658453"/>
                        <a:gd name="connsiteY4" fmla="*/ 269553 h 323465"/>
                        <a:gd name="connsiteX5" fmla="*/ 604541 w 658453"/>
                        <a:gd name="connsiteY5" fmla="*/ 323465 h 323465"/>
                        <a:gd name="connsiteX6" fmla="*/ 53912 w 658453"/>
                        <a:gd name="connsiteY6" fmla="*/ 323465 h 323465"/>
                        <a:gd name="connsiteX7" fmla="*/ 0 w 658453"/>
                        <a:gd name="connsiteY7" fmla="*/ 269553 h 323465"/>
                        <a:gd name="connsiteX8" fmla="*/ 0 w 658453"/>
                        <a:gd name="connsiteY8" fmla="*/ 53912 h 32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8453" h="323465" extrusionOk="0">
                          <a:moveTo>
                            <a:pt x="0" y="53912"/>
                          </a:moveTo>
                          <a:cubicBezTo>
                            <a:pt x="961" y="21106"/>
                            <a:pt x="24979" y="2115"/>
                            <a:pt x="53912" y="0"/>
                          </a:cubicBezTo>
                          <a:cubicBezTo>
                            <a:pt x="243374" y="9421"/>
                            <a:pt x="345864" y="-15430"/>
                            <a:pt x="604541" y="0"/>
                          </a:cubicBezTo>
                          <a:cubicBezTo>
                            <a:pt x="631721" y="-5333"/>
                            <a:pt x="664243" y="27514"/>
                            <a:pt x="658453" y="53912"/>
                          </a:cubicBezTo>
                          <a:cubicBezTo>
                            <a:pt x="656864" y="147058"/>
                            <a:pt x="654845" y="181231"/>
                            <a:pt x="658453" y="269553"/>
                          </a:cubicBezTo>
                          <a:cubicBezTo>
                            <a:pt x="660694" y="304836"/>
                            <a:pt x="636219" y="328544"/>
                            <a:pt x="604541" y="323465"/>
                          </a:cubicBezTo>
                          <a:cubicBezTo>
                            <a:pt x="395242" y="340465"/>
                            <a:pt x="223258" y="319487"/>
                            <a:pt x="53912" y="323465"/>
                          </a:cubicBezTo>
                          <a:cubicBezTo>
                            <a:pt x="23968" y="320057"/>
                            <a:pt x="401" y="303564"/>
                            <a:pt x="0" y="269553"/>
                          </a:cubicBezTo>
                          <a:cubicBezTo>
                            <a:pt x="10592" y="163192"/>
                            <a:pt x="9549" y="154543"/>
                            <a:pt x="0" y="5391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圆角 7">
            <a:extLst>
              <a:ext uri="{FF2B5EF4-FFF2-40B4-BE49-F238E27FC236}">
                <a16:creationId xmlns:a16="http://schemas.microsoft.com/office/drawing/2014/main" id="{2078ED62-D2E1-7024-1CD9-A2A765E715DD}"/>
              </a:ext>
            </a:extLst>
          </p:cNvPr>
          <p:cNvSpPr/>
          <p:nvPr/>
        </p:nvSpPr>
        <p:spPr>
          <a:xfrm>
            <a:off x="1126247" y="3508435"/>
            <a:ext cx="865113" cy="220285"/>
          </a:xfrm>
          <a:prstGeom prst="roundRect">
            <a:avLst/>
          </a:prstGeom>
          <a:noFill/>
          <a:ln>
            <a:solidFill>
              <a:srgbClr val="FF0000"/>
            </a:solidFill>
            <a:extLst>
              <a:ext uri="{C807C97D-BFC1-408E-A445-0C87EB9F89A2}">
                <ask:lineSketchStyleProps xmlns:ask="http://schemas.microsoft.com/office/drawing/2018/sketchyshapes" sd="3129864272">
                  <a:custGeom>
                    <a:avLst/>
                    <a:gdLst>
                      <a:gd name="connsiteX0" fmla="*/ 0 w 865113"/>
                      <a:gd name="connsiteY0" fmla="*/ 36715 h 220285"/>
                      <a:gd name="connsiteX1" fmla="*/ 36715 w 865113"/>
                      <a:gd name="connsiteY1" fmla="*/ 0 h 220285"/>
                      <a:gd name="connsiteX2" fmla="*/ 424640 w 865113"/>
                      <a:gd name="connsiteY2" fmla="*/ 0 h 220285"/>
                      <a:gd name="connsiteX3" fmla="*/ 828398 w 865113"/>
                      <a:gd name="connsiteY3" fmla="*/ 0 h 220285"/>
                      <a:gd name="connsiteX4" fmla="*/ 865113 w 865113"/>
                      <a:gd name="connsiteY4" fmla="*/ 36715 h 220285"/>
                      <a:gd name="connsiteX5" fmla="*/ 865113 w 865113"/>
                      <a:gd name="connsiteY5" fmla="*/ 183570 h 220285"/>
                      <a:gd name="connsiteX6" fmla="*/ 828398 w 865113"/>
                      <a:gd name="connsiteY6" fmla="*/ 220285 h 220285"/>
                      <a:gd name="connsiteX7" fmla="*/ 416723 w 865113"/>
                      <a:gd name="connsiteY7" fmla="*/ 220285 h 220285"/>
                      <a:gd name="connsiteX8" fmla="*/ 36715 w 865113"/>
                      <a:gd name="connsiteY8" fmla="*/ 220285 h 220285"/>
                      <a:gd name="connsiteX9" fmla="*/ 0 w 865113"/>
                      <a:gd name="connsiteY9" fmla="*/ 183570 h 220285"/>
                      <a:gd name="connsiteX10" fmla="*/ 0 w 865113"/>
                      <a:gd name="connsiteY10" fmla="*/ 36715 h 22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5113" h="220285" extrusionOk="0">
                        <a:moveTo>
                          <a:pt x="0" y="36715"/>
                        </a:moveTo>
                        <a:cubicBezTo>
                          <a:pt x="1261" y="12463"/>
                          <a:pt x="17879" y="3619"/>
                          <a:pt x="36715" y="0"/>
                        </a:cubicBezTo>
                        <a:cubicBezTo>
                          <a:pt x="205771" y="-1988"/>
                          <a:pt x="341645" y="-1696"/>
                          <a:pt x="424640" y="0"/>
                        </a:cubicBezTo>
                        <a:cubicBezTo>
                          <a:pt x="507635" y="1696"/>
                          <a:pt x="746930" y="4691"/>
                          <a:pt x="828398" y="0"/>
                        </a:cubicBezTo>
                        <a:cubicBezTo>
                          <a:pt x="850675" y="200"/>
                          <a:pt x="861975" y="12893"/>
                          <a:pt x="865113" y="36715"/>
                        </a:cubicBezTo>
                        <a:cubicBezTo>
                          <a:pt x="865490" y="68208"/>
                          <a:pt x="858625" y="115511"/>
                          <a:pt x="865113" y="183570"/>
                        </a:cubicBezTo>
                        <a:cubicBezTo>
                          <a:pt x="864550" y="203636"/>
                          <a:pt x="845157" y="223135"/>
                          <a:pt x="828398" y="220285"/>
                        </a:cubicBezTo>
                        <a:cubicBezTo>
                          <a:pt x="679461" y="223267"/>
                          <a:pt x="536842" y="235691"/>
                          <a:pt x="416723" y="220285"/>
                        </a:cubicBezTo>
                        <a:cubicBezTo>
                          <a:pt x="296605" y="204879"/>
                          <a:pt x="182788" y="232892"/>
                          <a:pt x="36715" y="220285"/>
                        </a:cubicBezTo>
                        <a:cubicBezTo>
                          <a:pt x="14599" y="220136"/>
                          <a:pt x="-4695" y="205063"/>
                          <a:pt x="0" y="183570"/>
                        </a:cubicBezTo>
                        <a:cubicBezTo>
                          <a:pt x="-5062" y="140468"/>
                          <a:pt x="3833" y="77266"/>
                          <a:pt x="0" y="3671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53F3AF4D-5D2B-E665-C692-277FEEFD4D83}"/>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2748A71E-4DB1-74DD-D889-3C88A1820FA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标题 1">
            <a:extLst>
              <a:ext uri="{FF2B5EF4-FFF2-40B4-BE49-F238E27FC236}">
                <a16:creationId xmlns:a16="http://schemas.microsoft.com/office/drawing/2014/main" id="{13B72D4A-09E2-06C1-A6BC-62096470985A}"/>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a:t>
            </a:r>
            <a:r>
              <a:rPr lang="zh-CN" altLang="en-US" sz="3600" dirty="0">
                <a:solidFill>
                  <a:srgbClr val="FF0000"/>
                </a:solidFill>
                <a:latin typeface="黑体" panose="02010609060101010101" pitchFamily="49" charset="-122"/>
                <a:ea typeface="黑体" panose="02010609060101010101" pitchFamily="49" charset="-122"/>
              </a:rPr>
              <a:t>配置系统参数</a:t>
            </a:r>
            <a:r>
              <a:rPr lang="zh-CN" altLang="en-US" sz="3600" dirty="0">
                <a:latin typeface="黑体" panose="02010609060101010101" pitchFamily="49" charset="-122"/>
                <a:ea typeface="黑体" panose="02010609060101010101" pitchFamily="49" charset="-122"/>
              </a:rPr>
              <a:t>、原理图编辑器参数、</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587232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0F7F6-38CF-4063-F33A-491978E9FFE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15BF5259-22B6-7060-83BC-14CCA311770B}"/>
              </a:ext>
            </a:extLst>
          </p:cNvPr>
          <p:cNvSpPr>
            <a:spLocks noGrp="1"/>
          </p:cNvSpPr>
          <p:nvPr>
            <p:ph idx="1"/>
          </p:nvPr>
        </p:nvSpPr>
        <p:spPr>
          <a:xfrm>
            <a:off x="893730" y="2130425"/>
            <a:ext cx="11250564"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→Preference → </a:t>
            </a:r>
            <a:r>
              <a:rPr lang="en-US" altLang="zh-CN" b="1" dirty="0">
                <a:latin typeface="Arial Black" panose="020B0A04020102020204" pitchFamily="34" charset="0"/>
                <a:ea typeface="黑体" panose="02010609060101010101" pitchFamily="49" charset="-122"/>
              </a:rPr>
              <a:t>System</a:t>
            </a:r>
            <a:r>
              <a:rPr lang="en-US" altLang="zh-CN" dirty="0">
                <a:latin typeface="Arial Black" panose="020B0A04020102020204" pitchFamily="34" charset="0"/>
                <a:ea typeface="黑体" panose="02010609060101010101" pitchFamily="49" charset="-122"/>
              </a:rPr>
              <a:t> → </a:t>
            </a:r>
            <a:r>
              <a:rPr lang="en-US" altLang="zh-CN" b="1" dirty="0">
                <a:solidFill>
                  <a:srgbClr val="FF0000"/>
                </a:solidFill>
                <a:latin typeface="Arial Black" panose="020B0A04020102020204" pitchFamily="34" charset="0"/>
                <a:ea typeface="黑体" panose="02010609060101010101" pitchFamily="49" charset="-122"/>
              </a:rPr>
              <a:t>Backup</a:t>
            </a:r>
          </a:p>
          <a:p>
            <a:pPr marL="0" indent="0">
              <a:buNone/>
            </a:pPr>
            <a:r>
              <a:rPr lang="zh-CN" altLang="en-US" dirty="0">
                <a:latin typeface="Arial Black" panose="020B0A04020102020204" pitchFamily="34" charset="0"/>
                <a:ea typeface="黑体" panose="02010609060101010101" pitchFamily="49" charset="-122"/>
              </a:rPr>
              <a:t>设置备份，包括</a:t>
            </a:r>
            <a:r>
              <a:rPr lang="zh-CN" altLang="en-US" u="sng" dirty="0">
                <a:latin typeface="Arial Black" panose="020B0A04020102020204" pitchFamily="34" charset="0"/>
                <a:ea typeface="黑体" panose="02010609060101010101" pitchFamily="49" charset="-122"/>
              </a:rPr>
              <a:t>自动保存间隔时间</a:t>
            </a:r>
            <a:r>
              <a:rPr lang="zh-CN" altLang="en-US" dirty="0">
                <a:latin typeface="Arial Black" panose="020B0A04020102020204" pitchFamily="34" charset="0"/>
                <a:ea typeface="黑体" panose="02010609060101010101" pitchFamily="49" charset="-122"/>
              </a:rPr>
              <a:t>、</a:t>
            </a:r>
            <a:r>
              <a:rPr lang="zh-CN" altLang="en-US" u="sng" dirty="0">
                <a:latin typeface="Arial Black" panose="020B0A04020102020204" pitchFamily="34" charset="0"/>
                <a:ea typeface="黑体" panose="02010609060101010101" pitchFamily="49" charset="-122"/>
              </a:rPr>
              <a:t>保留版本数量</a:t>
            </a:r>
            <a:r>
              <a:rPr lang="zh-CN" altLang="en-US" dirty="0">
                <a:latin typeface="Arial Black" panose="020B0A04020102020204" pitchFamily="34" charset="0"/>
                <a:ea typeface="黑体" panose="02010609060101010101" pitchFamily="49" charset="-122"/>
              </a:rPr>
              <a:t>、</a:t>
            </a:r>
            <a:r>
              <a:rPr lang="zh-CN" altLang="en-US" u="sng" dirty="0">
                <a:latin typeface="Arial Black" panose="020B0A04020102020204" pitchFamily="34" charset="0"/>
                <a:ea typeface="黑体" panose="02010609060101010101" pitchFamily="49" charset="-122"/>
              </a:rPr>
              <a:t>备份存储路径</a:t>
            </a:r>
            <a:endParaRPr lang="en-US" altLang="zh-CN" u="sng" dirty="0">
              <a:latin typeface="Arial Black" panose="020B0A04020102020204" pitchFamily="34" charset="0"/>
              <a:ea typeface="黑体" panose="02010609060101010101" pitchFamily="49" charset="-122"/>
            </a:endParaRPr>
          </a:p>
        </p:txBody>
      </p:sp>
      <p:pic>
        <p:nvPicPr>
          <p:cNvPr id="11" name="图片 10">
            <a:extLst>
              <a:ext uri="{FF2B5EF4-FFF2-40B4-BE49-F238E27FC236}">
                <a16:creationId xmlns:a16="http://schemas.microsoft.com/office/drawing/2014/main" id="{2A70F12A-8253-7580-9FF0-878A67A9DA85}"/>
              </a:ext>
            </a:extLst>
          </p:cNvPr>
          <p:cNvPicPr>
            <a:picLocks noChangeAspect="1"/>
          </p:cNvPicPr>
          <p:nvPr/>
        </p:nvPicPr>
        <p:blipFill>
          <a:blip r:embed="rId2"/>
          <a:stretch>
            <a:fillRect/>
          </a:stretch>
        </p:blipFill>
        <p:spPr>
          <a:xfrm>
            <a:off x="949960" y="3294990"/>
            <a:ext cx="10154920" cy="3483691"/>
          </a:xfrm>
          <a:prstGeom prst="rect">
            <a:avLst/>
          </a:prstGeom>
        </p:spPr>
      </p:pic>
      <p:sp>
        <p:nvSpPr>
          <p:cNvPr id="12" name="文本框 11">
            <a:extLst>
              <a:ext uri="{FF2B5EF4-FFF2-40B4-BE49-F238E27FC236}">
                <a16:creationId xmlns:a16="http://schemas.microsoft.com/office/drawing/2014/main" id="{1CE1BF8C-FAE3-F2FF-B532-C0DC8D6B1C8D}"/>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65DDB3CA-9E41-9646-5953-93F8A81E0C1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标题 1">
            <a:extLst>
              <a:ext uri="{FF2B5EF4-FFF2-40B4-BE49-F238E27FC236}">
                <a16:creationId xmlns:a16="http://schemas.microsoft.com/office/drawing/2014/main" id="{754D787F-C95A-42C7-4C34-60F1AAFCF331}"/>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a:t>
            </a:r>
            <a:r>
              <a:rPr lang="zh-CN" altLang="en-US" sz="3600" dirty="0">
                <a:solidFill>
                  <a:srgbClr val="FF0000"/>
                </a:solidFill>
                <a:latin typeface="黑体" panose="02010609060101010101" pitchFamily="49" charset="-122"/>
                <a:ea typeface="黑体" panose="02010609060101010101" pitchFamily="49" charset="-122"/>
              </a:rPr>
              <a:t>配置系统参数</a:t>
            </a:r>
            <a:r>
              <a:rPr lang="zh-CN" altLang="en-US" sz="3600" dirty="0">
                <a:latin typeface="黑体" panose="02010609060101010101" pitchFamily="49" charset="-122"/>
                <a:ea typeface="黑体" panose="02010609060101010101" pitchFamily="49" charset="-122"/>
              </a:rPr>
              <a:t>、原理图编辑器参数、</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3825038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F781E-A708-03C4-E395-D757B1DA9AB2}"/>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0C96F74F-1F70-F051-D7E4-0594119617B0}"/>
              </a:ext>
            </a:extLst>
          </p:cNvPr>
          <p:cNvSpPr>
            <a:spLocks noGrp="1"/>
          </p:cNvSpPr>
          <p:nvPr>
            <p:ph idx="1"/>
          </p:nvPr>
        </p:nvSpPr>
        <p:spPr>
          <a:xfrm>
            <a:off x="1010253" y="2078759"/>
            <a:ext cx="112014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→Preference </a:t>
            </a:r>
          </a:p>
          <a:p>
            <a:pPr marL="0" indent="0">
              <a:buNone/>
            </a:pPr>
            <a:r>
              <a:rPr lang="en-US" altLang="zh-CN" dirty="0">
                <a:latin typeface="Arial Black" panose="020B0A04020102020204" pitchFamily="34" charset="0"/>
                <a:ea typeface="黑体" panose="02010609060101010101" pitchFamily="49" charset="-122"/>
              </a:rPr>
              <a:t>→ </a:t>
            </a:r>
            <a:r>
              <a:rPr lang="en-US" altLang="zh-CN" b="1" dirty="0">
                <a:latin typeface="Arial Black" panose="020B0A04020102020204" pitchFamily="34" charset="0"/>
                <a:ea typeface="黑体" panose="02010609060101010101" pitchFamily="49" charset="-122"/>
              </a:rPr>
              <a:t>System</a:t>
            </a:r>
            <a:r>
              <a:rPr lang="en-US" altLang="zh-CN" dirty="0">
                <a:latin typeface="Arial Black" panose="020B0A04020102020204" pitchFamily="34" charset="0"/>
                <a:ea typeface="黑体" panose="02010609060101010101" pitchFamily="49" charset="-122"/>
              </a:rPr>
              <a:t> </a:t>
            </a:r>
          </a:p>
          <a:p>
            <a:pPr marL="0" indent="0">
              <a:buNone/>
            </a:pPr>
            <a:r>
              <a:rPr lang="en-US" altLang="zh-CN" dirty="0">
                <a:latin typeface="Arial Black" panose="020B0A04020102020204" pitchFamily="34" charset="0"/>
                <a:ea typeface="黑体" panose="02010609060101010101" pitchFamily="49" charset="-122"/>
              </a:rPr>
              <a:t>→ </a:t>
            </a:r>
            <a:r>
              <a:rPr lang="en-US" altLang="zh-CN" b="1" dirty="0">
                <a:solidFill>
                  <a:srgbClr val="FF0000"/>
                </a:solidFill>
                <a:latin typeface="Arial Black" panose="020B0A04020102020204" pitchFamily="34" charset="0"/>
                <a:ea typeface="黑体" panose="02010609060101010101" pitchFamily="49" charset="-122"/>
              </a:rPr>
              <a:t>Installed Libraries</a:t>
            </a:r>
            <a:r>
              <a:rPr lang="en-US" altLang="zh-CN" dirty="0">
                <a:latin typeface="Arial Black" panose="020B0A04020102020204" pitchFamily="34" charset="0"/>
                <a:ea typeface="黑体" panose="02010609060101010101" pitchFamily="49" charset="-122"/>
              </a:rPr>
              <a:t> </a:t>
            </a:r>
          </a:p>
          <a:p>
            <a:pPr marL="0" indent="0">
              <a:buNone/>
            </a:pPr>
            <a:r>
              <a:rPr lang="zh-CN" altLang="en-US" dirty="0">
                <a:latin typeface="Arial Black" panose="020B0A04020102020204" pitchFamily="34" charset="0"/>
                <a:ea typeface="黑体" panose="02010609060101010101" pitchFamily="49" charset="-122"/>
              </a:rPr>
              <a:t>安装元件库</a:t>
            </a:r>
          </a:p>
        </p:txBody>
      </p:sp>
      <p:grpSp>
        <p:nvGrpSpPr>
          <p:cNvPr id="8" name="组合 7">
            <a:extLst>
              <a:ext uri="{FF2B5EF4-FFF2-40B4-BE49-F238E27FC236}">
                <a16:creationId xmlns:a16="http://schemas.microsoft.com/office/drawing/2014/main" id="{8F38A908-96B3-8AB3-D458-36AE72B043C6}"/>
              </a:ext>
            </a:extLst>
          </p:cNvPr>
          <p:cNvGrpSpPr/>
          <p:nvPr/>
        </p:nvGrpSpPr>
        <p:grpSpPr>
          <a:xfrm>
            <a:off x="5285893" y="1990725"/>
            <a:ext cx="5715482" cy="4867275"/>
            <a:chOff x="5805048" y="1420527"/>
            <a:chExt cx="6386952" cy="5437473"/>
          </a:xfrm>
        </p:grpSpPr>
        <p:pic>
          <p:nvPicPr>
            <p:cNvPr id="9" name="图片 8">
              <a:extLst>
                <a:ext uri="{FF2B5EF4-FFF2-40B4-BE49-F238E27FC236}">
                  <a16:creationId xmlns:a16="http://schemas.microsoft.com/office/drawing/2014/main" id="{3CE95C63-6A6E-90F8-0EFE-1A4E79132BE8}"/>
                </a:ext>
              </a:extLst>
            </p:cNvPr>
            <p:cNvPicPr>
              <a:picLocks noChangeAspect="1"/>
            </p:cNvPicPr>
            <p:nvPr/>
          </p:nvPicPr>
          <p:blipFill>
            <a:blip r:embed="rId3"/>
            <a:stretch>
              <a:fillRect/>
            </a:stretch>
          </p:blipFill>
          <p:spPr>
            <a:xfrm>
              <a:off x="5805048" y="1420527"/>
              <a:ext cx="6386952" cy="5437473"/>
            </a:xfrm>
            <a:prstGeom prst="rect">
              <a:avLst/>
            </a:prstGeom>
          </p:spPr>
        </p:pic>
        <p:sp>
          <p:nvSpPr>
            <p:cNvPr id="10" name="矩形: 圆角 9">
              <a:extLst>
                <a:ext uri="{FF2B5EF4-FFF2-40B4-BE49-F238E27FC236}">
                  <a16:creationId xmlns:a16="http://schemas.microsoft.com/office/drawing/2014/main" id="{394675DE-3602-5B06-B41B-4B1BF842B198}"/>
                </a:ext>
              </a:extLst>
            </p:cNvPr>
            <p:cNvSpPr/>
            <p:nvPr/>
          </p:nvSpPr>
          <p:spPr>
            <a:xfrm>
              <a:off x="10960550" y="6244645"/>
              <a:ext cx="629360" cy="270648"/>
            </a:xfrm>
            <a:prstGeom prst="roundRect">
              <a:avLst/>
            </a:prstGeom>
            <a:noFill/>
            <a:ln>
              <a:solidFill>
                <a:srgbClr val="FF0000"/>
              </a:solidFill>
              <a:extLst>
                <a:ext uri="{C807C97D-BFC1-408E-A445-0C87EB9F89A2}">
                  <ask:lineSketchStyleProps xmlns:ask="http://schemas.microsoft.com/office/drawing/2018/sketchyshapes" sd="858276661">
                    <a:custGeom>
                      <a:avLst/>
                      <a:gdLst>
                        <a:gd name="connsiteX0" fmla="*/ 0 w 629360"/>
                        <a:gd name="connsiteY0" fmla="*/ 45109 h 270648"/>
                        <a:gd name="connsiteX1" fmla="*/ 45109 w 629360"/>
                        <a:gd name="connsiteY1" fmla="*/ 0 h 270648"/>
                        <a:gd name="connsiteX2" fmla="*/ 584251 w 629360"/>
                        <a:gd name="connsiteY2" fmla="*/ 0 h 270648"/>
                        <a:gd name="connsiteX3" fmla="*/ 629360 w 629360"/>
                        <a:gd name="connsiteY3" fmla="*/ 45109 h 270648"/>
                        <a:gd name="connsiteX4" fmla="*/ 629360 w 629360"/>
                        <a:gd name="connsiteY4" fmla="*/ 225539 h 270648"/>
                        <a:gd name="connsiteX5" fmla="*/ 584251 w 629360"/>
                        <a:gd name="connsiteY5" fmla="*/ 270648 h 270648"/>
                        <a:gd name="connsiteX6" fmla="*/ 45109 w 629360"/>
                        <a:gd name="connsiteY6" fmla="*/ 270648 h 270648"/>
                        <a:gd name="connsiteX7" fmla="*/ 0 w 629360"/>
                        <a:gd name="connsiteY7" fmla="*/ 225539 h 270648"/>
                        <a:gd name="connsiteX8" fmla="*/ 0 w 629360"/>
                        <a:gd name="connsiteY8" fmla="*/ 45109 h 27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360" h="270648" extrusionOk="0">
                          <a:moveTo>
                            <a:pt x="0" y="45109"/>
                          </a:moveTo>
                          <a:cubicBezTo>
                            <a:pt x="520" y="18882"/>
                            <a:pt x="23957" y="2372"/>
                            <a:pt x="45109" y="0"/>
                          </a:cubicBezTo>
                          <a:cubicBezTo>
                            <a:pt x="179165" y="-33649"/>
                            <a:pt x="347271" y="48384"/>
                            <a:pt x="584251" y="0"/>
                          </a:cubicBezTo>
                          <a:cubicBezTo>
                            <a:pt x="612138" y="816"/>
                            <a:pt x="631528" y="20423"/>
                            <a:pt x="629360" y="45109"/>
                          </a:cubicBezTo>
                          <a:cubicBezTo>
                            <a:pt x="634738" y="121246"/>
                            <a:pt x="617261" y="153708"/>
                            <a:pt x="629360" y="225539"/>
                          </a:cubicBezTo>
                          <a:cubicBezTo>
                            <a:pt x="627854" y="248919"/>
                            <a:pt x="613793" y="268077"/>
                            <a:pt x="584251" y="270648"/>
                          </a:cubicBezTo>
                          <a:cubicBezTo>
                            <a:pt x="403208" y="290555"/>
                            <a:pt x="270934" y="239619"/>
                            <a:pt x="45109" y="270648"/>
                          </a:cubicBezTo>
                          <a:cubicBezTo>
                            <a:pt x="20427" y="268131"/>
                            <a:pt x="2360" y="254705"/>
                            <a:pt x="0" y="225539"/>
                          </a:cubicBezTo>
                          <a:cubicBezTo>
                            <a:pt x="-7737" y="186099"/>
                            <a:pt x="17889" y="105002"/>
                            <a:pt x="0" y="45109"/>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76339A4-B911-8798-692F-084FB1874AA5}"/>
                </a:ext>
              </a:extLst>
            </p:cNvPr>
            <p:cNvSpPr txBox="1"/>
            <p:nvPr/>
          </p:nvSpPr>
          <p:spPr>
            <a:xfrm>
              <a:off x="10544528" y="5841472"/>
              <a:ext cx="1461404" cy="369332"/>
            </a:xfrm>
            <a:prstGeom prst="rect">
              <a:avLst/>
            </a:prstGeom>
            <a:noFill/>
          </p:spPr>
          <p:txBody>
            <a:bodyPr wrap="square" rtlCol="0">
              <a:spAutoFit/>
            </a:bodyPr>
            <a:lstStyle/>
            <a:p>
              <a:r>
                <a:rPr lang="zh-CN" altLang="en-US" dirty="0">
                  <a:solidFill>
                    <a:srgbClr val="FF0000"/>
                  </a:solidFill>
                </a:rPr>
                <a:t>安装元件库</a:t>
              </a:r>
            </a:p>
          </p:txBody>
        </p:sp>
      </p:grpSp>
      <p:sp>
        <p:nvSpPr>
          <p:cNvPr id="15" name="文本框 14">
            <a:extLst>
              <a:ext uri="{FF2B5EF4-FFF2-40B4-BE49-F238E27FC236}">
                <a16:creationId xmlns:a16="http://schemas.microsoft.com/office/drawing/2014/main" id="{B9318507-3313-6998-77EC-9730ABBB2AF8}"/>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B458FE5B-7674-6EA6-B256-7F84F8EE82C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标题 1">
            <a:extLst>
              <a:ext uri="{FF2B5EF4-FFF2-40B4-BE49-F238E27FC236}">
                <a16:creationId xmlns:a16="http://schemas.microsoft.com/office/drawing/2014/main" id="{4929135D-89C3-E282-59D8-BAAD90227B25}"/>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a:t>
            </a:r>
            <a:r>
              <a:rPr lang="zh-CN" altLang="en-US" sz="3600" dirty="0">
                <a:solidFill>
                  <a:srgbClr val="FF0000"/>
                </a:solidFill>
                <a:latin typeface="黑体" panose="02010609060101010101" pitchFamily="49" charset="-122"/>
                <a:ea typeface="黑体" panose="02010609060101010101" pitchFamily="49" charset="-122"/>
              </a:rPr>
              <a:t>配置系统参数</a:t>
            </a:r>
            <a:r>
              <a:rPr lang="zh-CN" altLang="en-US" sz="3600" dirty="0">
                <a:latin typeface="黑体" panose="02010609060101010101" pitchFamily="49" charset="-122"/>
                <a:ea typeface="黑体" panose="02010609060101010101" pitchFamily="49" charset="-122"/>
              </a:rPr>
              <a:t>、原理图编辑器参数、</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3934881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62EC7-6588-D2B9-7E10-6FEECD46D36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B0B969DC-A496-DECE-9E2E-DDFA83C787F6}"/>
              </a:ext>
            </a:extLst>
          </p:cNvPr>
          <p:cNvSpPr>
            <a:spLocks noGrp="1"/>
          </p:cNvSpPr>
          <p:nvPr>
            <p:ph idx="1"/>
          </p:nvPr>
        </p:nvSpPr>
        <p:spPr>
          <a:xfrm>
            <a:off x="838200" y="2130423"/>
            <a:ext cx="105156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 </a:t>
            </a: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 </a:t>
            </a:r>
          </a:p>
          <a:p>
            <a:pPr marL="0" indent="0">
              <a:buNone/>
            </a:pPr>
            <a:r>
              <a:rPr lang="en-US" altLang="zh-CN" dirty="0">
                <a:latin typeface="Arial Black" panose="020B0A04020102020204" pitchFamily="34" charset="0"/>
                <a:ea typeface="黑体" panose="02010609060101010101" pitchFamily="49" charset="-122"/>
              </a:rPr>
              <a:t>→ </a:t>
            </a:r>
            <a:r>
              <a:rPr lang="en-US" altLang="zh-CN" b="1" dirty="0">
                <a:latin typeface="Arial Black" panose="020B0A04020102020204" pitchFamily="34" charset="0"/>
                <a:ea typeface="黑体" panose="02010609060101010101" pitchFamily="49" charset="-122"/>
              </a:rPr>
              <a:t>Schematic</a:t>
            </a:r>
          </a:p>
          <a:p>
            <a:pPr marL="0" indent="0">
              <a:buNone/>
            </a:pPr>
            <a:r>
              <a:rPr lang="en-US" altLang="zh-CN" dirty="0">
                <a:latin typeface="Arial Black" panose="020B0A04020102020204" pitchFamily="34" charset="0"/>
                <a:ea typeface="黑体" panose="02010609060101010101" pitchFamily="49" charset="-122"/>
              </a:rPr>
              <a:t>→ </a:t>
            </a:r>
            <a:r>
              <a:rPr lang="en-US" altLang="zh-CN" b="1" dirty="0">
                <a:solidFill>
                  <a:srgbClr val="FF0000"/>
                </a:solidFill>
                <a:latin typeface="Arial Black" panose="020B0A04020102020204" pitchFamily="34" charset="0"/>
                <a:ea typeface="黑体" panose="02010609060101010101" pitchFamily="49" charset="-122"/>
              </a:rPr>
              <a:t>Graphical Editing</a:t>
            </a:r>
          </a:p>
          <a:p>
            <a:pPr marL="0" indent="0">
              <a:buNone/>
            </a:pPr>
            <a:r>
              <a:rPr lang="zh-CN" altLang="en-US" dirty="0">
                <a:latin typeface="Arial Black" panose="020B0A04020102020204" pitchFamily="34" charset="0"/>
                <a:ea typeface="黑体" panose="02010609060101010101" pitchFamily="49" charset="-122"/>
              </a:rPr>
              <a:t>设置：鼠标移动速度</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	</a:t>
            </a:r>
            <a:r>
              <a:rPr lang="zh-CN" altLang="en-US" dirty="0">
                <a:latin typeface="Arial Black" panose="020B0A04020102020204" pitchFamily="34" charset="0"/>
                <a:ea typeface="黑体" panose="02010609060101010101" pitchFamily="49" charset="-122"/>
              </a:rPr>
              <a:t>光标类型（小光标）</a:t>
            </a:r>
            <a:endParaRPr lang="en-US" altLang="zh-CN" dirty="0">
              <a:latin typeface="Arial Black" panose="020B0A04020102020204" pitchFamily="34" charset="0"/>
              <a:ea typeface="黑体" panose="02010609060101010101" pitchFamily="49" charset="-122"/>
            </a:endParaRPr>
          </a:p>
        </p:txBody>
      </p:sp>
      <p:grpSp>
        <p:nvGrpSpPr>
          <p:cNvPr id="13" name="组合 12">
            <a:extLst>
              <a:ext uri="{FF2B5EF4-FFF2-40B4-BE49-F238E27FC236}">
                <a16:creationId xmlns:a16="http://schemas.microsoft.com/office/drawing/2014/main" id="{AB8F84F4-CB59-470A-6A46-B9A0B67A3737}"/>
              </a:ext>
            </a:extLst>
          </p:cNvPr>
          <p:cNvGrpSpPr/>
          <p:nvPr/>
        </p:nvGrpSpPr>
        <p:grpSpPr>
          <a:xfrm>
            <a:off x="4973887" y="1825625"/>
            <a:ext cx="7114877" cy="4351338"/>
            <a:chOff x="520148" y="808319"/>
            <a:chExt cx="7114877" cy="4351338"/>
          </a:xfrm>
        </p:grpSpPr>
        <p:pic>
          <p:nvPicPr>
            <p:cNvPr id="10" name="图片 9">
              <a:extLst>
                <a:ext uri="{FF2B5EF4-FFF2-40B4-BE49-F238E27FC236}">
                  <a16:creationId xmlns:a16="http://schemas.microsoft.com/office/drawing/2014/main" id="{5E904838-EE2C-5858-329E-E9EE2D9DE936}"/>
                </a:ext>
              </a:extLst>
            </p:cNvPr>
            <p:cNvPicPr>
              <a:picLocks noChangeAspect="1"/>
            </p:cNvPicPr>
            <p:nvPr/>
          </p:nvPicPr>
          <p:blipFill>
            <a:blip r:embed="rId3"/>
            <a:stretch>
              <a:fillRect/>
            </a:stretch>
          </p:blipFill>
          <p:spPr>
            <a:xfrm>
              <a:off x="520148" y="808319"/>
              <a:ext cx="7114877" cy="4351338"/>
            </a:xfrm>
            <a:prstGeom prst="rect">
              <a:avLst/>
            </a:prstGeom>
          </p:spPr>
        </p:pic>
        <p:sp>
          <p:nvSpPr>
            <p:cNvPr id="11" name="矩形: 圆角 10">
              <a:extLst>
                <a:ext uri="{FF2B5EF4-FFF2-40B4-BE49-F238E27FC236}">
                  <a16:creationId xmlns:a16="http://schemas.microsoft.com/office/drawing/2014/main" id="{6FD41463-17B6-0439-A9B4-CB994B0B0766}"/>
                </a:ext>
              </a:extLst>
            </p:cNvPr>
            <p:cNvSpPr/>
            <p:nvPr/>
          </p:nvSpPr>
          <p:spPr>
            <a:xfrm>
              <a:off x="4526905" y="2058146"/>
              <a:ext cx="388326" cy="214765"/>
            </a:xfrm>
            <a:prstGeom prst="roundRect">
              <a:avLst/>
            </a:prstGeom>
            <a:noFill/>
            <a:ln w="19050">
              <a:solidFill>
                <a:srgbClr val="FF0000"/>
              </a:solidFill>
              <a:extLst>
                <a:ext uri="{C807C97D-BFC1-408E-A445-0C87EB9F89A2}">
                  <ask:lineSketchStyleProps xmlns:ask="http://schemas.microsoft.com/office/drawing/2018/sketchyshapes" sd="3129864272">
                    <a:custGeom>
                      <a:avLst/>
                      <a:gdLst>
                        <a:gd name="connsiteX0" fmla="*/ 0 w 658453"/>
                        <a:gd name="connsiteY0" fmla="*/ 53912 h 323465"/>
                        <a:gd name="connsiteX1" fmla="*/ 53912 w 658453"/>
                        <a:gd name="connsiteY1" fmla="*/ 0 h 323465"/>
                        <a:gd name="connsiteX2" fmla="*/ 604541 w 658453"/>
                        <a:gd name="connsiteY2" fmla="*/ 0 h 323465"/>
                        <a:gd name="connsiteX3" fmla="*/ 658453 w 658453"/>
                        <a:gd name="connsiteY3" fmla="*/ 53912 h 323465"/>
                        <a:gd name="connsiteX4" fmla="*/ 658453 w 658453"/>
                        <a:gd name="connsiteY4" fmla="*/ 269553 h 323465"/>
                        <a:gd name="connsiteX5" fmla="*/ 604541 w 658453"/>
                        <a:gd name="connsiteY5" fmla="*/ 323465 h 323465"/>
                        <a:gd name="connsiteX6" fmla="*/ 53912 w 658453"/>
                        <a:gd name="connsiteY6" fmla="*/ 323465 h 323465"/>
                        <a:gd name="connsiteX7" fmla="*/ 0 w 658453"/>
                        <a:gd name="connsiteY7" fmla="*/ 269553 h 323465"/>
                        <a:gd name="connsiteX8" fmla="*/ 0 w 658453"/>
                        <a:gd name="connsiteY8" fmla="*/ 53912 h 32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8453" h="323465" extrusionOk="0">
                          <a:moveTo>
                            <a:pt x="0" y="53912"/>
                          </a:moveTo>
                          <a:cubicBezTo>
                            <a:pt x="961" y="21106"/>
                            <a:pt x="24979" y="2115"/>
                            <a:pt x="53912" y="0"/>
                          </a:cubicBezTo>
                          <a:cubicBezTo>
                            <a:pt x="243374" y="9421"/>
                            <a:pt x="345864" y="-15430"/>
                            <a:pt x="604541" y="0"/>
                          </a:cubicBezTo>
                          <a:cubicBezTo>
                            <a:pt x="631721" y="-5333"/>
                            <a:pt x="664243" y="27514"/>
                            <a:pt x="658453" y="53912"/>
                          </a:cubicBezTo>
                          <a:cubicBezTo>
                            <a:pt x="656864" y="147058"/>
                            <a:pt x="654845" y="181231"/>
                            <a:pt x="658453" y="269553"/>
                          </a:cubicBezTo>
                          <a:cubicBezTo>
                            <a:pt x="660694" y="304836"/>
                            <a:pt x="636219" y="328544"/>
                            <a:pt x="604541" y="323465"/>
                          </a:cubicBezTo>
                          <a:cubicBezTo>
                            <a:pt x="395242" y="340465"/>
                            <a:pt x="223258" y="319487"/>
                            <a:pt x="53912" y="323465"/>
                          </a:cubicBezTo>
                          <a:cubicBezTo>
                            <a:pt x="23968" y="320057"/>
                            <a:pt x="401" y="303564"/>
                            <a:pt x="0" y="269553"/>
                          </a:cubicBezTo>
                          <a:cubicBezTo>
                            <a:pt x="10592" y="163192"/>
                            <a:pt x="9549" y="154543"/>
                            <a:pt x="0" y="5391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804DDA7D-9F8C-EB0D-DFFB-931228EAB15D}"/>
                </a:ext>
              </a:extLst>
            </p:cNvPr>
            <p:cNvSpPr/>
            <p:nvPr/>
          </p:nvSpPr>
          <p:spPr>
            <a:xfrm>
              <a:off x="4534856" y="4448522"/>
              <a:ext cx="1561143" cy="306359"/>
            </a:xfrm>
            <a:prstGeom prst="roundRect">
              <a:avLst/>
            </a:prstGeom>
            <a:noFill/>
            <a:ln w="19050">
              <a:solidFill>
                <a:srgbClr val="FF0000"/>
              </a:solidFill>
              <a:extLst>
                <a:ext uri="{C807C97D-BFC1-408E-A445-0C87EB9F89A2}">
                  <ask:lineSketchStyleProps xmlns:ask="http://schemas.microsoft.com/office/drawing/2018/sketchyshapes" sd="3129864272">
                    <a:custGeom>
                      <a:avLst/>
                      <a:gdLst>
                        <a:gd name="connsiteX0" fmla="*/ 0 w 658453"/>
                        <a:gd name="connsiteY0" fmla="*/ 53912 h 323465"/>
                        <a:gd name="connsiteX1" fmla="*/ 53912 w 658453"/>
                        <a:gd name="connsiteY1" fmla="*/ 0 h 323465"/>
                        <a:gd name="connsiteX2" fmla="*/ 604541 w 658453"/>
                        <a:gd name="connsiteY2" fmla="*/ 0 h 323465"/>
                        <a:gd name="connsiteX3" fmla="*/ 658453 w 658453"/>
                        <a:gd name="connsiteY3" fmla="*/ 53912 h 323465"/>
                        <a:gd name="connsiteX4" fmla="*/ 658453 w 658453"/>
                        <a:gd name="connsiteY4" fmla="*/ 269553 h 323465"/>
                        <a:gd name="connsiteX5" fmla="*/ 604541 w 658453"/>
                        <a:gd name="connsiteY5" fmla="*/ 323465 h 323465"/>
                        <a:gd name="connsiteX6" fmla="*/ 53912 w 658453"/>
                        <a:gd name="connsiteY6" fmla="*/ 323465 h 323465"/>
                        <a:gd name="connsiteX7" fmla="*/ 0 w 658453"/>
                        <a:gd name="connsiteY7" fmla="*/ 269553 h 323465"/>
                        <a:gd name="connsiteX8" fmla="*/ 0 w 658453"/>
                        <a:gd name="connsiteY8" fmla="*/ 53912 h 32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8453" h="323465" extrusionOk="0">
                          <a:moveTo>
                            <a:pt x="0" y="53912"/>
                          </a:moveTo>
                          <a:cubicBezTo>
                            <a:pt x="961" y="21106"/>
                            <a:pt x="24979" y="2115"/>
                            <a:pt x="53912" y="0"/>
                          </a:cubicBezTo>
                          <a:cubicBezTo>
                            <a:pt x="243374" y="9421"/>
                            <a:pt x="345864" y="-15430"/>
                            <a:pt x="604541" y="0"/>
                          </a:cubicBezTo>
                          <a:cubicBezTo>
                            <a:pt x="631721" y="-5333"/>
                            <a:pt x="664243" y="27514"/>
                            <a:pt x="658453" y="53912"/>
                          </a:cubicBezTo>
                          <a:cubicBezTo>
                            <a:pt x="656864" y="147058"/>
                            <a:pt x="654845" y="181231"/>
                            <a:pt x="658453" y="269553"/>
                          </a:cubicBezTo>
                          <a:cubicBezTo>
                            <a:pt x="660694" y="304836"/>
                            <a:pt x="636219" y="328544"/>
                            <a:pt x="604541" y="323465"/>
                          </a:cubicBezTo>
                          <a:cubicBezTo>
                            <a:pt x="395242" y="340465"/>
                            <a:pt x="223258" y="319487"/>
                            <a:pt x="53912" y="323465"/>
                          </a:cubicBezTo>
                          <a:cubicBezTo>
                            <a:pt x="23968" y="320057"/>
                            <a:pt x="401" y="303564"/>
                            <a:pt x="0" y="269553"/>
                          </a:cubicBezTo>
                          <a:cubicBezTo>
                            <a:pt x="10592" y="163192"/>
                            <a:pt x="9549" y="154543"/>
                            <a:pt x="0" y="5391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a:extLst>
              <a:ext uri="{FF2B5EF4-FFF2-40B4-BE49-F238E27FC236}">
                <a16:creationId xmlns:a16="http://schemas.microsoft.com/office/drawing/2014/main" id="{D7EC6D2A-BC30-84E1-C213-435C830E9C4D}"/>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288BDB52-6FA7-F9C6-BE53-7571FD6A55A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标题 1">
            <a:extLst>
              <a:ext uri="{FF2B5EF4-FFF2-40B4-BE49-F238E27FC236}">
                <a16:creationId xmlns:a16="http://schemas.microsoft.com/office/drawing/2014/main" id="{D1921352-73B0-A4A7-447F-0BDB83031067}"/>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准备工作：配置系统参数、</a:t>
            </a:r>
            <a:r>
              <a:rPr lang="zh-CN" altLang="en-US" sz="3600" dirty="0">
                <a:solidFill>
                  <a:srgbClr val="FF0000"/>
                </a:solidFill>
                <a:latin typeface="黑体" panose="02010609060101010101" pitchFamily="49" charset="-122"/>
                <a:ea typeface="黑体" panose="02010609060101010101" pitchFamily="49" charset="-122"/>
              </a:rPr>
              <a:t>原理图编辑器参数</a:t>
            </a:r>
            <a:r>
              <a:rPr lang="zh-CN" altLang="en-US" sz="3600" dirty="0">
                <a:latin typeface="黑体" panose="02010609060101010101" pitchFamily="49" charset="-122"/>
                <a:ea typeface="黑体" panose="02010609060101010101" pitchFamily="49" charset="-122"/>
              </a:rPr>
              <a:t>、</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349581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93094-8CA9-FB42-1AAF-4D87D003A0DE}"/>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B608D49F-E13B-5842-9CBF-9871C1D7A26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10BEE28-2D96-A51C-FBD1-2F50F18D08C3}"/>
              </a:ext>
            </a:extLst>
          </p:cNvPr>
          <p:cNvSpPr txBox="1"/>
          <p:nvPr/>
        </p:nvSpPr>
        <p:spPr>
          <a:xfrm>
            <a:off x="621521" y="622002"/>
            <a:ext cx="10948957"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电路的载体形式①</a:t>
            </a:r>
          </a:p>
        </p:txBody>
      </p:sp>
      <p:sp>
        <p:nvSpPr>
          <p:cNvPr id="11" name="文本框 10">
            <a:extLst>
              <a:ext uri="{FF2B5EF4-FFF2-40B4-BE49-F238E27FC236}">
                <a16:creationId xmlns:a16="http://schemas.microsoft.com/office/drawing/2014/main" id="{5E8B6230-6D15-FF8B-9B8C-32293F0E1C60}"/>
              </a:ext>
            </a:extLst>
          </p:cNvPr>
          <p:cNvSpPr txBox="1"/>
          <p:nvPr/>
        </p:nvSpPr>
        <p:spPr>
          <a:xfrm>
            <a:off x="2733962" y="2758316"/>
            <a:ext cx="6830290" cy="646331"/>
          </a:xfrm>
          <a:prstGeom prst="rect">
            <a:avLst/>
          </a:prstGeom>
          <a:solidFill>
            <a:schemeClr val="tx2">
              <a:lumMod val="20000"/>
              <a:lumOff val="80000"/>
            </a:schemeClr>
          </a:solidFill>
        </p:spPr>
        <p:txBody>
          <a:bodyPr wrap="square">
            <a:spAutoFit/>
          </a:bodyPr>
          <a:lstStyle/>
          <a:p>
            <a:r>
              <a:rPr lang="zh-CN" altLang="en-US" sz="3600" dirty="0">
                <a:solidFill>
                  <a:srgbClr val="003F88"/>
                </a:solidFill>
                <a:latin typeface="华文细黑" panose="02010600040101010101" pitchFamily="2" charset="-122"/>
                <a:ea typeface="华文细黑" panose="02010600040101010101" pitchFamily="2" charset="-122"/>
              </a:rPr>
              <a:t>小型集成电路</a:t>
            </a:r>
            <a:r>
              <a:rPr lang="en-US" altLang="zh-CN" sz="3600" dirty="0">
                <a:solidFill>
                  <a:srgbClr val="003F88"/>
                </a:solidFill>
                <a:latin typeface="华文细黑" panose="02010600040101010101" pitchFamily="2" charset="-122"/>
                <a:ea typeface="华文细黑" panose="02010600040101010101" pitchFamily="2" charset="-122"/>
              </a:rPr>
              <a:t>【</a:t>
            </a:r>
            <a:r>
              <a:rPr lang="zh-CN" altLang="en-US" sz="3600" dirty="0">
                <a:solidFill>
                  <a:srgbClr val="003F88"/>
                </a:solidFill>
                <a:latin typeface="华文细黑" panose="02010600040101010101" pitchFamily="2" charset="-122"/>
                <a:ea typeface="华文细黑" panose="02010600040101010101" pitchFamily="2" charset="-122"/>
              </a:rPr>
              <a:t>晶体管数量</a:t>
            </a:r>
            <a:r>
              <a:rPr lang="en-US" altLang="zh-CN" sz="3600" dirty="0">
                <a:solidFill>
                  <a:srgbClr val="003F88"/>
                </a:solidFill>
                <a:latin typeface="华文细黑" panose="02010600040101010101" pitchFamily="2" charset="-122"/>
                <a:ea typeface="华文细黑" panose="02010600040101010101" pitchFamily="2" charset="-122"/>
              </a:rPr>
              <a:t>&lt;100】</a:t>
            </a:r>
            <a:endParaRPr lang="zh-CN" altLang="en-US" sz="3600" dirty="0">
              <a:solidFill>
                <a:srgbClr val="003F88"/>
              </a:solidFill>
              <a:latin typeface="华文细黑" panose="02010600040101010101" pitchFamily="2" charset="-122"/>
              <a:ea typeface="华文细黑" panose="02010600040101010101" pitchFamily="2" charset="-122"/>
            </a:endParaRPr>
          </a:p>
        </p:txBody>
      </p:sp>
      <p:sp>
        <p:nvSpPr>
          <p:cNvPr id="12" name="文本框 11">
            <a:extLst>
              <a:ext uri="{FF2B5EF4-FFF2-40B4-BE49-F238E27FC236}">
                <a16:creationId xmlns:a16="http://schemas.microsoft.com/office/drawing/2014/main" id="{7F48D803-2B6D-644C-3CD8-8507C21E79F3}"/>
              </a:ext>
            </a:extLst>
          </p:cNvPr>
          <p:cNvSpPr txBox="1"/>
          <p:nvPr/>
        </p:nvSpPr>
        <p:spPr>
          <a:xfrm>
            <a:off x="2008909" y="5086783"/>
            <a:ext cx="8174182" cy="646331"/>
          </a:xfrm>
          <a:prstGeom prst="rect">
            <a:avLst/>
          </a:prstGeom>
          <a:solidFill>
            <a:schemeClr val="tx2">
              <a:lumMod val="20000"/>
              <a:lumOff val="80000"/>
            </a:schemeClr>
          </a:solidFill>
        </p:spPr>
        <p:txBody>
          <a:bodyPr wrap="square">
            <a:spAutoFit/>
          </a:bodyPr>
          <a:lstStyle/>
          <a:p>
            <a:r>
              <a:rPr lang="zh-CN" altLang="en-US" sz="3600" dirty="0">
                <a:solidFill>
                  <a:srgbClr val="003F88"/>
                </a:solidFill>
                <a:latin typeface="华文细黑" panose="02010600040101010101" pitchFamily="2" charset="-122"/>
                <a:ea typeface="华文细黑" panose="02010600040101010101" pitchFamily="2" charset="-122"/>
              </a:rPr>
              <a:t>极大规模集成电路</a:t>
            </a:r>
            <a:r>
              <a:rPr lang="en-US" altLang="zh-CN" sz="3600" dirty="0">
                <a:solidFill>
                  <a:srgbClr val="003F88"/>
                </a:solidFill>
                <a:latin typeface="华文细黑" panose="02010600040101010101" pitchFamily="2" charset="-122"/>
                <a:ea typeface="华文细黑" panose="02010600040101010101" pitchFamily="2" charset="-122"/>
              </a:rPr>
              <a:t>【</a:t>
            </a:r>
            <a:r>
              <a:rPr lang="zh-CN" altLang="en-US" sz="3600" dirty="0">
                <a:solidFill>
                  <a:srgbClr val="003F88"/>
                </a:solidFill>
                <a:latin typeface="华文细黑" panose="02010600040101010101" pitchFamily="2" charset="-122"/>
                <a:ea typeface="华文细黑" panose="02010600040101010101" pitchFamily="2" charset="-122"/>
              </a:rPr>
              <a:t>晶体管数量</a:t>
            </a:r>
            <a:r>
              <a:rPr lang="en-US" altLang="zh-CN" sz="3600" dirty="0">
                <a:solidFill>
                  <a:srgbClr val="003F88"/>
                </a:solidFill>
                <a:latin typeface="华文细黑" panose="02010600040101010101" pitchFamily="2" charset="-122"/>
                <a:ea typeface="华文细黑" panose="02010600040101010101" pitchFamily="2" charset="-122"/>
              </a:rPr>
              <a:t>&gt;1</a:t>
            </a:r>
            <a:r>
              <a:rPr lang="zh-CN" altLang="en-US" sz="3600" dirty="0">
                <a:solidFill>
                  <a:srgbClr val="003F88"/>
                </a:solidFill>
                <a:latin typeface="华文细黑" panose="02010600040101010101" pitchFamily="2" charset="-122"/>
                <a:ea typeface="华文细黑" panose="02010600040101010101" pitchFamily="2" charset="-122"/>
              </a:rPr>
              <a:t>千万</a:t>
            </a:r>
            <a:r>
              <a:rPr lang="en-US" altLang="zh-CN" sz="3600" dirty="0">
                <a:solidFill>
                  <a:srgbClr val="003F88"/>
                </a:solidFill>
                <a:latin typeface="华文细黑" panose="02010600040101010101" pitchFamily="2" charset="-122"/>
                <a:ea typeface="华文细黑" panose="02010600040101010101" pitchFamily="2" charset="-122"/>
              </a:rPr>
              <a:t>】</a:t>
            </a:r>
            <a:endParaRPr lang="zh-CN" altLang="en-US" sz="3600" dirty="0">
              <a:solidFill>
                <a:srgbClr val="003F88"/>
              </a:solidFill>
              <a:latin typeface="华文细黑" panose="02010600040101010101" pitchFamily="2" charset="-122"/>
              <a:ea typeface="华文细黑" panose="02010600040101010101" pitchFamily="2" charset="-122"/>
            </a:endParaRPr>
          </a:p>
        </p:txBody>
      </p:sp>
      <p:sp>
        <p:nvSpPr>
          <p:cNvPr id="17" name="箭头: 下 16">
            <a:extLst>
              <a:ext uri="{FF2B5EF4-FFF2-40B4-BE49-F238E27FC236}">
                <a16:creationId xmlns:a16="http://schemas.microsoft.com/office/drawing/2014/main" id="{7C74889F-22D1-B109-25C7-D9CEA5CEA865}"/>
              </a:ext>
            </a:extLst>
          </p:cNvPr>
          <p:cNvSpPr/>
          <p:nvPr/>
        </p:nvSpPr>
        <p:spPr>
          <a:xfrm>
            <a:off x="5878945" y="4016381"/>
            <a:ext cx="434109" cy="646331"/>
          </a:xfrm>
          <a:prstGeom prst="downArrow">
            <a:avLst/>
          </a:prstGeom>
          <a:solidFill>
            <a:schemeClr val="tx2">
              <a:lumMod val="20000"/>
              <a:lumOff val="8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8FD23993-D49D-B059-8A20-4A003C39CB03}"/>
              </a:ext>
            </a:extLst>
          </p:cNvPr>
          <p:cNvSpPr txBox="1"/>
          <p:nvPr/>
        </p:nvSpPr>
        <p:spPr>
          <a:xfrm>
            <a:off x="304800" y="1707045"/>
            <a:ext cx="7638380" cy="646331"/>
          </a:xfrm>
          <a:prstGeom prst="rect">
            <a:avLst/>
          </a:prstGeom>
          <a:noFill/>
        </p:spPr>
        <p:txBody>
          <a:bodyPr wrap="square">
            <a:spAutoFit/>
          </a:bodyPr>
          <a:lstStyle/>
          <a:p>
            <a:r>
              <a:rPr lang="zh-CN" altLang="en-US" sz="3600" dirty="0">
                <a:latin typeface="黑体" panose="02010609060101010101" pitchFamily="49" charset="-122"/>
                <a:ea typeface="黑体" panose="02010609060101010101" pitchFamily="49" charset="-122"/>
              </a:rPr>
              <a:t>大规模集成电路一般是在晶圆上制造</a:t>
            </a:r>
          </a:p>
        </p:txBody>
      </p:sp>
    </p:spTree>
    <p:extLst>
      <p:ext uri="{BB962C8B-B14F-4D97-AF65-F5344CB8AC3E}">
        <p14:creationId xmlns:p14="http://schemas.microsoft.com/office/powerpoint/2010/main" val="408131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231F1-AE71-1B9C-397C-E7519BA4B4C1}"/>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13041D50-A68E-C56D-EB90-3D6047FD5BA9}"/>
              </a:ext>
            </a:extLst>
          </p:cNvPr>
          <p:cNvPicPr>
            <a:picLocks noChangeAspect="1"/>
          </p:cNvPicPr>
          <p:nvPr/>
        </p:nvPicPr>
        <p:blipFill>
          <a:blip r:embed="rId2"/>
          <a:stretch>
            <a:fillRect/>
          </a:stretch>
        </p:blipFill>
        <p:spPr>
          <a:xfrm>
            <a:off x="2081232" y="3358873"/>
            <a:ext cx="8707288" cy="3499127"/>
          </a:xfrm>
          <a:prstGeom prst="rect">
            <a:avLst/>
          </a:prstGeom>
        </p:spPr>
      </p:pic>
      <p:sp>
        <p:nvSpPr>
          <p:cNvPr id="10" name="文本框 9">
            <a:extLst>
              <a:ext uri="{FF2B5EF4-FFF2-40B4-BE49-F238E27FC236}">
                <a16:creationId xmlns:a16="http://schemas.microsoft.com/office/drawing/2014/main" id="{4ECD7A15-9E89-FFFC-C24A-8831926CB4BA}"/>
              </a:ext>
            </a:extLst>
          </p:cNvPr>
          <p:cNvSpPr txBox="1"/>
          <p:nvPr/>
        </p:nvSpPr>
        <p:spPr>
          <a:xfrm>
            <a:off x="4420106" y="5496632"/>
            <a:ext cx="2794000" cy="369332"/>
          </a:xfrm>
          <a:prstGeom prst="rect">
            <a:avLst/>
          </a:prstGeom>
          <a:noFill/>
        </p:spPr>
        <p:txBody>
          <a:bodyPr wrap="square" rtlCol="0">
            <a:spAutoFit/>
          </a:bodyPr>
          <a:lstStyle/>
          <a:p>
            <a:pPr algn="ctr"/>
            <a:r>
              <a:rPr lang="zh-CN" altLang="en-US" dirty="0">
                <a:solidFill>
                  <a:srgbClr val="FF0000"/>
                </a:solidFill>
              </a:rPr>
              <a:t>使用英制单位系统</a:t>
            </a:r>
          </a:p>
        </p:txBody>
      </p:sp>
      <p:sp>
        <p:nvSpPr>
          <p:cNvPr id="15" name="矩形: 圆角 14">
            <a:extLst>
              <a:ext uri="{FF2B5EF4-FFF2-40B4-BE49-F238E27FC236}">
                <a16:creationId xmlns:a16="http://schemas.microsoft.com/office/drawing/2014/main" id="{12BCC599-573F-DC9E-38A3-342D07F79356}"/>
              </a:ext>
            </a:extLst>
          </p:cNvPr>
          <p:cNvSpPr/>
          <p:nvPr/>
        </p:nvSpPr>
        <p:spPr>
          <a:xfrm>
            <a:off x="4420106" y="4547139"/>
            <a:ext cx="1558455" cy="36933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0D3457D-D19E-96D0-8E8F-7414119E55E5}"/>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44A96CC8-9440-743D-B432-9DA5AA78F3C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标题 1">
            <a:extLst>
              <a:ext uri="{FF2B5EF4-FFF2-40B4-BE49-F238E27FC236}">
                <a16:creationId xmlns:a16="http://schemas.microsoft.com/office/drawing/2014/main" id="{9CD8BA60-493B-9C4C-DF97-F2AEF94FABBC}"/>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准备工作：配置系统参数、</a:t>
            </a:r>
            <a:r>
              <a:rPr lang="zh-CN" altLang="en-US" sz="3600" dirty="0">
                <a:solidFill>
                  <a:srgbClr val="FF0000"/>
                </a:solidFill>
                <a:latin typeface="黑体" panose="02010609060101010101" pitchFamily="49" charset="-122"/>
                <a:ea typeface="黑体" panose="02010609060101010101" pitchFamily="49" charset="-122"/>
              </a:rPr>
              <a:t>原理图编辑器参数</a:t>
            </a:r>
            <a:r>
              <a:rPr lang="zh-CN" altLang="en-US" sz="3600" dirty="0">
                <a:latin typeface="黑体" panose="02010609060101010101" pitchFamily="49" charset="-122"/>
                <a:ea typeface="黑体" panose="02010609060101010101" pitchFamily="49" charset="-122"/>
              </a:rPr>
              <a:t>、</a:t>
            </a:r>
            <a:r>
              <a:rPr lang="en-US" altLang="zh-CN" sz="3600" dirty="0">
                <a:latin typeface="黑体" panose="02010609060101010101" pitchFamily="49" charset="-122"/>
                <a:ea typeface="黑体" panose="02010609060101010101" pitchFamily="49" charset="-122"/>
              </a:rPr>
              <a:t>PCB</a:t>
            </a:r>
            <a:r>
              <a:rPr lang="zh-CN" altLang="en-US" sz="3600" dirty="0">
                <a:latin typeface="黑体" panose="02010609060101010101" pitchFamily="49" charset="-122"/>
                <a:ea typeface="黑体" panose="02010609060101010101" pitchFamily="49" charset="-122"/>
              </a:rPr>
              <a:t>编辑器参数</a:t>
            </a:r>
          </a:p>
        </p:txBody>
      </p:sp>
      <p:sp>
        <p:nvSpPr>
          <p:cNvPr id="3" name="内容占位符 2">
            <a:extLst>
              <a:ext uri="{FF2B5EF4-FFF2-40B4-BE49-F238E27FC236}">
                <a16:creationId xmlns:a16="http://schemas.microsoft.com/office/drawing/2014/main" id="{5CC53A03-8A2E-2545-8B73-6B5654CE4A7C}"/>
              </a:ext>
            </a:extLst>
          </p:cNvPr>
          <p:cNvSpPr>
            <a:spLocks noGrp="1"/>
          </p:cNvSpPr>
          <p:nvPr>
            <p:ph idx="1"/>
          </p:nvPr>
        </p:nvSpPr>
        <p:spPr>
          <a:xfrm>
            <a:off x="838200" y="2091927"/>
            <a:ext cx="105156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 → </a:t>
            </a:r>
            <a:r>
              <a:rPr lang="en-US" altLang="zh-CN" b="1" dirty="0">
                <a:latin typeface="Arial Black" panose="020B0A04020102020204" pitchFamily="34" charset="0"/>
                <a:ea typeface="黑体" panose="02010609060101010101" pitchFamily="49" charset="-122"/>
              </a:rPr>
              <a:t>Schematic</a:t>
            </a:r>
            <a:r>
              <a:rPr lang="en-US" altLang="zh-CN" dirty="0">
                <a:latin typeface="Arial Black" panose="020B0A04020102020204" pitchFamily="34" charset="0"/>
                <a:ea typeface="黑体" panose="02010609060101010101" pitchFamily="49" charset="-122"/>
              </a:rPr>
              <a:t> → </a:t>
            </a:r>
            <a:r>
              <a:rPr lang="en-US" altLang="zh-CN" b="1" dirty="0">
                <a:solidFill>
                  <a:srgbClr val="FF0000"/>
                </a:solidFill>
                <a:latin typeface="Arial Black" panose="020B0A04020102020204" pitchFamily="34" charset="0"/>
                <a:ea typeface="黑体" panose="02010609060101010101" pitchFamily="49" charset="-122"/>
              </a:rPr>
              <a:t>Default Units</a:t>
            </a:r>
          </a:p>
          <a:p>
            <a:pPr marL="0" indent="0">
              <a:buNone/>
            </a:pPr>
            <a:r>
              <a:rPr lang="zh-CN" altLang="en-US" dirty="0">
                <a:latin typeface="Arial Black" panose="020B0A04020102020204" pitchFamily="34" charset="0"/>
                <a:ea typeface="黑体" panose="02010609060101010101" pitchFamily="49" charset="-122"/>
              </a:rPr>
              <a:t>设置：</a:t>
            </a:r>
            <a:r>
              <a:rPr lang="en-US" altLang="zh-CN" dirty="0">
                <a:latin typeface="Arial Black" panose="020B0A04020102020204" pitchFamily="34" charset="0"/>
                <a:ea typeface="黑体" panose="02010609060101010101" pitchFamily="49" charset="-122"/>
              </a:rPr>
              <a:t>Imperial</a:t>
            </a:r>
            <a:r>
              <a:rPr lang="zh-CN" altLang="en-US" dirty="0">
                <a:latin typeface="Arial Black" panose="020B0A04020102020204" pitchFamily="34" charset="0"/>
                <a:ea typeface="黑体" panose="02010609060101010101" pitchFamily="49" charset="-122"/>
              </a:rPr>
              <a:t>英制单位</a:t>
            </a:r>
            <a:endParaRPr lang="en-US" altLang="zh-CN"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49644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08F5-CCF4-6D94-2E0F-0C1F05DF07A4}"/>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728A9ED6-6F8D-667F-4493-F057951E9EB3}"/>
              </a:ext>
            </a:extLst>
          </p:cNvPr>
          <p:cNvSpPr>
            <a:spLocks noGrp="1"/>
          </p:cNvSpPr>
          <p:nvPr>
            <p:ph idx="1"/>
          </p:nvPr>
        </p:nvSpPr>
        <p:spPr>
          <a:xfrm>
            <a:off x="838200" y="2232025"/>
            <a:ext cx="10515600"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 </a:t>
            </a:r>
          </a:p>
          <a:p>
            <a:pPr marL="0" indent="0">
              <a:buNone/>
            </a:pPr>
            <a:r>
              <a:rPr lang="en-US" altLang="zh-CN" dirty="0">
                <a:latin typeface="Arial Black" panose="020B0A04020102020204" pitchFamily="34" charset="0"/>
                <a:ea typeface="黑体" panose="02010609060101010101" pitchFamily="49" charset="-122"/>
              </a:rPr>
              <a:t>→ </a:t>
            </a:r>
            <a:r>
              <a:rPr lang="en-US" altLang="zh-CN" b="1" dirty="0">
                <a:latin typeface="Arial Black" panose="020B0A04020102020204" pitchFamily="34" charset="0"/>
                <a:ea typeface="黑体" panose="02010609060101010101" pitchFamily="49" charset="-122"/>
              </a:rPr>
              <a:t>PCB Editor</a:t>
            </a:r>
            <a:r>
              <a:rPr lang="en-US" altLang="zh-CN" dirty="0">
                <a:latin typeface="Arial Black" panose="020B0A04020102020204" pitchFamily="34" charset="0"/>
                <a:ea typeface="黑体" panose="02010609060101010101" pitchFamily="49" charset="-122"/>
              </a:rPr>
              <a:t> → </a:t>
            </a:r>
            <a:r>
              <a:rPr lang="en-US" altLang="zh-CN" b="1" dirty="0">
                <a:solidFill>
                  <a:srgbClr val="FF0000"/>
                </a:solidFill>
                <a:latin typeface="Arial Black" panose="020B0A04020102020204" pitchFamily="34" charset="0"/>
                <a:ea typeface="黑体" panose="02010609060101010101" pitchFamily="49" charset="-122"/>
              </a:rPr>
              <a:t>General</a:t>
            </a:r>
          </a:p>
          <a:p>
            <a:pPr marL="0" indent="0">
              <a:buNone/>
            </a:pPr>
            <a:r>
              <a:rPr lang="zh-CN" altLang="en-US" dirty="0">
                <a:latin typeface="Arial Black" panose="020B0A04020102020204" pitchFamily="34" charset="0"/>
                <a:ea typeface="黑体" panose="02010609060101010101" pitchFamily="49" charset="-122"/>
              </a:rPr>
              <a:t>设置：</a:t>
            </a:r>
            <a:r>
              <a:rPr lang="zh-CN" altLang="en-US" dirty="0">
                <a:solidFill>
                  <a:srgbClr val="FF0000"/>
                </a:solidFill>
                <a:latin typeface="Arial Black" panose="020B0A04020102020204" pitchFamily="34" charset="0"/>
                <a:ea typeface="黑体" panose="02010609060101010101" pitchFamily="49" charset="-122"/>
              </a:rPr>
              <a:t>鼠标速度</a:t>
            </a:r>
            <a:r>
              <a:rPr lang="en-US" altLang="zh-CN" dirty="0">
                <a:latin typeface="Arial Black" panose="020B0A04020102020204" pitchFamily="34" charset="0"/>
                <a:ea typeface="黑体" panose="02010609060101010101" pitchFamily="49" charset="-122"/>
              </a:rPr>
              <a:t>=1200</a:t>
            </a:r>
          </a:p>
          <a:p>
            <a:pPr marL="0" indent="0">
              <a:buNone/>
            </a:pPr>
            <a:r>
              <a:rPr lang="zh-CN" altLang="en-US" dirty="0">
                <a:latin typeface="Arial Black" panose="020B0A04020102020204" pitchFamily="34" charset="0"/>
                <a:ea typeface="黑体" panose="02010609060101010101" pitchFamily="49" charset="-122"/>
              </a:rPr>
              <a:t>勾选：</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online DRC</a:t>
            </a:r>
          </a:p>
          <a:p>
            <a:pPr marL="0" indent="0">
              <a:buNone/>
            </a:pPr>
            <a:r>
              <a:rPr lang="zh-CN" altLang="en-US"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Remove Duplicates</a:t>
            </a:r>
          </a:p>
          <a:p>
            <a:pPr marL="0" indent="0">
              <a:buNone/>
            </a:pPr>
            <a:r>
              <a:rPr lang="zh-CN" altLang="en-US"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Protect Locked Objects</a:t>
            </a:r>
          </a:p>
        </p:txBody>
      </p:sp>
      <p:grpSp>
        <p:nvGrpSpPr>
          <p:cNvPr id="19" name="组合 18">
            <a:extLst>
              <a:ext uri="{FF2B5EF4-FFF2-40B4-BE49-F238E27FC236}">
                <a16:creationId xmlns:a16="http://schemas.microsoft.com/office/drawing/2014/main" id="{326751A1-B2C4-8563-870A-9947E713EA6F}"/>
              </a:ext>
            </a:extLst>
          </p:cNvPr>
          <p:cNvGrpSpPr/>
          <p:nvPr/>
        </p:nvGrpSpPr>
        <p:grpSpPr>
          <a:xfrm>
            <a:off x="5679057" y="1984572"/>
            <a:ext cx="6512943" cy="5301745"/>
            <a:chOff x="5679057" y="1984572"/>
            <a:chExt cx="6512943" cy="5301745"/>
          </a:xfrm>
        </p:grpSpPr>
        <p:pic>
          <p:nvPicPr>
            <p:cNvPr id="10" name="图片 9">
              <a:extLst>
                <a:ext uri="{FF2B5EF4-FFF2-40B4-BE49-F238E27FC236}">
                  <a16:creationId xmlns:a16="http://schemas.microsoft.com/office/drawing/2014/main" id="{41931D22-638A-6760-C21A-15336D767EFA}"/>
                </a:ext>
              </a:extLst>
            </p:cNvPr>
            <p:cNvPicPr>
              <a:picLocks noChangeAspect="1"/>
            </p:cNvPicPr>
            <p:nvPr/>
          </p:nvPicPr>
          <p:blipFill>
            <a:blip r:embed="rId3"/>
            <a:stretch>
              <a:fillRect/>
            </a:stretch>
          </p:blipFill>
          <p:spPr>
            <a:xfrm>
              <a:off x="5679057" y="1984572"/>
              <a:ext cx="6512943" cy="5301745"/>
            </a:xfrm>
            <a:prstGeom prst="rect">
              <a:avLst/>
            </a:prstGeom>
          </p:spPr>
        </p:pic>
        <p:sp>
          <p:nvSpPr>
            <p:cNvPr id="12" name="矩形: 圆角 11">
              <a:extLst>
                <a:ext uri="{FF2B5EF4-FFF2-40B4-BE49-F238E27FC236}">
                  <a16:creationId xmlns:a16="http://schemas.microsoft.com/office/drawing/2014/main" id="{749C8D0C-5A5F-A744-4143-8D9161C9D6B0}"/>
                </a:ext>
              </a:extLst>
            </p:cNvPr>
            <p:cNvSpPr/>
            <p:nvPr/>
          </p:nvSpPr>
          <p:spPr>
            <a:xfrm>
              <a:off x="7589390" y="3956539"/>
              <a:ext cx="1260281" cy="24584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8C53A54-1711-E976-5F92-17BA2F3314C7}"/>
                </a:ext>
              </a:extLst>
            </p:cNvPr>
            <p:cNvSpPr/>
            <p:nvPr/>
          </p:nvSpPr>
          <p:spPr>
            <a:xfrm>
              <a:off x="7589390" y="3574439"/>
              <a:ext cx="1260280" cy="2458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332882A-01E9-CCD0-F33C-2D3291F4795D}"/>
                </a:ext>
              </a:extLst>
            </p:cNvPr>
            <p:cNvSpPr/>
            <p:nvPr/>
          </p:nvSpPr>
          <p:spPr>
            <a:xfrm>
              <a:off x="7589390" y="2950359"/>
              <a:ext cx="1260280" cy="2458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589DF8C6-3015-E060-F2A1-E7016EC1C7D1}"/>
                </a:ext>
              </a:extLst>
            </p:cNvPr>
            <p:cNvSpPr/>
            <p:nvPr/>
          </p:nvSpPr>
          <p:spPr>
            <a:xfrm>
              <a:off x="9960204" y="3196198"/>
              <a:ext cx="901147" cy="18910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21DD1435-FD6C-421F-9324-9D2D481E8F8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6DE2646D-D098-D69A-04D7-BF0DD823720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标题 1">
            <a:extLst>
              <a:ext uri="{FF2B5EF4-FFF2-40B4-BE49-F238E27FC236}">
                <a16:creationId xmlns:a16="http://schemas.microsoft.com/office/drawing/2014/main" id="{052BC7A9-BE8A-36D7-567D-2584ACDE95FF}"/>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准备工作：配置系统参数、原理图编辑器参数、</a:t>
            </a:r>
            <a:r>
              <a:rPr lang="en-US" altLang="zh-CN" sz="3600" dirty="0">
                <a:solidFill>
                  <a:srgbClr val="FF0000"/>
                </a:solidFill>
                <a:latin typeface="黑体" panose="02010609060101010101" pitchFamily="49" charset="-122"/>
                <a:ea typeface="黑体" panose="02010609060101010101" pitchFamily="49" charset="-122"/>
              </a:rPr>
              <a:t>PCB</a:t>
            </a:r>
            <a:r>
              <a:rPr lang="zh-CN" altLang="en-US" sz="3600" dirty="0">
                <a:solidFill>
                  <a:srgbClr val="FF0000"/>
                </a:solidFill>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2784175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0CD05-4B97-023C-37B2-E741ADF4782F}"/>
            </a:ext>
          </a:extLst>
        </p:cNvPr>
        <p:cNvGrpSpPr/>
        <p:nvPr/>
      </p:nvGrpSpPr>
      <p:grpSpPr>
        <a:xfrm>
          <a:off x="0" y="0"/>
          <a:ext cx="0" cy="0"/>
          <a:chOff x="0" y="0"/>
          <a:chExt cx="0" cy="0"/>
        </a:xfrm>
      </p:grpSpPr>
      <p:grpSp>
        <p:nvGrpSpPr>
          <p:cNvPr id="27" name="组合 26">
            <a:extLst>
              <a:ext uri="{FF2B5EF4-FFF2-40B4-BE49-F238E27FC236}">
                <a16:creationId xmlns:a16="http://schemas.microsoft.com/office/drawing/2014/main" id="{A8E6A662-C356-AF27-08A4-6F3340CF8CB5}"/>
              </a:ext>
            </a:extLst>
          </p:cNvPr>
          <p:cNvGrpSpPr/>
          <p:nvPr/>
        </p:nvGrpSpPr>
        <p:grpSpPr>
          <a:xfrm>
            <a:off x="6096000" y="2086572"/>
            <a:ext cx="5978927" cy="4266912"/>
            <a:chOff x="4773418" y="620719"/>
            <a:chExt cx="7441514" cy="4841333"/>
          </a:xfrm>
        </p:grpSpPr>
        <p:pic>
          <p:nvPicPr>
            <p:cNvPr id="18" name="图片 17">
              <a:extLst>
                <a:ext uri="{FF2B5EF4-FFF2-40B4-BE49-F238E27FC236}">
                  <a16:creationId xmlns:a16="http://schemas.microsoft.com/office/drawing/2014/main" id="{CFAEEB01-C641-172A-61DB-F2CF981D268A}"/>
                </a:ext>
              </a:extLst>
            </p:cNvPr>
            <p:cNvPicPr>
              <a:picLocks noChangeAspect="1"/>
            </p:cNvPicPr>
            <p:nvPr/>
          </p:nvPicPr>
          <p:blipFill rotWithShape="1">
            <a:blip r:embed="rId3"/>
            <a:srcRect b="29406"/>
            <a:stretch/>
          </p:blipFill>
          <p:spPr>
            <a:xfrm>
              <a:off x="4773418" y="620719"/>
              <a:ext cx="7441514" cy="4841333"/>
            </a:xfrm>
            <a:prstGeom prst="rect">
              <a:avLst/>
            </a:prstGeom>
          </p:spPr>
        </p:pic>
        <p:sp>
          <p:nvSpPr>
            <p:cNvPr id="22" name="矩形: 圆角 21">
              <a:extLst>
                <a:ext uri="{FF2B5EF4-FFF2-40B4-BE49-F238E27FC236}">
                  <a16:creationId xmlns:a16="http://schemas.microsoft.com/office/drawing/2014/main" id="{5FBFE9B3-5EC5-0C40-3978-7A62F206CBE3}"/>
                </a:ext>
              </a:extLst>
            </p:cNvPr>
            <p:cNvSpPr/>
            <p:nvPr/>
          </p:nvSpPr>
          <p:spPr>
            <a:xfrm>
              <a:off x="7225943" y="2360673"/>
              <a:ext cx="1727225" cy="2723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8C9A9674-7C4F-BDC2-7BAE-A723724734C5}"/>
                </a:ext>
              </a:extLst>
            </p:cNvPr>
            <p:cNvSpPr/>
            <p:nvPr/>
          </p:nvSpPr>
          <p:spPr>
            <a:xfrm>
              <a:off x="7187511" y="3436942"/>
              <a:ext cx="1948537" cy="1444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09897300-5B15-1E71-E3A0-FE1B6C4B5889}"/>
                </a:ext>
              </a:extLst>
            </p:cNvPr>
            <p:cNvSpPr/>
            <p:nvPr/>
          </p:nvSpPr>
          <p:spPr>
            <a:xfrm>
              <a:off x="7196787" y="3668855"/>
              <a:ext cx="1948537" cy="1444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0E055C30-9EBB-7BC0-1085-604C16EE162F}"/>
                </a:ext>
              </a:extLst>
            </p:cNvPr>
            <p:cNvSpPr/>
            <p:nvPr/>
          </p:nvSpPr>
          <p:spPr>
            <a:xfrm>
              <a:off x="7198112" y="3908720"/>
              <a:ext cx="1948537" cy="1444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F0C825CD-B070-AF78-6EB1-77364635082E}"/>
                </a:ext>
              </a:extLst>
            </p:cNvPr>
            <p:cNvSpPr/>
            <p:nvPr/>
          </p:nvSpPr>
          <p:spPr>
            <a:xfrm>
              <a:off x="7214017" y="3177198"/>
              <a:ext cx="1948537" cy="14444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3018D0C5-3DE2-2214-B03C-6527197A5FA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F2449D80-4481-CD08-D9D1-14D0675F67B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CF87AD3F-A665-9BDF-2346-3E25C248C152}"/>
              </a:ext>
            </a:extLst>
          </p:cNvPr>
          <p:cNvSpPr>
            <a:spLocks noGrp="1"/>
          </p:cNvSpPr>
          <p:nvPr>
            <p:ph idx="1"/>
          </p:nvPr>
        </p:nvSpPr>
        <p:spPr>
          <a:xfrm>
            <a:off x="0" y="2222556"/>
            <a:ext cx="7248276" cy="4641611"/>
          </a:xfrm>
          <a:noFill/>
        </p:spPr>
        <p:txBody>
          <a:bodyPr>
            <a:normAutofit lnSpcReduction="10000"/>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DXP</a:t>
            </a:r>
            <a:r>
              <a:rPr lang="zh-CN" altLang="en-US" dirty="0">
                <a:latin typeface="Arial Black" panose="020B0A04020102020204" pitchFamily="34" charset="0"/>
                <a:ea typeface="黑体" panose="02010609060101010101" pitchFamily="49" charset="-122"/>
              </a:rPr>
              <a:t>菜单</a:t>
            </a:r>
            <a:r>
              <a:rPr lang="en-US" altLang="zh-CN" dirty="0">
                <a:latin typeface="Arial Black" panose="020B0A04020102020204" pitchFamily="34" charset="0"/>
                <a:ea typeface="黑体" panose="02010609060101010101" pitchFamily="49" charset="-122"/>
              </a:rPr>
              <a:t>→ Preference</a:t>
            </a:r>
          </a:p>
          <a:p>
            <a:pPr marL="0" indent="0">
              <a:spcAft>
                <a:spcPts val="1800"/>
              </a:spcAft>
              <a:buNone/>
            </a:pPr>
            <a:r>
              <a:rPr lang="en-US" altLang="zh-CN" dirty="0">
                <a:latin typeface="Arial Black" panose="020B0A04020102020204" pitchFamily="34" charset="0"/>
                <a:ea typeface="黑体" panose="02010609060101010101" pitchFamily="49" charset="-122"/>
              </a:rPr>
              <a:t>→ </a:t>
            </a:r>
            <a:r>
              <a:rPr lang="en-US" altLang="zh-CN" b="1" dirty="0">
                <a:latin typeface="Arial Black" panose="020B0A04020102020204" pitchFamily="34" charset="0"/>
                <a:ea typeface="黑体" panose="02010609060101010101" pitchFamily="49" charset="-122"/>
              </a:rPr>
              <a:t>PCB Editor </a:t>
            </a:r>
            <a:r>
              <a:rPr lang="en-US" altLang="zh-CN" dirty="0">
                <a:latin typeface="Arial Black" panose="020B0A04020102020204" pitchFamily="34" charset="0"/>
                <a:ea typeface="黑体" panose="02010609060101010101" pitchFamily="49" charset="-122"/>
              </a:rPr>
              <a:t>→ </a:t>
            </a:r>
            <a:r>
              <a:rPr lang="en-US" altLang="zh-CN" b="1" dirty="0">
                <a:solidFill>
                  <a:srgbClr val="FF0000"/>
                </a:solidFill>
                <a:latin typeface="Arial Black" panose="020B0A04020102020204" pitchFamily="34" charset="0"/>
                <a:ea typeface="黑体" panose="02010609060101010101" pitchFamily="49" charset="-122"/>
              </a:rPr>
              <a:t>Interactive Routing</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选择：</a:t>
            </a:r>
            <a:r>
              <a:rPr lang="en-US" altLang="zh-CN" dirty="0">
                <a:latin typeface="Arial Black" panose="020B0A04020102020204" pitchFamily="34" charset="0"/>
                <a:ea typeface="黑体" panose="02010609060101010101" pitchFamily="49" charset="-122"/>
              </a:rPr>
              <a:t>Walk around Conflicting Object</a:t>
            </a:r>
          </a:p>
          <a:p>
            <a:pPr marL="0" indent="0">
              <a:buNone/>
            </a:pPr>
            <a:r>
              <a:rPr lang="zh-CN" altLang="en-US" dirty="0">
                <a:latin typeface="Arial Black" panose="020B0A04020102020204" pitchFamily="34" charset="0"/>
                <a:ea typeface="黑体" panose="02010609060101010101" pitchFamily="49" charset="-122"/>
              </a:rPr>
              <a:t>清除：□</a:t>
            </a:r>
            <a:r>
              <a:rPr lang="en-US" altLang="zh-CN" dirty="0">
                <a:latin typeface="Arial Black" panose="020B0A04020102020204" pitchFamily="34" charset="0"/>
                <a:ea typeface="黑体" panose="02010609060101010101" pitchFamily="49" charset="-122"/>
              </a:rPr>
              <a:t>Restrict to 90/45</a:t>
            </a:r>
          </a:p>
          <a:p>
            <a:pPr marL="0" indent="0">
              <a:buNone/>
            </a:pPr>
            <a:r>
              <a:rPr lang="zh-CN" altLang="en-US" dirty="0">
                <a:latin typeface="Arial Black" panose="020B0A04020102020204" pitchFamily="34" charset="0"/>
                <a:ea typeface="黑体" panose="02010609060101010101" pitchFamily="49" charset="-122"/>
              </a:rPr>
              <a:t>勾选：■</a:t>
            </a:r>
            <a:r>
              <a:rPr lang="en-US" altLang="zh-CN" dirty="0">
                <a:latin typeface="Arial Black" panose="020B0A04020102020204" pitchFamily="34" charset="0"/>
                <a:ea typeface="黑体" panose="02010609060101010101" pitchFamily="49" charset="-122"/>
              </a:rPr>
              <a:t>Follow Mouse Trail</a:t>
            </a:r>
            <a:r>
              <a:rPr lang="en-US" altLang="zh-CN" b="1" dirty="0">
                <a:latin typeface="Arial Black" panose="020B0A04020102020204" pitchFamily="34" charset="0"/>
                <a:ea typeface="黑体" panose="02010609060101010101" pitchFamily="49" charset="-122"/>
              </a:rPr>
              <a:t>√</a:t>
            </a:r>
          </a:p>
          <a:p>
            <a:pPr marL="0" indent="0">
              <a:buNone/>
            </a:pPr>
            <a:r>
              <a:rPr lang="zh-CN" altLang="en-US" dirty="0">
                <a:latin typeface="Arial Black" panose="020B0A04020102020204" pitchFamily="34" charset="0"/>
                <a:ea typeface="黑体" panose="02010609060101010101" pitchFamily="49" charset="-122"/>
              </a:rPr>
              <a:t>清除：□</a:t>
            </a:r>
            <a:r>
              <a:rPr lang="en-US" altLang="zh-CN" dirty="0">
                <a:latin typeface="Arial Black" panose="020B0A04020102020204" pitchFamily="34" charset="0"/>
                <a:ea typeface="黑体" panose="02010609060101010101" pitchFamily="49" charset="-122"/>
              </a:rPr>
              <a:t>Automatically Remove Loops</a:t>
            </a:r>
          </a:p>
          <a:p>
            <a:pPr marL="0" indent="0">
              <a:buNone/>
            </a:pPr>
            <a:r>
              <a:rPr lang="zh-CN" altLang="en-US" dirty="0">
                <a:latin typeface="Arial Black" panose="020B0A04020102020204" pitchFamily="34" charset="0"/>
                <a:ea typeface="黑体" panose="02010609060101010101" pitchFamily="49" charset="-122"/>
              </a:rPr>
              <a:t>勾选：■</a:t>
            </a:r>
            <a:r>
              <a:rPr lang="en-US" altLang="zh-CN" dirty="0">
                <a:latin typeface="Arial Black" panose="020B0A04020102020204" pitchFamily="34" charset="0"/>
                <a:ea typeface="黑体" panose="02010609060101010101" pitchFamily="49" charset="-122"/>
              </a:rPr>
              <a:t>Automatically Terminate Routing</a:t>
            </a:r>
            <a:r>
              <a:rPr lang="en-US" altLang="zh-CN" b="1" dirty="0">
                <a:latin typeface="Arial Black" panose="020B0A04020102020204" pitchFamily="34" charset="0"/>
                <a:ea typeface="黑体" panose="02010609060101010101" pitchFamily="49" charset="-122"/>
              </a:rPr>
              <a:t> √</a:t>
            </a:r>
            <a:endParaRPr lang="en-US" altLang="zh-CN" dirty="0">
              <a:latin typeface="Arial Black" panose="020B0A04020102020204" pitchFamily="34" charset="0"/>
              <a:ea typeface="黑体" panose="02010609060101010101" pitchFamily="49" charset="-122"/>
            </a:endParaRPr>
          </a:p>
        </p:txBody>
      </p:sp>
      <p:sp>
        <p:nvSpPr>
          <p:cNvPr id="13" name="标题 1">
            <a:extLst>
              <a:ext uri="{FF2B5EF4-FFF2-40B4-BE49-F238E27FC236}">
                <a16:creationId xmlns:a16="http://schemas.microsoft.com/office/drawing/2014/main" id="{904524D0-B466-AFD4-D64D-EF4C5169FC4D}"/>
              </a:ext>
            </a:extLst>
          </p:cNvPr>
          <p:cNvSpPr>
            <a:spLocks noGrp="1"/>
          </p:cNvSpPr>
          <p:nvPr>
            <p:ph type="title"/>
          </p:nvPr>
        </p:nvSpPr>
        <p:spPr>
          <a:xfrm>
            <a:off x="905795" y="1177290"/>
            <a:ext cx="11410316" cy="1045266"/>
          </a:xfrm>
        </p:spPr>
        <p:txBody>
          <a:bodyPr>
            <a:normAutofit fontScale="90000"/>
          </a:bodyPr>
          <a:lstStyle/>
          <a:p>
            <a:r>
              <a:rPr lang="zh-CN" altLang="en-US" sz="3600" dirty="0">
                <a:latin typeface="黑体" panose="02010609060101010101" pitchFamily="49" charset="-122"/>
                <a:ea typeface="黑体" panose="02010609060101010101" pitchFamily="49" charset="-122"/>
              </a:rPr>
              <a:t>准备工作：配置系统参数、原理图编辑器参数、</a:t>
            </a:r>
            <a:r>
              <a:rPr lang="en-US" altLang="zh-CN" sz="3600" dirty="0">
                <a:solidFill>
                  <a:srgbClr val="FF0000"/>
                </a:solidFill>
                <a:latin typeface="黑体" panose="02010609060101010101" pitchFamily="49" charset="-122"/>
                <a:ea typeface="黑体" panose="02010609060101010101" pitchFamily="49" charset="-122"/>
              </a:rPr>
              <a:t>PCB</a:t>
            </a:r>
            <a:r>
              <a:rPr lang="zh-CN" altLang="en-US" sz="3600" dirty="0">
                <a:solidFill>
                  <a:srgbClr val="FF0000"/>
                </a:solidFill>
                <a:latin typeface="黑体" panose="02010609060101010101" pitchFamily="49" charset="-122"/>
                <a:ea typeface="黑体" panose="02010609060101010101" pitchFamily="49" charset="-122"/>
              </a:rPr>
              <a:t>编辑器参数</a:t>
            </a:r>
          </a:p>
        </p:txBody>
      </p:sp>
    </p:spTree>
    <p:extLst>
      <p:ext uri="{BB962C8B-B14F-4D97-AF65-F5344CB8AC3E}">
        <p14:creationId xmlns:p14="http://schemas.microsoft.com/office/powerpoint/2010/main" val="282654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790613F9-982D-EDE0-AB94-B1CF65B93BCA}"/>
              </a:ext>
            </a:extLst>
          </p:cNvPr>
          <p:cNvGrpSpPr/>
          <p:nvPr/>
        </p:nvGrpSpPr>
        <p:grpSpPr>
          <a:xfrm>
            <a:off x="4367968" y="1316728"/>
            <a:ext cx="7497683" cy="5375436"/>
            <a:chOff x="1101404" y="3309374"/>
            <a:chExt cx="5196029" cy="3403574"/>
          </a:xfrm>
        </p:grpSpPr>
        <p:pic>
          <p:nvPicPr>
            <p:cNvPr id="5" name="图片 4">
              <a:extLst>
                <a:ext uri="{FF2B5EF4-FFF2-40B4-BE49-F238E27FC236}">
                  <a16:creationId xmlns:a16="http://schemas.microsoft.com/office/drawing/2014/main" id="{50A7977D-D8C8-19A8-07C0-3BF795A3014F}"/>
                </a:ext>
              </a:extLst>
            </p:cNvPr>
            <p:cNvPicPr>
              <a:picLocks noChangeAspect="1"/>
            </p:cNvPicPr>
            <p:nvPr/>
          </p:nvPicPr>
          <p:blipFill>
            <a:blip r:embed="rId3"/>
            <a:stretch>
              <a:fillRect/>
            </a:stretch>
          </p:blipFill>
          <p:spPr>
            <a:xfrm>
              <a:off x="1101404" y="3309374"/>
              <a:ext cx="5196029" cy="3403574"/>
            </a:xfrm>
            <a:prstGeom prst="rect">
              <a:avLst/>
            </a:prstGeom>
          </p:spPr>
        </p:pic>
        <p:sp>
          <p:nvSpPr>
            <p:cNvPr id="10" name="矩形: 圆角 9">
              <a:extLst>
                <a:ext uri="{FF2B5EF4-FFF2-40B4-BE49-F238E27FC236}">
                  <a16:creationId xmlns:a16="http://schemas.microsoft.com/office/drawing/2014/main" id="{935B7B37-E28C-FCD8-E1F5-C3777877481C}"/>
                </a:ext>
              </a:extLst>
            </p:cNvPr>
            <p:cNvSpPr/>
            <p:nvPr/>
          </p:nvSpPr>
          <p:spPr>
            <a:xfrm>
              <a:off x="4255623" y="5325921"/>
              <a:ext cx="705991" cy="2388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3969181-A3C6-875E-2A61-2437251EC401}"/>
                </a:ext>
              </a:extLst>
            </p:cNvPr>
            <p:cNvSpPr/>
            <p:nvPr/>
          </p:nvSpPr>
          <p:spPr>
            <a:xfrm>
              <a:off x="1420842" y="3415959"/>
              <a:ext cx="161468" cy="1462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1ED9B0E2-C7F1-6D03-B413-52C01D200451}"/>
                </a:ext>
              </a:extLst>
            </p:cNvPr>
            <p:cNvSpPr/>
            <p:nvPr/>
          </p:nvSpPr>
          <p:spPr>
            <a:xfrm>
              <a:off x="1478943" y="3577124"/>
              <a:ext cx="413468" cy="14622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9FC3F22-40FC-0FEF-B109-2D47648BD33F}"/>
                </a:ext>
              </a:extLst>
            </p:cNvPr>
            <p:cNvSpPr/>
            <p:nvPr/>
          </p:nvSpPr>
          <p:spPr>
            <a:xfrm>
              <a:off x="2650787" y="5327090"/>
              <a:ext cx="521784" cy="2388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内容占位符 2">
            <a:extLst>
              <a:ext uri="{FF2B5EF4-FFF2-40B4-BE49-F238E27FC236}">
                <a16:creationId xmlns:a16="http://schemas.microsoft.com/office/drawing/2014/main" id="{8CE6643E-DE31-B754-E013-2219E0135CA6}"/>
              </a:ext>
            </a:extLst>
          </p:cNvPr>
          <p:cNvSpPr>
            <a:spLocks noGrp="1"/>
          </p:cNvSpPr>
          <p:nvPr>
            <p:ph idx="1"/>
          </p:nvPr>
        </p:nvSpPr>
        <p:spPr>
          <a:xfrm>
            <a:off x="838200" y="2222556"/>
            <a:ext cx="3236992" cy="4351338"/>
          </a:xfrm>
        </p:spPr>
        <p:txBody>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执行菜单命令：</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“File”</a:t>
            </a: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”New”</a:t>
            </a:r>
            <a:r>
              <a:rPr lang="zh-CN" altLang="zh-CN" dirty="0">
                <a:latin typeface="Arial Black" panose="020B0A04020102020204" pitchFamily="34" charset="0"/>
                <a:ea typeface="黑体" panose="02010609060101010101" pitchFamily="49" charset="-122"/>
              </a:rPr>
              <a:t> </a:t>
            </a:r>
            <a:endParaRPr lang="en-US" altLang="zh-CN" dirty="0">
              <a:latin typeface="Arial Black" panose="020B0A04020102020204" pitchFamily="34" charset="0"/>
              <a:ea typeface="黑体" panose="02010609060101010101" pitchFamily="49" charset="-122"/>
            </a:endParaRP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”Project”</a:t>
            </a: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a:t>
            </a:r>
            <a:r>
              <a:rPr lang="en-US" altLang="zh-CN" b="1" dirty="0">
                <a:solidFill>
                  <a:srgbClr val="FF0000"/>
                </a:solidFill>
                <a:latin typeface="Arial Black" panose="020B0A04020102020204" pitchFamily="34" charset="0"/>
                <a:ea typeface="黑体" panose="02010609060101010101" pitchFamily="49" charset="-122"/>
              </a:rPr>
              <a:t>PCB Project</a:t>
            </a:r>
            <a:r>
              <a:rPr lang="en-US" altLang="zh-CN" dirty="0">
                <a:latin typeface="Arial Black" panose="020B0A04020102020204" pitchFamily="34" charset="0"/>
                <a:ea typeface="黑体" panose="02010609060101010101" pitchFamily="49" charset="-122"/>
              </a:rPr>
              <a:t>”,</a:t>
            </a:r>
          </a:p>
        </p:txBody>
      </p:sp>
      <p:sp>
        <p:nvSpPr>
          <p:cNvPr id="20" name="文本框 19">
            <a:extLst>
              <a:ext uri="{FF2B5EF4-FFF2-40B4-BE49-F238E27FC236}">
                <a16:creationId xmlns:a16="http://schemas.microsoft.com/office/drawing/2014/main" id="{896C0222-E121-015C-B0B7-93BB219850D0}"/>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C889902F-2F62-662C-C3B3-0C89F4EE881C}"/>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A80B1320-83D2-4862-EE31-317A365E3A6A}"/>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创建</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968111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A0D8C-D0C2-3F9B-F699-2F22646A56C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61A7DC61-F4DB-CD01-1EDA-C5DB21E2A47D}"/>
              </a:ext>
            </a:extLst>
          </p:cNvPr>
          <p:cNvSpPr>
            <a:spLocks noGrp="1"/>
          </p:cNvSpPr>
          <p:nvPr>
            <p:ph idx="1"/>
          </p:nvPr>
        </p:nvSpPr>
        <p:spPr>
          <a:xfrm>
            <a:off x="918029" y="2092554"/>
            <a:ext cx="10889343" cy="4351338"/>
          </a:xfrm>
        </p:spPr>
        <p:txBody>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执行菜单命令：</a:t>
            </a:r>
            <a:r>
              <a:rPr lang="en-US" altLang="zh-CN" dirty="0">
                <a:latin typeface="Arial Black" panose="020B0A04020102020204" pitchFamily="34" charset="0"/>
                <a:ea typeface="黑体" panose="02010609060101010101" pitchFamily="49" charset="-122"/>
              </a:rPr>
              <a:t>“File”</a:t>
            </a: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”New”</a:t>
            </a:r>
            <a:r>
              <a:rPr lang="zh-CN" altLang="zh-CN" dirty="0">
                <a:latin typeface="Arial Black" panose="020B0A04020102020204" pitchFamily="34" charset="0"/>
                <a:ea typeface="黑体" panose="02010609060101010101" pitchFamily="49" charset="-122"/>
              </a:rPr>
              <a:t> →</a:t>
            </a:r>
            <a:r>
              <a:rPr lang="en-US" altLang="zh-CN" dirty="0">
                <a:latin typeface="Arial Black" panose="020B0A04020102020204" pitchFamily="34" charset="0"/>
                <a:ea typeface="黑体" panose="02010609060101010101" pitchFamily="49" charset="-122"/>
              </a:rPr>
              <a:t>”Project”</a:t>
            </a:r>
            <a:r>
              <a:rPr lang="zh-CN" altLang="zh-CN" dirty="0">
                <a:latin typeface="Arial Black" panose="020B0A04020102020204" pitchFamily="34" charset="0"/>
                <a:ea typeface="黑体" panose="02010609060101010101" pitchFamily="49" charset="-122"/>
              </a:rPr>
              <a:t> →</a:t>
            </a:r>
            <a:r>
              <a:rPr lang="en-US" altLang="zh-CN" dirty="0">
                <a:latin typeface="Arial Black" panose="020B0A04020102020204" pitchFamily="34" charset="0"/>
                <a:ea typeface="黑体" panose="02010609060101010101" pitchFamily="49" charset="-122"/>
              </a:rPr>
              <a:t>”PCB Project”,</a:t>
            </a:r>
          </a:p>
          <a:p>
            <a:pPr marL="0" indent="0">
              <a:buNone/>
            </a:pPr>
            <a:r>
              <a:rPr lang="zh-CN" altLang="en-US" dirty="0">
                <a:latin typeface="Arial Black" panose="020B0A04020102020204" pitchFamily="34" charset="0"/>
                <a:ea typeface="黑体" panose="02010609060101010101" pitchFamily="49" charset="-122"/>
              </a:rPr>
              <a:t>此时系统创建了一个名为</a:t>
            </a:r>
            <a:r>
              <a:rPr lang="en-US" altLang="zh-CN" dirty="0">
                <a:latin typeface="Arial Black" panose="020B0A04020102020204" pitchFamily="34" charset="0"/>
                <a:ea typeface="黑体" panose="02010609060101010101" pitchFamily="49" charset="-122"/>
              </a:rPr>
              <a:t>“</a:t>
            </a:r>
            <a:r>
              <a:rPr lang="en-US" altLang="zh-CN" b="1" dirty="0">
                <a:latin typeface="Arial Black" panose="020B0A04020102020204" pitchFamily="34" charset="0"/>
                <a:ea typeface="黑体" panose="02010609060101010101" pitchFamily="49" charset="-122"/>
              </a:rPr>
              <a:t>PCB_Project1.PrjPCB</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的工程，</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在工程面板中可看到</a:t>
            </a:r>
          </a:p>
        </p:txBody>
      </p:sp>
      <p:sp>
        <p:nvSpPr>
          <p:cNvPr id="5" name="文本框 4">
            <a:extLst>
              <a:ext uri="{FF2B5EF4-FFF2-40B4-BE49-F238E27FC236}">
                <a16:creationId xmlns:a16="http://schemas.microsoft.com/office/drawing/2014/main" id="{271C68DD-FCE5-C931-2311-BB674B331C8A}"/>
              </a:ext>
            </a:extLst>
          </p:cNvPr>
          <p:cNvSpPr txBox="1"/>
          <p:nvPr/>
        </p:nvSpPr>
        <p:spPr>
          <a:xfrm>
            <a:off x="3048000" y="3244334"/>
            <a:ext cx="6096000" cy="369332"/>
          </a:xfrm>
          <a:prstGeom prst="rect">
            <a:avLst/>
          </a:prstGeom>
          <a:noFill/>
        </p:spPr>
        <p:txBody>
          <a:bodyPr wrap="square">
            <a:spAutoFit/>
          </a:bodyPr>
          <a:lstStyle/>
          <a:p>
            <a:r>
              <a:rPr lang="zh-CN" altLang="zh-CN" dirty="0"/>
              <a:t>→</a:t>
            </a:r>
            <a:endParaRPr lang="zh-CN" altLang="en-US" dirty="0"/>
          </a:p>
        </p:txBody>
      </p:sp>
      <p:grpSp>
        <p:nvGrpSpPr>
          <p:cNvPr id="9" name="组合 8">
            <a:extLst>
              <a:ext uri="{FF2B5EF4-FFF2-40B4-BE49-F238E27FC236}">
                <a16:creationId xmlns:a16="http://schemas.microsoft.com/office/drawing/2014/main" id="{C05EDA39-D4D2-82D1-7A22-7E17BBCB9176}"/>
              </a:ext>
            </a:extLst>
          </p:cNvPr>
          <p:cNvGrpSpPr/>
          <p:nvPr/>
        </p:nvGrpSpPr>
        <p:grpSpPr>
          <a:xfrm>
            <a:off x="4247092" y="3613666"/>
            <a:ext cx="7022344" cy="3244334"/>
            <a:chOff x="4892934" y="3307162"/>
            <a:chExt cx="7299066" cy="3550838"/>
          </a:xfrm>
        </p:grpSpPr>
        <p:pic>
          <p:nvPicPr>
            <p:cNvPr id="16" name="图片 15">
              <a:extLst>
                <a:ext uri="{FF2B5EF4-FFF2-40B4-BE49-F238E27FC236}">
                  <a16:creationId xmlns:a16="http://schemas.microsoft.com/office/drawing/2014/main" id="{8A89CD3E-311E-4251-2E69-BEB9868A5025}"/>
                </a:ext>
              </a:extLst>
            </p:cNvPr>
            <p:cNvPicPr>
              <a:picLocks noChangeAspect="1"/>
            </p:cNvPicPr>
            <p:nvPr/>
          </p:nvPicPr>
          <p:blipFill>
            <a:blip r:embed="rId2"/>
            <a:stretch>
              <a:fillRect/>
            </a:stretch>
          </p:blipFill>
          <p:spPr>
            <a:xfrm>
              <a:off x="5123902" y="3307162"/>
              <a:ext cx="7068098" cy="3550838"/>
            </a:xfrm>
            <a:prstGeom prst="rect">
              <a:avLst/>
            </a:prstGeom>
          </p:spPr>
        </p:pic>
        <p:sp>
          <p:nvSpPr>
            <p:cNvPr id="19" name="矩形: 圆角 18">
              <a:extLst>
                <a:ext uri="{FF2B5EF4-FFF2-40B4-BE49-F238E27FC236}">
                  <a16:creationId xmlns:a16="http://schemas.microsoft.com/office/drawing/2014/main" id="{B5B17BDF-B973-BE4E-FA72-FF3D28294DE8}"/>
                </a:ext>
              </a:extLst>
            </p:cNvPr>
            <p:cNvSpPr/>
            <p:nvPr/>
          </p:nvSpPr>
          <p:spPr>
            <a:xfrm>
              <a:off x="4892934" y="4140734"/>
              <a:ext cx="4006332" cy="271726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F611A1B5-4F6E-FDDA-508F-EC9898ACD2F2}"/>
                </a:ext>
              </a:extLst>
            </p:cNvPr>
            <p:cNvSpPr/>
            <p:nvPr/>
          </p:nvSpPr>
          <p:spPr>
            <a:xfrm>
              <a:off x="5254904" y="5589216"/>
              <a:ext cx="3390332" cy="34038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6FFE7195-3055-9460-ED0A-B847D1BAABDB}"/>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6030105F-79C1-15A6-5814-9371889D05C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A4062B26-3A2A-A6A4-DA3D-410D57E9D976}"/>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创建</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585600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A0D8C-D0C2-3F9B-F699-2F22646A56C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61A7DC61-F4DB-CD01-1EDA-C5DB21E2A47D}"/>
              </a:ext>
            </a:extLst>
          </p:cNvPr>
          <p:cNvSpPr>
            <a:spLocks noGrp="1"/>
          </p:cNvSpPr>
          <p:nvPr>
            <p:ph idx="1"/>
          </p:nvPr>
        </p:nvSpPr>
        <p:spPr>
          <a:xfrm>
            <a:off x="901808" y="2191324"/>
            <a:ext cx="7034299"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cs typeface="Times New Roman" panose="02020603050405020304" pitchFamily="18" charset="0"/>
              </a:rPr>
              <a:t>File’</a:t>
            </a:r>
            <a:r>
              <a:rPr lang="zh-CN" altLang="en-US" dirty="0">
                <a:latin typeface="Arial Black" panose="020B0A04020102020204" pitchFamily="34" charset="0"/>
                <a:ea typeface="黑体" panose="02010609060101010101" pitchFamily="49" charset="-122"/>
                <a:cs typeface="Times New Roman" panose="02020603050405020304" pitchFamily="18" charset="0"/>
              </a:rPr>
              <a:t>→</a:t>
            </a:r>
            <a:r>
              <a:rPr lang="en-US" altLang="zh-CN" dirty="0">
                <a:latin typeface="Arial Black" panose="020B0A04020102020204" pitchFamily="34" charset="0"/>
                <a:ea typeface="黑体" panose="02010609060101010101" pitchFamily="49" charset="-122"/>
                <a:cs typeface="Times New Roman" panose="02020603050405020304" pitchFamily="18" charset="0"/>
              </a:rPr>
              <a:t>’</a:t>
            </a:r>
            <a:r>
              <a:rPr lang="en-US" altLang="zh-CN" b="1" dirty="0">
                <a:latin typeface="Arial Black" panose="020B0A04020102020204" pitchFamily="34" charset="0"/>
                <a:ea typeface="黑体" panose="02010609060101010101" pitchFamily="49" charset="-122"/>
                <a:cs typeface="Times New Roman" panose="02020603050405020304" pitchFamily="18" charset="0"/>
              </a:rPr>
              <a:t>Save Project’</a:t>
            </a:r>
            <a:endParaRPr lang="en-US" altLang="zh-CN" dirty="0">
              <a:latin typeface="Arial Black" panose="020B0A04020102020204" pitchFamily="34" charset="0"/>
              <a:ea typeface="黑体" panose="02010609060101010101" pitchFamily="49" charset="-122"/>
              <a:cs typeface="Times New Roman" panose="02020603050405020304" pitchFamily="18" charset="0"/>
            </a:endParaRPr>
          </a:p>
          <a:p>
            <a:pPr marL="0" indent="0">
              <a:buNone/>
            </a:pPr>
            <a:r>
              <a:rPr lang="zh-CN" altLang="en-US" dirty="0">
                <a:latin typeface="Arial Black" panose="020B0A04020102020204" pitchFamily="34" charset="0"/>
                <a:ea typeface="黑体" panose="02010609060101010101" pitchFamily="49" charset="-122"/>
                <a:cs typeface="Times New Roman" panose="02020603050405020304" pitchFamily="18" charset="0"/>
              </a:rPr>
              <a:t>保存该工程文件为</a:t>
            </a:r>
            <a:r>
              <a:rPr lang="zh-CN" altLang="en-US" dirty="0">
                <a:solidFill>
                  <a:srgbClr val="FF0000"/>
                </a:solidFill>
                <a:latin typeface="Arial Black" panose="020B0A04020102020204" pitchFamily="34" charset="0"/>
                <a:ea typeface="黑体" panose="02010609060101010101" pitchFamily="49" charset="-122"/>
                <a:cs typeface="Times New Roman" panose="02020603050405020304" pitchFamily="18" charset="0"/>
              </a:rPr>
              <a:t>合适的路径和文件名</a:t>
            </a:r>
          </a:p>
          <a:p>
            <a:pPr marL="0" indent="0">
              <a:buNone/>
            </a:pPr>
            <a:r>
              <a:rPr lang="zh-CN" altLang="en-US" dirty="0">
                <a:latin typeface="Arial Black" panose="020B0A04020102020204" pitchFamily="34" charset="0"/>
                <a:ea typeface="黑体" panose="02010609060101010101" pitchFamily="49" charset="-122"/>
                <a:cs typeface="Times New Roman" panose="02020603050405020304" pitchFamily="18" charset="0"/>
              </a:rPr>
              <a:t>路径中不要出现中文，文件名不要出现中文</a:t>
            </a:r>
            <a:endParaRPr lang="zh-CN" altLang="en-US" dirty="0">
              <a:latin typeface="Arial Black" panose="020B0A04020102020204" pitchFamily="34" charset="0"/>
              <a:ea typeface="黑体" panose="02010609060101010101" pitchFamily="49" charset="-122"/>
            </a:endParaRPr>
          </a:p>
        </p:txBody>
      </p:sp>
      <p:pic>
        <p:nvPicPr>
          <p:cNvPr id="18" name="图片 17">
            <a:extLst>
              <a:ext uri="{FF2B5EF4-FFF2-40B4-BE49-F238E27FC236}">
                <a16:creationId xmlns:a16="http://schemas.microsoft.com/office/drawing/2014/main" id="{94DEA5E9-E170-96F9-E218-EFE97948A592}"/>
              </a:ext>
            </a:extLst>
          </p:cNvPr>
          <p:cNvPicPr>
            <a:picLocks noChangeAspect="1"/>
          </p:cNvPicPr>
          <p:nvPr/>
        </p:nvPicPr>
        <p:blipFill>
          <a:blip r:embed="rId2"/>
          <a:stretch>
            <a:fillRect/>
          </a:stretch>
        </p:blipFill>
        <p:spPr>
          <a:xfrm>
            <a:off x="7842508" y="1596020"/>
            <a:ext cx="4295775" cy="4048125"/>
          </a:xfrm>
          <a:prstGeom prst="rect">
            <a:avLst/>
          </a:prstGeom>
        </p:spPr>
      </p:pic>
      <p:pic>
        <p:nvPicPr>
          <p:cNvPr id="10" name="图片 9">
            <a:extLst>
              <a:ext uri="{FF2B5EF4-FFF2-40B4-BE49-F238E27FC236}">
                <a16:creationId xmlns:a16="http://schemas.microsoft.com/office/drawing/2014/main" id="{DCC3982E-7D4D-C009-0958-5A8C8FB2F037}"/>
              </a:ext>
            </a:extLst>
          </p:cNvPr>
          <p:cNvPicPr>
            <a:picLocks noChangeAspect="1"/>
          </p:cNvPicPr>
          <p:nvPr/>
        </p:nvPicPr>
        <p:blipFill>
          <a:blip r:embed="rId3"/>
          <a:stretch>
            <a:fillRect/>
          </a:stretch>
        </p:blipFill>
        <p:spPr>
          <a:xfrm>
            <a:off x="3514286" y="4164907"/>
            <a:ext cx="3863632" cy="2488025"/>
          </a:xfrm>
          <a:prstGeom prst="rect">
            <a:avLst/>
          </a:prstGeom>
        </p:spPr>
      </p:pic>
      <p:sp>
        <p:nvSpPr>
          <p:cNvPr id="12" name="文本框 11">
            <a:extLst>
              <a:ext uri="{FF2B5EF4-FFF2-40B4-BE49-F238E27FC236}">
                <a16:creationId xmlns:a16="http://schemas.microsoft.com/office/drawing/2014/main" id="{955ECF52-839D-5548-3768-DD3F9E9031CE}"/>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76FB7C9F-38F4-D352-4785-4D0A7653CEF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F04AAF2A-F46D-C512-5F4D-B7D005125371}"/>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创建</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967556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A2C5-5252-E748-16B4-BD38ACD2E5AB}"/>
            </a:ext>
          </a:extLst>
        </p:cNvPr>
        <p:cNvGrpSpPr/>
        <p:nvPr/>
      </p:nvGrpSpPr>
      <p:grpSpPr>
        <a:xfrm>
          <a:off x="0" y="0"/>
          <a:ext cx="0" cy="0"/>
          <a:chOff x="0" y="0"/>
          <a:chExt cx="0" cy="0"/>
        </a:xfrm>
      </p:grpSpPr>
      <p:grpSp>
        <p:nvGrpSpPr>
          <p:cNvPr id="20" name="组合 19">
            <a:extLst>
              <a:ext uri="{FF2B5EF4-FFF2-40B4-BE49-F238E27FC236}">
                <a16:creationId xmlns:a16="http://schemas.microsoft.com/office/drawing/2014/main" id="{CD8328B1-6A25-1F1C-C630-90532E6593BE}"/>
              </a:ext>
            </a:extLst>
          </p:cNvPr>
          <p:cNvGrpSpPr/>
          <p:nvPr/>
        </p:nvGrpSpPr>
        <p:grpSpPr>
          <a:xfrm>
            <a:off x="5682881" y="1302105"/>
            <a:ext cx="6633230" cy="5997798"/>
            <a:chOff x="5558770" y="2041067"/>
            <a:chExt cx="6633230" cy="5997798"/>
          </a:xfrm>
        </p:grpSpPr>
        <p:pic>
          <p:nvPicPr>
            <p:cNvPr id="10" name="图片 9">
              <a:extLst>
                <a:ext uri="{FF2B5EF4-FFF2-40B4-BE49-F238E27FC236}">
                  <a16:creationId xmlns:a16="http://schemas.microsoft.com/office/drawing/2014/main" id="{8679B3CC-21B0-6E5A-1472-C506850E3148}"/>
                </a:ext>
              </a:extLst>
            </p:cNvPr>
            <p:cNvPicPr>
              <a:picLocks noChangeAspect="1"/>
            </p:cNvPicPr>
            <p:nvPr/>
          </p:nvPicPr>
          <p:blipFill>
            <a:blip r:embed="rId2"/>
            <a:stretch>
              <a:fillRect/>
            </a:stretch>
          </p:blipFill>
          <p:spPr>
            <a:xfrm>
              <a:off x="5558770" y="2174877"/>
              <a:ext cx="6633230" cy="5863988"/>
            </a:xfrm>
            <a:prstGeom prst="rect">
              <a:avLst/>
            </a:prstGeom>
          </p:spPr>
        </p:pic>
        <p:sp>
          <p:nvSpPr>
            <p:cNvPr id="11" name="对话气泡: 圆角矩形 10">
              <a:extLst>
                <a:ext uri="{FF2B5EF4-FFF2-40B4-BE49-F238E27FC236}">
                  <a16:creationId xmlns:a16="http://schemas.microsoft.com/office/drawing/2014/main" id="{A9123091-68DC-FFF0-F49A-42BBF872EFB2}"/>
                </a:ext>
              </a:extLst>
            </p:cNvPr>
            <p:cNvSpPr/>
            <p:nvPr/>
          </p:nvSpPr>
          <p:spPr>
            <a:xfrm>
              <a:off x="7757330" y="2041067"/>
              <a:ext cx="1209988" cy="697110"/>
            </a:xfrm>
            <a:prstGeom prst="wedgeRoundRectCallout">
              <a:avLst>
                <a:gd name="adj1" fmla="val -40298"/>
                <a:gd name="adj2" fmla="val 134047"/>
                <a:gd name="adj3" fmla="val 16667"/>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n>
                    <a:solidFill>
                      <a:srgbClr val="FF0000"/>
                    </a:solidFill>
                  </a:ln>
                  <a:solidFill>
                    <a:srgbClr val="FF0000"/>
                  </a:solidFill>
                </a:rPr>
                <a:t>点击</a:t>
              </a:r>
            </a:p>
          </p:txBody>
        </p:sp>
        <p:sp>
          <p:nvSpPr>
            <p:cNvPr id="12" name="对话气泡: 圆角矩形 11">
              <a:extLst>
                <a:ext uri="{FF2B5EF4-FFF2-40B4-BE49-F238E27FC236}">
                  <a16:creationId xmlns:a16="http://schemas.microsoft.com/office/drawing/2014/main" id="{22F11D94-D71D-43E0-545F-0F03E0206C0B}"/>
                </a:ext>
              </a:extLst>
            </p:cNvPr>
            <p:cNvSpPr/>
            <p:nvPr/>
          </p:nvSpPr>
          <p:spPr>
            <a:xfrm>
              <a:off x="9242088" y="2041067"/>
              <a:ext cx="1412058" cy="697110"/>
            </a:xfrm>
            <a:prstGeom prst="wedgeRoundRectCallout">
              <a:avLst>
                <a:gd name="adj1" fmla="val -207253"/>
                <a:gd name="adj2" fmla="val 231431"/>
                <a:gd name="adj3" fmla="val 16667"/>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dirty="0">
                  <a:ln>
                    <a:solidFill>
                      <a:srgbClr val="FF0000"/>
                    </a:solidFill>
                  </a:ln>
                  <a:solidFill>
                    <a:srgbClr val="FF0000"/>
                  </a:solidFill>
                </a:rPr>
                <a:t>或右击</a:t>
              </a:r>
            </a:p>
          </p:txBody>
        </p:sp>
        <p:sp>
          <p:nvSpPr>
            <p:cNvPr id="13" name="矩形: 圆角 12">
              <a:extLst>
                <a:ext uri="{FF2B5EF4-FFF2-40B4-BE49-F238E27FC236}">
                  <a16:creationId xmlns:a16="http://schemas.microsoft.com/office/drawing/2014/main" id="{ACD90CF6-55F3-D108-47E6-4084571C82DE}"/>
                </a:ext>
              </a:extLst>
            </p:cNvPr>
            <p:cNvSpPr/>
            <p:nvPr/>
          </p:nvSpPr>
          <p:spPr>
            <a:xfrm>
              <a:off x="7509559" y="3315774"/>
              <a:ext cx="678478" cy="40047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683A6C39-701C-9531-8243-17ED8D4DC78F}"/>
                </a:ext>
              </a:extLst>
            </p:cNvPr>
            <p:cNvSpPr/>
            <p:nvPr/>
          </p:nvSpPr>
          <p:spPr>
            <a:xfrm>
              <a:off x="8196907" y="3730103"/>
              <a:ext cx="1265748" cy="37407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11438C6E-F091-D57F-9995-CFCE97C7EFA9}"/>
                </a:ext>
              </a:extLst>
            </p:cNvPr>
            <p:cNvSpPr/>
            <p:nvPr/>
          </p:nvSpPr>
          <p:spPr>
            <a:xfrm>
              <a:off x="10515798" y="4048755"/>
              <a:ext cx="1214088" cy="26323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7FBD2EF5-43F1-E235-9FC1-D665A2A5D5F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8" name="矩形 17">
            <a:extLst>
              <a:ext uri="{FF2B5EF4-FFF2-40B4-BE49-F238E27FC236}">
                <a16:creationId xmlns:a16="http://schemas.microsoft.com/office/drawing/2014/main" id="{0271DECE-9FDE-8FD2-B054-44D80E9E6CE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16A0FF83-4A44-F021-A3DA-C148E6B851BF}"/>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在</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工程中创建原理图</a:t>
            </a:r>
            <a:endParaRPr lang="en-US" altLang="zh-CN" sz="3200" dirty="0">
              <a:latin typeface="Arial Black" panose="020B0A04020102020204" pitchFamily="34" charset="0"/>
              <a:ea typeface="黑体" panose="02010609060101010101" pitchFamily="49" charset="-122"/>
            </a:endParaRPr>
          </a:p>
        </p:txBody>
      </p:sp>
      <p:sp>
        <p:nvSpPr>
          <p:cNvPr id="3" name="内容占位符 2">
            <a:extLst>
              <a:ext uri="{FF2B5EF4-FFF2-40B4-BE49-F238E27FC236}">
                <a16:creationId xmlns:a16="http://schemas.microsoft.com/office/drawing/2014/main" id="{416DD3BD-A4DF-64EB-82CC-AD94B90ABE6C}"/>
              </a:ext>
            </a:extLst>
          </p:cNvPr>
          <p:cNvSpPr>
            <a:spLocks noGrp="1"/>
          </p:cNvSpPr>
          <p:nvPr>
            <p:ph idx="1"/>
          </p:nvPr>
        </p:nvSpPr>
        <p:spPr>
          <a:xfrm>
            <a:off x="738357" y="2262721"/>
            <a:ext cx="4944524"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点击工程面板中的</a:t>
            </a:r>
            <a:r>
              <a:rPr lang="en-US" altLang="zh-CN" dirty="0">
                <a:latin typeface="Arial Black" panose="020B0A04020102020204" pitchFamily="34" charset="0"/>
                <a:ea typeface="黑体" panose="02010609060101010101" pitchFamily="49" charset="-122"/>
              </a:rPr>
              <a:t>”</a:t>
            </a:r>
            <a:r>
              <a:rPr lang="en-US" altLang="zh-CN" b="1" dirty="0">
                <a:latin typeface="Arial Black" panose="020B0A04020102020204" pitchFamily="34" charset="0"/>
                <a:ea typeface="黑体" panose="02010609060101010101" pitchFamily="49" charset="-122"/>
              </a:rPr>
              <a:t>Project</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 ，</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或右击工程面板中的</a:t>
            </a:r>
            <a:r>
              <a:rPr lang="zh-CN" altLang="en-US" b="1" dirty="0">
                <a:latin typeface="Arial Black" panose="020B0A04020102020204" pitchFamily="34" charset="0"/>
                <a:ea typeface="黑体" panose="02010609060101010101" pitchFamily="49" charset="-122"/>
              </a:rPr>
              <a:t>工程名</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a:t>
            </a:r>
            <a:r>
              <a:rPr lang="en-US" altLang="zh-CN" b="1" dirty="0">
                <a:latin typeface="Arial Black" panose="020B0A04020102020204" pitchFamily="34" charset="0"/>
                <a:ea typeface="黑体" panose="02010609060101010101" pitchFamily="49" charset="-122"/>
              </a:rPr>
              <a:t>Add New to Project</a:t>
            </a:r>
            <a:r>
              <a:rPr lang="en-US" altLang="zh-CN" dirty="0">
                <a:latin typeface="Arial Black" panose="020B0A04020102020204" pitchFamily="34" charset="0"/>
                <a:ea typeface="黑体" panose="02010609060101010101" pitchFamily="49" charset="-122"/>
              </a:rPr>
              <a:t>”</a:t>
            </a: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a:t>
            </a:r>
            <a:r>
              <a:rPr lang="en-US" altLang="zh-CN" b="1" dirty="0">
                <a:solidFill>
                  <a:srgbClr val="FF0000"/>
                </a:solidFill>
                <a:latin typeface="Arial Black" panose="020B0A04020102020204" pitchFamily="34" charset="0"/>
                <a:ea typeface="黑体" panose="02010609060101010101" pitchFamily="49" charset="-122"/>
              </a:rPr>
              <a:t>Schematic</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，系统就在该工程下新建了一个名为”</a:t>
            </a:r>
            <a:r>
              <a:rPr lang="en-US" altLang="zh-CN" dirty="0">
                <a:latin typeface="Arial Black" panose="020B0A04020102020204" pitchFamily="34" charset="0"/>
                <a:ea typeface="黑体" panose="02010609060101010101" pitchFamily="49" charset="-122"/>
              </a:rPr>
              <a:t>Sheet1.SchDoc”</a:t>
            </a:r>
            <a:r>
              <a:rPr lang="zh-CN" altLang="en-US" dirty="0">
                <a:latin typeface="Arial Black" panose="020B0A04020102020204" pitchFamily="34" charset="0"/>
                <a:ea typeface="黑体" panose="02010609060101010101" pitchFamily="49" charset="-122"/>
              </a:rPr>
              <a:t>的原理图文件。</a:t>
            </a:r>
            <a:endParaRPr lang="en-US" altLang="zh-CN"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89644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A2C5-5252-E748-16B4-BD38ACD2E5AB}"/>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EAD4066C-3FD0-13B7-A5BE-E5C984D2A133}"/>
              </a:ext>
            </a:extLst>
          </p:cNvPr>
          <p:cNvPicPr>
            <a:picLocks noChangeAspect="1"/>
          </p:cNvPicPr>
          <p:nvPr/>
        </p:nvPicPr>
        <p:blipFill rotWithShape="1">
          <a:blip r:embed="rId2"/>
          <a:srcRect r="6568"/>
          <a:stretch/>
        </p:blipFill>
        <p:spPr>
          <a:xfrm>
            <a:off x="5880573" y="1386510"/>
            <a:ext cx="7012720" cy="4219575"/>
          </a:xfrm>
          <a:prstGeom prst="rect">
            <a:avLst/>
          </a:prstGeom>
        </p:spPr>
      </p:pic>
      <p:sp>
        <p:nvSpPr>
          <p:cNvPr id="12" name="文本框 11">
            <a:extLst>
              <a:ext uri="{FF2B5EF4-FFF2-40B4-BE49-F238E27FC236}">
                <a16:creationId xmlns:a16="http://schemas.microsoft.com/office/drawing/2014/main" id="{3336B41F-E9F7-04BB-EDB4-22EF2B4169A6}"/>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BD612AE3-1EC0-D639-37A7-31DEA7482B0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C4053A22-201C-3CBE-05F5-ADF0B30FD961}"/>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在</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工程中创建原理图</a:t>
            </a:r>
            <a:endParaRPr lang="en-US" altLang="zh-CN" sz="3200" dirty="0">
              <a:latin typeface="Arial Black" panose="020B0A04020102020204" pitchFamily="34" charset="0"/>
              <a:ea typeface="黑体" panose="02010609060101010101" pitchFamily="49" charset="-122"/>
            </a:endParaRPr>
          </a:p>
        </p:txBody>
      </p:sp>
      <p:sp>
        <p:nvSpPr>
          <p:cNvPr id="17" name="内容占位符 2">
            <a:extLst>
              <a:ext uri="{FF2B5EF4-FFF2-40B4-BE49-F238E27FC236}">
                <a16:creationId xmlns:a16="http://schemas.microsoft.com/office/drawing/2014/main" id="{D2D2C65E-0F27-1131-708A-52EB97C54FBC}"/>
              </a:ext>
            </a:extLst>
          </p:cNvPr>
          <p:cNvSpPr>
            <a:spLocks noGrp="1"/>
          </p:cNvSpPr>
          <p:nvPr>
            <p:ph idx="1"/>
          </p:nvPr>
        </p:nvSpPr>
        <p:spPr>
          <a:xfrm>
            <a:off x="738357" y="2262721"/>
            <a:ext cx="4944524" cy="4351338"/>
          </a:xfrm>
        </p:spPr>
        <p:txBody>
          <a:bodyPr>
            <a:normAutofit/>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点击工程面板中的</a:t>
            </a:r>
            <a:r>
              <a:rPr lang="en-US" altLang="zh-CN" dirty="0">
                <a:latin typeface="Arial Black" panose="020B0A04020102020204" pitchFamily="34" charset="0"/>
                <a:ea typeface="黑体" panose="02010609060101010101" pitchFamily="49" charset="-122"/>
              </a:rPr>
              <a:t>”</a:t>
            </a:r>
            <a:r>
              <a:rPr lang="en-US" altLang="zh-CN" b="1" dirty="0">
                <a:latin typeface="Arial Black" panose="020B0A04020102020204" pitchFamily="34" charset="0"/>
                <a:ea typeface="黑体" panose="02010609060101010101" pitchFamily="49" charset="-122"/>
              </a:rPr>
              <a:t>Project</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 ，</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或右击工程面板中的</a:t>
            </a:r>
            <a:r>
              <a:rPr lang="zh-CN" altLang="en-US" b="1" dirty="0">
                <a:latin typeface="Arial Black" panose="020B0A04020102020204" pitchFamily="34" charset="0"/>
                <a:ea typeface="黑体" panose="02010609060101010101" pitchFamily="49" charset="-122"/>
              </a:rPr>
              <a:t>工程名</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a:t>
            </a:r>
            <a:r>
              <a:rPr lang="en-US" altLang="zh-CN" b="1" dirty="0">
                <a:latin typeface="Arial Black" panose="020B0A04020102020204" pitchFamily="34" charset="0"/>
                <a:ea typeface="黑体" panose="02010609060101010101" pitchFamily="49" charset="-122"/>
              </a:rPr>
              <a:t>Add New to Project</a:t>
            </a:r>
            <a:r>
              <a:rPr lang="en-US" altLang="zh-CN" dirty="0">
                <a:latin typeface="Arial Black" panose="020B0A04020102020204" pitchFamily="34" charset="0"/>
                <a:ea typeface="黑体" panose="02010609060101010101" pitchFamily="49" charset="-122"/>
              </a:rPr>
              <a:t>”</a:t>
            </a:r>
          </a:p>
          <a:p>
            <a:pPr marL="0" indent="0">
              <a:buNone/>
            </a:pPr>
            <a:r>
              <a:rPr lang="zh-CN" altLang="zh-CN"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a:t>
            </a:r>
            <a:r>
              <a:rPr lang="en-US" altLang="zh-CN" b="1" dirty="0">
                <a:solidFill>
                  <a:srgbClr val="FF0000"/>
                </a:solidFill>
                <a:latin typeface="Arial Black" panose="020B0A04020102020204" pitchFamily="34" charset="0"/>
                <a:ea typeface="黑体" panose="02010609060101010101" pitchFamily="49" charset="-122"/>
              </a:rPr>
              <a:t>Schematic</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，系统就在该工程下新建了一个名为”</a:t>
            </a:r>
            <a:r>
              <a:rPr lang="en-US" altLang="zh-CN" dirty="0">
                <a:latin typeface="Arial Black" panose="020B0A04020102020204" pitchFamily="34" charset="0"/>
                <a:ea typeface="黑体" panose="02010609060101010101" pitchFamily="49" charset="-122"/>
              </a:rPr>
              <a:t>Sheet1.SchDoc”</a:t>
            </a:r>
            <a:r>
              <a:rPr lang="zh-CN" altLang="en-US" dirty="0">
                <a:latin typeface="Arial Black" panose="020B0A04020102020204" pitchFamily="34" charset="0"/>
                <a:ea typeface="黑体" panose="02010609060101010101" pitchFamily="49" charset="-122"/>
              </a:rPr>
              <a:t>的原理图文件。</a:t>
            </a:r>
            <a:endParaRPr lang="en-US" altLang="zh-CN"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522036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A2C5-5252-E748-16B4-BD38ACD2E5AB}"/>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6248C773-74B6-6B41-2A10-9AF343AB459D}"/>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9F9278EE-6DAB-4A70-3290-C61B1FBCC12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a:extLst>
              <a:ext uri="{FF2B5EF4-FFF2-40B4-BE49-F238E27FC236}">
                <a16:creationId xmlns:a16="http://schemas.microsoft.com/office/drawing/2014/main" id="{DE782BC6-F3CE-5A0A-EA36-A3C17B33E0BC}"/>
              </a:ext>
            </a:extLst>
          </p:cNvPr>
          <p:cNvPicPr>
            <a:picLocks noChangeAspect="1"/>
          </p:cNvPicPr>
          <p:nvPr/>
        </p:nvPicPr>
        <p:blipFill>
          <a:blip r:embed="rId2"/>
          <a:stretch>
            <a:fillRect/>
          </a:stretch>
        </p:blipFill>
        <p:spPr>
          <a:xfrm>
            <a:off x="5811900" y="552966"/>
            <a:ext cx="5981700" cy="6124575"/>
          </a:xfrm>
          <a:prstGeom prst="rect">
            <a:avLst/>
          </a:prstGeom>
        </p:spPr>
      </p:pic>
      <p:sp>
        <p:nvSpPr>
          <p:cNvPr id="12" name="文本框 11">
            <a:extLst>
              <a:ext uri="{FF2B5EF4-FFF2-40B4-BE49-F238E27FC236}">
                <a16:creationId xmlns:a16="http://schemas.microsoft.com/office/drawing/2014/main" id="{89343FC1-19B2-1EB4-EBB2-C5ADD235C796}"/>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在</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工程中创建原理图</a:t>
            </a:r>
            <a:endParaRPr lang="en-US" altLang="zh-CN" sz="3200" dirty="0">
              <a:latin typeface="Arial Black" panose="020B0A04020102020204" pitchFamily="34" charset="0"/>
              <a:ea typeface="黑体" panose="02010609060101010101" pitchFamily="49" charset="-122"/>
            </a:endParaRPr>
          </a:p>
        </p:txBody>
      </p:sp>
      <p:sp>
        <p:nvSpPr>
          <p:cNvPr id="18" name="内容占位符 2">
            <a:extLst>
              <a:ext uri="{FF2B5EF4-FFF2-40B4-BE49-F238E27FC236}">
                <a16:creationId xmlns:a16="http://schemas.microsoft.com/office/drawing/2014/main" id="{70E771D3-C13C-1EB1-E0E3-82E427D0D443}"/>
              </a:ext>
            </a:extLst>
          </p:cNvPr>
          <p:cNvSpPr>
            <a:spLocks noGrp="1"/>
          </p:cNvSpPr>
          <p:nvPr>
            <p:ph idx="1"/>
          </p:nvPr>
        </p:nvSpPr>
        <p:spPr>
          <a:xfrm>
            <a:off x="918029" y="2250369"/>
            <a:ext cx="5261429" cy="4351338"/>
          </a:xfrm>
        </p:spPr>
        <p:txBody>
          <a:bodyPr/>
          <a:lstStyle/>
          <a:p>
            <a:pPr marL="0" indent="0">
              <a:buNone/>
            </a:pP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操作</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File</a:t>
            </a:r>
            <a:r>
              <a:rPr lang="zh-CN" altLang="en-US" dirty="0">
                <a:latin typeface="Arial Black" panose="020B0A04020102020204" pitchFamily="34" charset="0"/>
                <a:ea typeface="黑体" panose="02010609060101010101" pitchFamily="49" charset="-122"/>
              </a:rPr>
              <a:t>”→“</a:t>
            </a:r>
            <a:r>
              <a:rPr lang="en-US" altLang="zh-CN" dirty="0">
                <a:latin typeface="Arial Black" panose="020B0A04020102020204" pitchFamily="34" charset="0"/>
                <a:ea typeface="黑体" panose="02010609060101010101" pitchFamily="49" charset="-122"/>
              </a:rPr>
              <a:t>Save As</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或右击新建的</a:t>
            </a:r>
            <a:r>
              <a:rPr lang="en-US" altLang="zh-CN" dirty="0">
                <a:latin typeface="Arial Black" panose="020B0A04020102020204" pitchFamily="34" charset="0"/>
                <a:ea typeface="黑体" panose="02010609060101010101" pitchFamily="49" charset="-122"/>
              </a:rPr>
              <a:t>.</a:t>
            </a:r>
            <a:r>
              <a:rPr lang="en-US" altLang="zh-CN" dirty="0" err="1">
                <a:latin typeface="Arial Black" panose="020B0A04020102020204" pitchFamily="34" charset="0"/>
                <a:ea typeface="黑体" panose="02010609060101010101" pitchFamily="49" charset="-122"/>
              </a:rPr>
              <a:t>SchDoc</a:t>
            </a:r>
            <a:r>
              <a:rPr lang="zh-CN" altLang="en-US" dirty="0">
                <a:latin typeface="Arial Black" panose="020B0A04020102020204" pitchFamily="34" charset="0"/>
                <a:ea typeface="黑体" panose="02010609060101010101" pitchFamily="49" charset="-122"/>
              </a:rPr>
              <a:t>文件，选择“</a:t>
            </a:r>
            <a:r>
              <a:rPr lang="en-US" altLang="zh-CN" dirty="0">
                <a:latin typeface="Arial Black" panose="020B0A04020102020204" pitchFamily="34" charset="0"/>
                <a:ea typeface="黑体" panose="02010609060101010101" pitchFamily="49" charset="-122"/>
              </a:rPr>
              <a:t>Save As</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为新建的原理图文件设置</a:t>
            </a:r>
            <a:r>
              <a:rPr lang="zh-CN" altLang="en-US" dirty="0">
                <a:solidFill>
                  <a:srgbClr val="FF0000"/>
                </a:solidFill>
                <a:latin typeface="Arial Black" panose="020B0A04020102020204" pitchFamily="34" charset="0"/>
                <a:ea typeface="黑体" panose="02010609060101010101" pitchFamily="49" charset="-122"/>
              </a:rPr>
              <a:t>合适的路径和文件名</a:t>
            </a:r>
            <a:endParaRPr lang="en-US" altLang="zh-CN" dirty="0">
              <a:solidFill>
                <a:srgbClr val="FF0000"/>
              </a:solidFill>
              <a:latin typeface="Arial Black" panose="020B0A04020102020204" pitchFamily="34" charset="0"/>
              <a:ea typeface="黑体" panose="02010609060101010101" pitchFamily="49" charset="-122"/>
            </a:endParaRPr>
          </a:p>
          <a:p>
            <a:pPr marL="0" indent="0">
              <a:buNone/>
            </a:pPr>
            <a:endParaRPr lang="zh-CN" altLang="en-US"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1177711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24F283D-D4D6-9AAD-B880-124561D10AAD}"/>
              </a:ext>
            </a:extLst>
          </p:cNvPr>
          <p:cNvPicPr>
            <a:picLocks noChangeAspect="1"/>
          </p:cNvPicPr>
          <p:nvPr/>
        </p:nvPicPr>
        <p:blipFill>
          <a:blip r:embed="rId2"/>
          <a:stretch>
            <a:fillRect/>
          </a:stretch>
        </p:blipFill>
        <p:spPr>
          <a:xfrm>
            <a:off x="5126366" y="1895475"/>
            <a:ext cx="7477125" cy="4962525"/>
          </a:xfrm>
          <a:prstGeom prst="rect">
            <a:avLst/>
          </a:prstGeom>
        </p:spPr>
      </p:pic>
      <p:sp>
        <p:nvSpPr>
          <p:cNvPr id="12" name="文本框 11">
            <a:extLst>
              <a:ext uri="{FF2B5EF4-FFF2-40B4-BE49-F238E27FC236}">
                <a16:creationId xmlns:a16="http://schemas.microsoft.com/office/drawing/2014/main" id="{17C8F917-1752-81D9-8A32-1C5DC229994E}"/>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B41DC058-A58F-7AF1-182A-2D436373072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24EBA9BC-B215-7B4F-BA0A-9A7F7178F8A4}"/>
              </a:ext>
            </a:extLst>
          </p:cNvPr>
          <p:cNvSpPr>
            <a:spLocks noGrp="1"/>
          </p:cNvSpPr>
          <p:nvPr>
            <p:ph idx="1"/>
          </p:nvPr>
        </p:nvSpPr>
        <p:spPr>
          <a:xfrm>
            <a:off x="918029" y="2326203"/>
            <a:ext cx="10515600" cy="4351338"/>
          </a:xfrm>
        </p:spPr>
        <p:txBody>
          <a:bodyPr/>
          <a:lstStyle/>
          <a:p>
            <a:pPr marL="0" indent="0">
              <a:buNone/>
            </a:pPr>
            <a:r>
              <a:rPr lang="zh-CN" altLang="en-US" dirty="0">
                <a:latin typeface="Arial Black" panose="020B0A04020102020204" pitchFamily="34" charset="0"/>
                <a:ea typeface="黑体" panose="02010609060101010101" pitchFamily="49" charset="-122"/>
              </a:rPr>
              <a:t>这是保存后的情形</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工程文件名为：</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ECDII2024S.PrjPcb</a:t>
            </a:r>
          </a:p>
          <a:p>
            <a:pPr marL="0" indent="0">
              <a:buNone/>
            </a:pPr>
            <a:r>
              <a:rPr lang="zh-CN" altLang="en-US" dirty="0">
                <a:latin typeface="Arial Black" panose="020B0A04020102020204" pitchFamily="34" charset="0"/>
                <a:ea typeface="黑体" panose="02010609060101010101" pitchFamily="49" charset="-122"/>
              </a:rPr>
              <a:t>原理图文件名为：</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TEST202403.SchDoc</a:t>
            </a:r>
            <a:endParaRPr lang="zh-CN" altLang="en-US" dirty="0">
              <a:latin typeface="Arial Black" panose="020B0A04020102020204" pitchFamily="34" charset="0"/>
              <a:ea typeface="黑体" panose="02010609060101010101" pitchFamily="49" charset="-122"/>
            </a:endParaRPr>
          </a:p>
        </p:txBody>
      </p:sp>
      <p:sp>
        <p:nvSpPr>
          <p:cNvPr id="14" name="文本框 13">
            <a:extLst>
              <a:ext uri="{FF2B5EF4-FFF2-40B4-BE49-F238E27FC236}">
                <a16:creationId xmlns:a16="http://schemas.microsoft.com/office/drawing/2014/main" id="{E724697C-4427-6073-C33B-513967EF95F3}"/>
              </a:ext>
            </a:extLst>
          </p:cNvPr>
          <p:cNvSpPr txBox="1"/>
          <p:nvPr/>
        </p:nvSpPr>
        <p:spPr>
          <a:xfrm>
            <a:off x="918029" y="1386510"/>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在</a:t>
            </a:r>
            <a:r>
              <a:rPr lang="en-US" altLang="zh-CN" sz="3200" dirty="0">
                <a:latin typeface="Arial Black" panose="020B0A04020102020204" pitchFamily="34" charset="0"/>
                <a:ea typeface="黑体" panose="02010609060101010101" pitchFamily="49" charset="-122"/>
              </a:rPr>
              <a:t>PCB</a:t>
            </a:r>
            <a:r>
              <a:rPr lang="zh-CN" altLang="en-US" sz="3200" dirty="0">
                <a:latin typeface="Arial Black" panose="020B0A04020102020204" pitchFamily="34" charset="0"/>
                <a:ea typeface="黑体" panose="02010609060101010101" pitchFamily="49" charset="-122"/>
              </a:rPr>
              <a:t>工程中创建原理图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17748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1B4A3-F74F-67AC-2C45-E5AB9A9E45B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FBFAC47-B0DF-951B-53D2-203A4FCBDADA}"/>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D2928D79-1765-EDB1-08CD-F107996334BE}"/>
              </a:ext>
            </a:extLst>
          </p:cNvPr>
          <p:cNvSpPr txBox="1"/>
          <p:nvPr/>
        </p:nvSpPr>
        <p:spPr>
          <a:xfrm>
            <a:off x="621521" y="622002"/>
            <a:ext cx="10948957"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电路的载体形式①</a:t>
            </a:r>
          </a:p>
        </p:txBody>
      </p:sp>
      <p:grpSp>
        <p:nvGrpSpPr>
          <p:cNvPr id="2" name="组合 1">
            <a:extLst>
              <a:ext uri="{FF2B5EF4-FFF2-40B4-BE49-F238E27FC236}">
                <a16:creationId xmlns:a16="http://schemas.microsoft.com/office/drawing/2014/main" id="{9ADA7377-C246-D7C2-F7FC-A780D395848D}"/>
              </a:ext>
            </a:extLst>
          </p:cNvPr>
          <p:cNvGrpSpPr/>
          <p:nvPr/>
        </p:nvGrpSpPr>
        <p:grpSpPr>
          <a:xfrm>
            <a:off x="1960677" y="1329888"/>
            <a:ext cx="9880341" cy="5625094"/>
            <a:chOff x="72849" y="3459323"/>
            <a:chExt cx="9880341" cy="5625094"/>
          </a:xfrm>
        </p:grpSpPr>
        <p:pic>
          <p:nvPicPr>
            <p:cNvPr id="1028" name="Picture 4">
              <a:extLst>
                <a:ext uri="{FF2B5EF4-FFF2-40B4-BE49-F238E27FC236}">
                  <a16:creationId xmlns:a16="http://schemas.microsoft.com/office/drawing/2014/main" id="{95B7E92A-5A02-1868-7902-E927EE714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9" y="3459323"/>
              <a:ext cx="5625094" cy="562509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08B4206-2DC3-D9E3-4E70-52208FA80DA9}"/>
                </a:ext>
              </a:extLst>
            </p:cNvPr>
            <p:cNvSpPr txBox="1"/>
            <p:nvPr/>
          </p:nvSpPr>
          <p:spPr>
            <a:xfrm>
              <a:off x="5833771" y="5081381"/>
              <a:ext cx="4119419" cy="954107"/>
            </a:xfrm>
            <a:prstGeom prst="rect">
              <a:avLst/>
            </a:prstGeom>
            <a:solidFill>
              <a:schemeClr val="accent5">
                <a:lumMod val="20000"/>
                <a:lumOff val="80000"/>
              </a:schemeClr>
            </a:solidFill>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英特尔</a:t>
              </a:r>
              <a:r>
                <a:rPr lang="en-US" altLang="zh-CN" sz="2800" dirty="0">
                  <a:latin typeface="黑体" panose="02010609060101010101" pitchFamily="49" charset="-122"/>
                  <a:ea typeface="黑体" panose="02010609060101010101" pitchFamily="49" charset="-122"/>
                </a:rPr>
                <a:t>486DX2</a:t>
              </a:r>
              <a:r>
                <a:rPr lang="zh-CN" altLang="en-US" sz="2800" dirty="0">
                  <a:latin typeface="黑体" panose="02010609060101010101" pitchFamily="49" charset="-122"/>
                  <a:ea typeface="黑体" panose="02010609060101010101" pitchFamily="49" charset="-122"/>
                </a:rPr>
                <a:t>处理器的</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集成电路于电子显微镜下</a:t>
              </a:r>
            </a:p>
          </p:txBody>
        </p:sp>
      </p:grpSp>
    </p:spTree>
    <p:extLst>
      <p:ext uri="{BB962C8B-B14F-4D97-AF65-F5344CB8AC3E}">
        <p14:creationId xmlns:p14="http://schemas.microsoft.com/office/powerpoint/2010/main" val="4258136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1280-39DD-3B12-BAB6-CC045CF00A6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B50CAED-A683-342C-8144-862220802865}"/>
              </a:ext>
            </a:extLst>
          </p:cNvPr>
          <p:cNvSpPr>
            <a:spLocks noGrp="1"/>
          </p:cNvSpPr>
          <p:nvPr>
            <p:ph idx="1"/>
          </p:nvPr>
        </p:nvSpPr>
        <p:spPr>
          <a:xfrm>
            <a:off x="838200" y="2217510"/>
            <a:ext cx="10515600" cy="4351338"/>
          </a:xfrm>
        </p:spPr>
        <p:txBody>
          <a:bodyPr/>
          <a:lstStyle/>
          <a:p>
            <a:pPr marL="0" indent="0">
              <a:buNone/>
            </a:pPr>
            <a:r>
              <a:rPr lang="zh-CN" altLang="en-US" dirty="0">
                <a:latin typeface="黑体" panose="02010609060101010101" pitchFamily="49" charset="-122"/>
                <a:ea typeface="黑体" panose="02010609060101010101" pitchFamily="49" charset="-122"/>
              </a:rPr>
              <a:t>★电路原理图的设计是在原理图编辑器中进行的，原理图编辑器主要用来绘制电路原理图，生成网络表。</a:t>
            </a:r>
            <a:endParaRPr lang="en-US" altLang="zh-CN" dirty="0">
              <a:latin typeface="黑体" panose="02010609060101010101" pitchFamily="49" charset="-122"/>
              <a:ea typeface="黑体" panose="02010609060101010101" pitchFamily="49" charset="-122"/>
            </a:endParaRPr>
          </a:p>
          <a:p>
            <a:pPr marL="0" indent="0">
              <a:buNone/>
            </a:pPr>
            <a:r>
              <a:rPr lang="zh-CN" altLang="en-US" dirty="0">
                <a:latin typeface="黑体" panose="02010609060101010101" pitchFamily="49" charset="-122"/>
                <a:ea typeface="黑体" panose="02010609060101010101" pitchFamily="49" charset="-122"/>
              </a:rPr>
              <a:t>★电路原理图设计流程：开始→启动进入原理图编辑器→设置图纸规格→设置编辑器系统参数→放置电路元件、导线等→原理图调整→生成网络表。</a:t>
            </a:r>
            <a:endParaRPr lang="en-US" altLang="zh-CN" dirty="0">
              <a:latin typeface="黑体" panose="02010609060101010101" pitchFamily="49" charset="-122"/>
              <a:ea typeface="黑体" panose="02010609060101010101" pitchFamily="49" charset="-122"/>
            </a:endParaRPr>
          </a:p>
          <a:p>
            <a:pPr marL="0" indent="0">
              <a:buNone/>
            </a:pPr>
            <a:r>
              <a:rPr lang="zh-CN" altLang="en-US" dirty="0">
                <a:latin typeface="黑体" panose="02010609060101010101" pitchFamily="49" charset="-122"/>
                <a:ea typeface="黑体" panose="02010609060101010101" pitchFamily="49" charset="-122"/>
              </a:rPr>
              <a:t>★在设计原理图之前，首先要启动原理图编辑器。启动原理图编辑器的方法是：从菜单</a:t>
            </a:r>
            <a:r>
              <a:rPr lang="en-US" altLang="zh-CN" dirty="0">
                <a:latin typeface="黑体" panose="02010609060101010101" pitchFamily="49" charset="-122"/>
                <a:ea typeface="黑体" panose="02010609060101010101" pitchFamily="49" charset="-122"/>
              </a:rPr>
              <a:t>”File”</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”Open Project…”</a:t>
            </a:r>
            <a:r>
              <a:rPr lang="zh-CN" altLang="en-US" dirty="0">
                <a:latin typeface="黑体" panose="02010609060101010101" pitchFamily="49" charset="-122"/>
                <a:ea typeface="黑体" panose="02010609060101010101" pitchFamily="49" charset="-122"/>
              </a:rPr>
              <a:t>，选择要编辑的工程项目，在打开的工程面板中双击要编辑的原理图文件，此时屏幕右侧主窗口即为原理图编辑窗口。</a:t>
            </a:r>
          </a:p>
        </p:txBody>
      </p:sp>
      <p:sp>
        <p:nvSpPr>
          <p:cNvPr id="11" name="文本框 10">
            <a:extLst>
              <a:ext uri="{FF2B5EF4-FFF2-40B4-BE49-F238E27FC236}">
                <a16:creationId xmlns:a16="http://schemas.microsoft.com/office/drawing/2014/main" id="{D14786D7-9E25-7B73-13AE-0A2CE6895ECC}"/>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2" name="矩形 11">
            <a:extLst>
              <a:ext uri="{FF2B5EF4-FFF2-40B4-BE49-F238E27FC236}">
                <a16:creationId xmlns:a16="http://schemas.microsoft.com/office/drawing/2014/main" id="{D47AFE86-6F97-D085-29A4-5CEF74749F94}"/>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00AA94DF-CC3E-54F8-B9B7-1E6811CF348B}"/>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808965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EAE5-6950-E3FB-C9E4-7E0E2934DE3C}"/>
            </a:ext>
          </a:extLst>
        </p:cNvPr>
        <p:cNvGrpSpPr/>
        <p:nvPr/>
      </p:nvGrpSpPr>
      <p:grpSpPr>
        <a:xfrm>
          <a:off x="0" y="0"/>
          <a:ext cx="0" cy="0"/>
          <a:chOff x="0" y="0"/>
          <a:chExt cx="0" cy="0"/>
        </a:xfrm>
      </p:grpSpPr>
      <p:pic>
        <p:nvPicPr>
          <p:cNvPr id="13" name="图片 12">
            <a:extLst>
              <a:ext uri="{FF2B5EF4-FFF2-40B4-BE49-F238E27FC236}">
                <a16:creationId xmlns:a16="http://schemas.microsoft.com/office/drawing/2014/main" id="{C14D462E-65FD-5182-0899-A3F914CF0F10}"/>
              </a:ext>
            </a:extLst>
          </p:cNvPr>
          <p:cNvPicPr>
            <a:picLocks noChangeAspect="1"/>
          </p:cNvPicPr>
          <p:nvPr/>
        </p:nvPicPr>
        <p:blipFill>
          <a:blip r:embed="rId2"/>
          <a:stretch>
            <a:fillRect/>
          </a:stretch>
        </p:blipFill>
        <p:spPr>
          <a:xfrm>
            <a:off x="2131728" y="2287927"/>
            <a:ext cx="7928544" cy="4570073"/>
          </a:xfrm>
          <a:prstGeom prst="rect">
            <a:avLst/>
          </a:prstGeom>
        </p:spPr>
      </p:pic>
      <p:sp>
        <p:nvSpPr>
          <p:cNvPr id="14" name="对话气泡: 圆角矩形 13">
            <a:extLst>
              <a:ext uri="{FF2B5EF4-FFF2-40B4-BE49-F238E27FC236}">
                <a16:creationId xmlns:a16="http://schemas.microsoft.com/office/drawing/2014/main" id="{03CA3C7E-CED7-69C1-63B7-8DB4986ECB20}"/>
              </a:ext>
            </a:extLst>
          </p:cNvPr>
          <p:cNvSpPr/>
          <p:nvPr/>
        </p:nvSpPr>
        <p:spPr>
          <a:xfrm>
            <a:off x="5375563" y="3259680"/>
            <a:ext cx="2493819" cy="863969"/>
          </a:xfrm>
          <a:prstGeom prst="wedgeRoundRectCallout">
            <a:avLst>
              <a:gd name="adj1" fmla="val -59166"/>
              <a:gd name="adj2" fmla="val -117102"/>
              <a:gd name="adj3" fmla="val 16667"/>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0000"/>
                </a:solidFill>
                <a:latin typeface="黑体" panose="02010609060101010101" pitchFamily="49" charset="-122"/>
                <a:ea typeface="黑体" panose="02010609060101010101" pitchFamily="49" charset="-122"/>
              </a:rPr>
              <a:t>常用工具栏</a:t>
            </a:r>
          </a:p>
        </p:txBody>
      </p:sp>
      <p:sp>
        <p:nvSpPr>
          <p:cNvPr id="11" name="文本框 10">
            <a:extLst>
              <a:ext uri="{FF2B5EF4-FFF2-40B4-BE49-F238E27FC236}">
                <a16:creationId xmlns:a16="http://schemas.microsoft.com/office/drawing/2014/main" id="{0F2A9A25-B031-6B5D-9819-FF0D4250C58F}"/>
              </a:ext>
            </a:extLst>
          </p:cNvPr>
          <p:cNvSpPr txBox="1"/>
          <p:nvPr/>
        </p:nvSpPr>
        <p:spPr>
          <a:xfrm>
            <a:off x="3574473" y="4786784"/>
            <a:ext cx="6096000" cy="707886"/>
          </a:xfrm>
          <a:prstGeom prst="rect">
            <a:avLst/>
          </a:prstGeom>
          <a:noFill/>
        </p:spPr>
        <p:txBody>
          <a:bodyPr wrap="square">
            <a:spAutoFit/>
          </a:bodyPr>
          <a:lstStyle/>
          <a:p>
            <a:pPr marL="0" indent="0" algn="ctr">
              <a:buNone/>
            </a:pPr>
            <a:r>
              <a:rPr lang="zh-CN" altLang="en-US" sz="4000" b="1" dirty="0">
                <a:solidFill>
                  <a:srgbClr val="FF0000"/>
                </a:solidFill>
                <a:latin typeface="黑体" panose="02010609060101010101" pitchFamily="49" charset="-122"/>
                <a:ea typeface="黑体" panose="02010609060101010101" pitchFamily="49" charset="-122"/>
              </a:rPr>
              <a:t>原理图编辑窗口</a:t>
            </a:r>
          </a:p>
        </p:txBody>
      </p:sp>
      <p:sp>
        <p:nvSpPr>
          <p:cNvPr id="12" name="文本框 11">
            <a:extLst>
              <a:ext uri="{FF2B5EF4-FFF2-40B4-BE49-F238E27FC236}">
                <a16:creationId xmlns:a16="http://schemas.microsoft.com/office/drawing/2014/main" id="{D5EE03E8-BEEC-CAB0-6388-47228730719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0A9141BB-E398-61E1-4856-8C3461DEDB71}"/>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2726500C-4EAD-A92A-E6BB-3A5949FB2225}"/>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474832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0D083-A13B-4E4E-C81B-397E39B26E40}"/>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DCFD328E-A669-91BC-8F0F-F6077E56DE07}"/>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3" name="内容占位符 2">
            <a:extLst>
              <a:ext uri="{FF2B5EF4-FFF2-40B4-BE49-F238E27FC236}">
                <a16:creationId xmlns:a16="http://schemas.microsoft.com/office/drawing/2014/main" id="{DD3AC5B9-703A-4B1A-63DD-7E8ABD6D47C8}"/>
              </a:ext>
            </a:extLst>
          </p:cNvPr>
          <p:cNvSpPr>
            <a:spLocks noGrp="1"/>
          </p:cNvSpPr>
          <p:nvPr>
            <p:ph idx="1"/>
          </p:nvPr>
        </p:nvSpPr>
        <p:spPr>
          <a:xfrm>
            <a:off x="803565" y="2460464"/>
            <a:ext cx="4749974" cy="4351338"/>
          </a:xfrm>
        </p:spPr>
        <p:txBody>
          <a:bodyPr/>
          <a:lstStyle/>
          <a:p>
            <a:pPr marL="0" indent="0">
              <a:buNone/>
            </a:pPr>
            <a:r>
              <a:rPr lang="zh-CN" altLang="en-US" dirty="0">
                <a:latin typeface="Arial Black" panose="020B0A04020102020204" pitchFamily="34" charset="0"/>
                <a:ea typeface="黑体" panose="02010609060101010101" pitchFamily="49" charset="-122"/>
              </a:rPr>
              <a:t>★选择主菜单的</a:t>
            </a:r>
            <a:r>
              <a:rPr lang="en-US" altLang="zh-CN" dirty="0">
                <a:latin typeface="Arial Black" panose="020B0A04020102020204" pitchFamily="34" charset="0"/>
                <a:ea typeface="黑体" panose="02010609060101010101" pitchFamily="49" charset="-122"/>
              </a:rPr>
              <a:t>”Place”</a:t>
            </a:r>
            <a:r>
              <a:rPr lang="zh-CN" altLang="en-US" dirty="0">
                <a:latin typeface="Arial Black" panose="020B0A04020102020204" pitchFamily="34" charset="0"/>
                <a:ea typeface="黑体" panose="02010609060101010101" pitchFamily="49" charset="-122"/>
              </a:rPr>
              <a:t>菜单，可放置各种电路元件、电线、连接点、网络标号等，进行原理图的设计与修改。</a:t>
            </a:r>
          </a:p>
        </p:txBody>
      </p:sp>
      <p:pic>
        <p:nvPicPr>
          <p:cNvPr id="9" name="图片 8">
            <a:extLst>
              <a:ext uri="{FF2B5EF4-FFF2-40B4-BE49-F238E27FC236}">
                <a16:creationId xmlns:a16="http://schemas.microsoft.com/office/drawing/2014/main" id="{A69EFF34-806E-30E4-8CA6-65529C138831}"/>
              </a:ext>
            </a:extLst>
          </p:cNvPr>
          <p:cNvPicPr>
            <a:picLocks noChangeAspect="1"/>
          </p:cNvPicPr>
          <p:nvPr/>
        </p:nvPicPr>
        <p:blipFill>
          <a:blip r:embed="rId2"/>
          <a:stretch>
            <a:fillRect/>
          </a:stretch>
        </p:blipFill>
        <p:spPr>
          <a:xfrm>
            <a:off x="5477397" y="549791"/>
            <a:ext cx="5467692" cy="6262011"/>
          </a:xfrm>
          <a:prstGeom prst="rect">
            <a:avLst/>
          </a:prstGeom>
        </p:spPr>
      </p:pic>
      <p:sp>
        <p:nvSpPr>
          <p:cNvPr id="10" name="文本框 9">
            <a:extLst>
              <a:ext uri="{FF2B5EF4-FFF2-40B4-BE49-F238E27FC236}">
                <a16:creationId xmlns:a16="http://schemas.microsoft.com/office/drawing/2014/main" id="{EEBF5723-3AEA-4356-8A7C-9346C3C6D3E9}"/>
              </a:ext>
            </a:extLst>
          </p:cNvPr>
          <p:cNvSpPr txBox="1"/>
          <p:nvPr/>
        </p:nvSpPr>
        <p:spPr>
          <a:xfrm>
            <a:off x="10052145" y="1178603"/>
            <a:ext cx="1336290" cy="2585323"/>
          </a:xfrm>
          <a:prstGeom prst="rect">
            <a:avLst/>
          </a:prstGeom>
          <a:solidFill>
            <a:schemeClr val="bg1"/>
          </a:solidFill>
        </p:spPr>
        <p:txBody>
          <a:bodyPr wrap="square" rtlCol="0">
            <a:spAutoFit/>
          </a:bodyPr>
          <a:lstStyle/>
          <a:p>
            <a:r>
              <a:rPr lang="zh-CN" altLang="en-US" dirty="0">
                <a:solidFill>
                  <a:srgbClr val="FF0000"/>
                </a:solidFill>
              </a:rPr>
              <a:t>总线</a:t>
            </a:r>
            <a:endParaRPr lang="en-US" altLang="zh-CN" dirty="0">
              <a:solidFill>
                <a:srgbClr val="FF0000"/>
              </a:solidFill>
            </a:endParaRPr>
          </a:p>
          <a:p>
            <a:r>
              <a:rPr lang="zh-CN" altLang="en-US" dirty="0">
                <a:solidFill>
                  <a:srgbClr val="FF0000"/>
                </a:solidFill>
              </a:rPr>
              <a:t>总线入口</a:t>
            </a:r>
            <a:endParaRPr lang="en-US" altLang="zh-CN" dirty="0">
              <a:solidFill>
                <a:srgbClr val="FF0000"/>
              </a:solidFill>
            </a:endParaRPr>
          </a:p>
          <a:p>
            <a:r>
              <a:rPr lang="zh-CN" altLang="en-US" dirty="0">
                <a:solidFill>
                  <a:srgbClr val="FF0000"/>
                </a:solidFill>
              </a:rPr>
              <a:t>元件</a:t>
            </a:r>
            <a:endParaRPr lang="en-US" altLang="zh-CN" dirty="0">
              <a:solidFill>
                <a:srgbClr val="FF0000"/>
              </a:solidFill>
            </a:endParaRPr>
          </a:p>
          <a:p>
            <a:r>
              <a:rPr lang="zh-CN" altLang="en-US" dirty="0">
                <a:solidFill>
                  <a:srgbClr val="FF0000"/>
                </a:solidFill>
              </a:rPr>
              <a:t>连接点</a:t>
            </a:r>
            <a:endParaRPr lang="en-US" altLang="zh-CN" dirty="0">
              <a:solidFill>
                <a:srgbClr val="FF0000"/>
              </a:solidFill>
            </a:endParaRPr>
          </a:p>
          <a:p>
            <a:r>
              <a:rPr lang="zh-CN" altLang="en-US" dirty="0">
                <a:solidFill>
                  <a:srgbClr val="FF0000"/>
                </a:solidFill>
              </a:rPr>
              <a:t>电源与地</a:t>
            </a:r>
            <a:endParaRPr lang="en-US" altLang="zh-CN" dirty="0">
              <a:solidFill>
                <a:srgbClr val="FF0000"/>
              </a:solidFill>
            </a:endParaRPr>
          </a:p>
          <a:p>
            <a:r>
              <a:rPr lang="zh-CN" altLang="en-US" dirty="0">
                <a:solidFill>
                  <a:srgbClr val="FF0000"/>
                </a:solidFill>
              </a:rPr>
              <a:t>电线</a:t>
            </a:r>
            <a:endParaRPr lang="en-US" altLang="zh-CN" dirty="0">
              <a:solidFill>
                <a:srgbClr val="FF0000"/>
              </a:solidFill>
            </a:endParaRPr>
          </a:p>
          <a:p>
            <a:r>
              <a:rPr lang="zh-CN" altLang="en-US" dirty="0">
                <a:solidFill>
                  <a:srgbClr val="FF0000"/>
                </a:solidFill>
              </a:rPr>
              <a:t>网络标号</a:t>
            </a:r>
            <a:endParaRPr lang="en-US" altLang="zh-CN" dirty="0">
              <a:solidFill>
                <a:srgbClr val="FF0000"/>
              </a:solidFill>
            </a:endParaRPr>
          </a:p>
          <a:p>
            <a:r>
              <a:rPr lang="zh-CN" altLang="en-US" dirty="0">
                <a:solidFill>
                  <a:srgbClr val="FF0000"/>
                </a:solidFill>
              </a:rPr>
              <a:t>出入口</a:t>
            </a:r>
            <a:endParaRPr lang="en-US" altLang="zh-CN" dirty="0">
              <a:solidFill>
                <a:srgbClr val="FF0000"/>
              </a:solidFill>
            </a:endParaRPr>
          </a:p>
          <a:p>
            <a:r>
              <a:rPr lang="en-US" altLang="zh-CN" dirty="0">
                <a:solidFill>
                  <a:srgbClr val="FF0000"/>
                </a:solidFill>
              </a:rPr>
              <a:t>…</a:t>
            </a:r>
            <a:endParaRPr lang="zh-CN" altLang="en-US" dirty="0">
              <a:solidFill>
                <a:srgbClr val="FF0000"/>
              </a:solidFill>
            </a:endParaRPr>
          </a:p>
        </p:txBody>
      </p:sp>
      <p:sp>
        <p:nvSpPr>
          <p:cNvPr id="14" name="矩形 13">
            <a:extLst>
              <a:ext uri="{FF2B5EF4-FFF2-40B4-BE49-F238E27FC236}">
                <a16:creationId xmlns:a16="http://schemas.microsoft.com/office/drawing/2014/main" id="{08EE88C3-FDD9-8FBA-4720-98D18266B5B3}"/>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80540782-D72A-26AD-D33B-BC4C2E7DA213}"/>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15754181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4E5B-5C1C-CDE0-E18B-62E944ED95CC}"/>
            </a:ext>
          </a:extLst>
        </p:cNvPr>
        <p:cNvGrpSpPr/>
        <p:nvPr/>
      </p:nvGrpSpPr>
      <p:grpSpPr>
        <a:xfrm>
          <a:off x="0" y="0"/>
          <a:ext cx="0" cy="0"/>
          <a:chOff x="0" y="0"/>
          <a:chExt cx="0" cy="0"/>
        </a:xfrm>
      </p:grpSpPr>
      <p:sp>
        <p:nvSpPr>
          <p:cNvPr id="16" name="文本框 15">
            <a:extLst>
              <a:ext uri="{FF2B5EF4-FFF2-40B4-BE49-F238E27FC236}">
                <a16:creationId xmlns:a16="http://schemas.microsoft.com/office/drawing/2014/main" id="{E06BD5B7-1E01-0087-1BEC-92299C2A7CA8}"/>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7" name="矩形 16">
            <a:extLst>
              <a:ext uri="{FF2B5EF4-FFF2-40B4-BE49-F238E27FC236}">
                <a16:creationId xmlns:a16="http://schemas.microsoft.com/office/drawing/2014/main" id="{73BA79EA-8076-B27F-ECFB-8EF5EA96C81B}"/>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0597E8B-928C-92A3-8C3C-50CD7F58FE7A}"/>
              </a:ext>
            </a:extLst>
          </p:cNvPr>
          <p:cNvSpPr>
            <a:spLocks noGrp="1"/>
          </p:cNvSpPr>
          <p:nvPr>
            <p:ph idx="1"/>
          </p:nvPr>
        </p:nvSpPr>
        <p:spPr>
          <a:xfrm>
            <a:off x="838201" y="2213552"/>
            <a:ext cx="5257800" cy="2039793"/>
          </a:xfrm>
        </p:spPr>
        <p:txBody>
          <a:bodyPr/>
          <a:lstStyle/>
          <a:p>
            <a:pPr marL="0" indent="0">
              <a:buNone/>
            </a:pPr>
            <a:r>
              <a:rPr lang="zh-CN" altLang="en-US" dirty="0">
                <a:latin typeface="Arial Black" panose="020B0A04020102020204" pitchFamily="34" charset="0"/>
                <a:ea typeface="黑体" panose="02010609060101010101" pitchFamily="49" charset="-122"/>
              </a:rPr>
              <a:t>★选择</a:t>
            </a:r>
            <a:r>
              <a:rPr lang="en-US" altLang="zh-CN" dirty="0">
                <a:latin typeface="Arial Black" panose="020B0A04020102020204" pitchFamily="34" charset="0"/>
                <a:ea typeface="黑体" panose="02010609060101010101" pitchFamily="49" charset="-122"/>
              </a:rPr>
              <a:t>”Place”</a:t>
            </a:r>
            <a:r>
              <a:rPr lang="zh-CN" altLang="en-US" dirty="0">
                <a:latin typeface="Arial Black" panose="020B0A04020102020204" pitchFamily="34" charset="0"/>
                <a:ea typeface="黑体" panose="02010609060101010101" pitchFamily="49" charset="-122"/>
              </a:rPr>
              <a:t>菜单下的</a:t>
            </a:r>
            <a:r>
              <a:rPr lang="en-US" altLang="zh-CN" dirty="0">
                <a:latin typeface="Arial Black" panose="020B0A04020102020204" pitchFamily="34" charset="0"/>
                <a:ea typeface="黑体" panose="02010609060101010101" pitchFamily="49" charset="-122"/>
              </a:rPr>
              <a:t>”Part”</a:t>
            </a:r>
          </a:p>
          <a:p>
            <a:pPr marL="0" indent="0">
              <a:buNone/>
            </a:pPr>
            <a:r>
              <a:rPr lang="zh-CN" altLang="en-US" dirty="0">
                <a:latin typeface="Arial Black" panose="020B0A04020102020204" pitchFamily="34" charset="0"/>
                <a:ea typeface="黑体" panose="02010609060101010101" pitchFamily="49" charset="-122"/>
              </a:rPr>
              <a:t>菜单弹出选择电路元件的对话框，</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可放置各种电路元件。</a:t>
            </a:r>
          </a:p>
        </p:txBody>
      </p:sp>
      <p:pic>
        <p:nvPicPr>
          <p:cNvPr id="9" name="图片 8">
            <a:extLst>
              <a:ext uri="{FF2B5EF4-FFF2-40B4-BE49-F238E27FC236}">
                <a16:creationId xmlns:a16="http://schemas.microsoft.com/office/drawing/2014/main" id="{908ADA90-83E5-0319-1ED0-ED612359EBB9}"/>
              </a:ext>
            </a:extLst>
          </p:cNvPr>
          <p:cNvPicPr>
            <a:picLocks noChangeAspect="1"/>
          </p:cNvPicPr>
          <p:nvPr/>
        </p:nvPicPr>
        <p:blipFill>
          <a:blip r:embed="rId2"/>
          <a:stretch>
            <a:fillRect/>
          </a:stretch>
        </p:blipFill>
        <p:spPr>
          <a:xfrm>
            <a:off x="838201" y="3865418"/>
            <a:ext cx="5063836" cy="2901399"/>
          </a:xfrm>
          <a:prstGeom prst="rect">
            <a:avLst/>
          </a:prstGeom>
        </p:spPr>
      </p:pic>
      <p:pic>
        <p:nvPicPr>
          <p:cNvPr id="11" name="图片 10">
            <a:extLst>
              <a:ext uri="{FF2B5EF4-FFF2-40B4-BE49-F238E27FC236}">
                <a16:creationId xmlns:a16="http://schemas.microsoft.com/office/drawing/2014/main" id="{A7288B45-50A9-D884-A98E-4970FEFD5BEC}"/>
              </a:ext>
            </a:extLst>
          </p:cNvPr>
          <p:cNvPicPr>
            <a:picLocks noChangeAspect="1"/>
          </p:cNvPicPr>
          <p:nvPr/>
        </p:nvPicPr>
        <p:blipFill>
          <a:blip r:embed="rId3"/>
          <a:stretch>
            <a:fillRect/>
          </a:stretch>
        </p:blipFill>
        <p:spPr>
          <a:xfrm>
            <a:off x="6096000" y="1241280"/>
            <a:ext cx="5715000" cy="5248275"/>
          </a:xfrm>
          <a:prstGeom prst="rect">
            <a:avLst/>
          </a:prstGeom>
        </p:spPr>
      </p:pic>
      <p:sp>
        <p:nvSpPr>
          <p:cNvPr id="12" name="矩形: 圆角 11">
            <a:extLst>
              <a:ext uri="{FF2B5EF4-FFF2-40B4-BE49-F238E27FC236}">
                <a16:creationId xmlns:a16="http://schemas.microsoft.com/office/drawing/2014/main" id="{4775FE6D-F93F-31C5-BB88-C43D07BB3E96}"/>
              </a:ext>
            </a:extLst>
          </p:cNvPr>
          <p:cNvSpPr/>
          <p:nvPr/>
        </p:nvSpPr>
        <p:spPr>
          <a:xfrm>
            <a:off x="3522520" y="4128656"/>
            <a:ext cx="509153" cy="3047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4CCA8A16-FF7B-8090-3562-8493D8747AB8}"/>
              </a:ext>
            </a:extLst>
          </p:cNvPr>
          <p:cNvSpPr/>
          <p:nvPr/>
        </p:nvSpPr>
        <p:spPr>
          <a:xfrm>
            <a:off x="3564080" y="5056910"/>
            <a:ext cx="1381993" cy="30479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341EF90-44E7-6B72-0C03-B63576819693}"/>
              </a:ext>
            </a:extLst>
          </p:cNvPr>
          <p:cNvSpPr txBox="1"/>
          <p:nvPr/>
        </p:nvSpPr>
        <p:spPr>
          <a:xfrm>
            <a:off x="9247908" y="3808411"/>
            <a:ext cx="1283609" cy="414632"/>
          </a:xfrm>
          <a:prstGeom prst="rect">
            <a:avLst/>
          </a:prstGeom>
          <a:solidFill>
            <a:schemeClr val="bg1">
              <a:lumMod val="95000"/>
            </a:schemeClr>
          </a:solidFill>
        </p:spPr>
        <p:txBody>
          <a:bodyPr wrap="square" rtlCol="0">
            <a:spAutoFit/>
          </a:bodyPr>
          <a:lstStyle/>
          <a:p>
            <a:pPr algn="ctr"/>
            <a:r>
              <a:rPr lang="zh-CN" altLang="en-US" sz="2000" dirty="0">
                <a:solidFill>
                  <a:srgbClr val="FF0000"/>
                </a:solidFill>
                <a:latin typeface="黑体" panose="02010609060101010101" pitchFamily="49" charset="-122"/>
                <a:ea typeface="黑体" panose="02010609060101010101" pitchFamily="49" charset="-122"/>
              </a:rPr>
              <a:t>元件封装</a:t>
            </a:r>
          </a:p>
        </p:txBody>
      </p:sp>
      <p:sp>
        <p:nvSpPr>
          <p:cNvPr id="18" name="文本框 17">
            <a:extLst>
              <a:ext uri="{FF2B5EF4-FFF2-40B4-BE49-F238E27FC236}">
                <a16:creationId xmlns:a16="http://schemas.microsoft.com/office/drawing/2014/main" id="{F839B104-9076-2965-549E-AE3C130A6135}"/>
              </a:ext>
            </a:extLst>
          </p:cNvPr>
          <p:cNvSpPr txBox="1"/>
          <p:nvPr/>
        </p:nvSpPr>
        <p:spPr>
          <a:xfrm>
            <a:off x="8442103" y="2995913"/>
            <a:ext cx="2502809" cy="369332"/>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元件标识名，不能重名</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C5E569D2-7AA6-3726-49E1-910A5D145C7E}"/>
              </a:ext>
            </a:extLst>
          </p:cNvPr>
          <p:cNvSpPr txBox="1"/>
          <p:nvPr/>
        </p:nvSpPr>
        <p:spPr>
          <a:xfrm>
            <a:off x="8953500" y="2189274"/>
            <a:ext cx="933978" cy="369332"/>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元件名</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51BF3009-3E5B-8C02-F907-DA17F838639B}"/>
              </a:ext>
            </a:extLst>
          </p:cNvPr>
          <p:cNvSpPr txBox="1"/>
          <p:nvPr/>
        </p:nvSpPr>
        <p:spPr>
          <a:xfrm>
            <a:off x="8971514" y="3411450"/>
            <a:ext cx="1163781" cy="369329"/>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元件参数</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3" name="对话气泡: 圆角矩形 22">
            <a:extLst>
              <a:ext uri="{FF2B5EF4-FFF2-40B4-BE49-F238E27FC236}">
                <a16:creationId xmlns:a16="http://schemas.microsoft.com/office/drawing/2014/main" id="{CA67CE03-287C-F72F-C997-5321BE7B23DF}"/>
              </a:ext>
            </a:extLst>
          </p:cNvPr>
          <p:cNvSpPr/>
          <p:nvPr/>
        </p:nvSpPr>
        <p:spPr>
          <a:xfrm>
            <a:off x="8784477" y="656934"/>
            <a:ext cx="2701636" cy="449409"/>
          </a:xfrm>
          <a:prstGeom prst="wedgeRoundRectCallout">
            <a:avLst>
              <a:gd name="adj1" fmla="val 38141"/>
              <a:gd name="adj2" fmla="val 297674"/>
              <a:gd name="adj3" fmla="val 16667"/>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点击选择元件库和元件</a:t>
            </a:r>
          </a:p>
        </p:txBody>
      </p:sp>
      <p:sp>
        <p:nvSpPr>
          <p:cNvPr id="19" name="文本框 18">
            <a:extLst>
              <a:ext uri="{FF2B5EF4-FFF2-40B4-BE49-F238E27FC236}">
                <a16:creationId xmlns:a16="http://schemas.microsoft.com/office/drawing/2014/main" id="{1F5D2B2D-CC2D-5FAA-418F-2949D135CF31}"/>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007821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4E5B-5C1C-CDE0-E18B-62E944ED95CC}"/>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0BC4B36C-12A7-69A0-4318-9128F580D01F}"/>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0C84F90A-E71B-F69F-3F35-0D557BEA8D2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0597E8B-928C-92A3-8C3C-50CD7F58FE7A}"/>
              </a:ext>
            </a:extLst>
          </p:cNvPr>
          <p:cNvSpPr>
            <a:spLocks noGrp="1"/>
          </p:cNvSpPr>
          <p:nvPr>
            <p:ph idx="1"/>
          </p:nvPr>
        </p:nvSpPr>
        <p:spPr>
          <a:xfrm>
            <a:off x="838200" y="2436618"/>
            <a:ext cx="5257800" cy="2039793"/>
          </a:xfrm>
        </p:spPr>
        <p:txBody>
          <a:bodyPr/>
          <a:lstStyle/>
          <a:p>
            <a:pPr marL="0" indent="0">
              <a:buNone/>
            </a:pPr>
            <a:r>
              <a:rPr lang="zh-CN" altLang="en-US" dirty="0">
                <a:latin typeface="Arial Black" panose="020B0A04020102020204" pitchFamily="34" charset="0"/>
                <a:ea typeface="黑体" panose="02010609060101010101" pitchFamily="49" charset="-122"/>
              </a:rPr>
              <a:t>★选择</a:t>
            </a:r>
            <a:r>
              <a:rPr lang="en-US" altLang="zh-CN" dirty="0">
                <a:latin typeface="Arial Black" panose="020B0A04020102020204" pitchFamily="34" charset="0"/>
                <a:ea typeface="黑体" panose="02010609060101010101" pitchFamily="49" charset="-122"/>
              </a:rPr>
              <a:t>”Place”</a:t>
            </a:r>
            <a:r>
              <a:rPr lang="zh-CN" altLang="en-US" dirty="0">
                <a:latin typeface="Arial Black" panose="020B0A04020102020204" pitchFamily="34" charset="0"/>
                <a:ea typeface="黑体" panose="02010609060101010101" pitchFamily="49" charset="-122"/>
              </a:rPr>
              <a:t>菜单下的</a:t>
            </a:r>
            <a:r>
              <a:rPr lang="en-US" altLang="zh-CN" dirty="0">
                <a:latin typeface="Arial Black" panose="020B0A04020102020204" pitchFamily="34" charset="0"/>
                <a:ea typeface="黑体" panose="02010609060101010101" pitchFamily="49" charset="-122"/>
              </a:rPr>
              <a:t>”Part”</a:t>
            </a:r>
          </a:p>
          <a:p>
            <a:pPr marL="0" indent="0">
              <a:buNone/>
            </a:pPr>
            <a:r>
              <a:rPr lang="zh-CN" altLang="en-US" dirty="0">
                <a:latin typeface="Arial Black" panose="020B0A04020102020204" pitchFamily="34" charset="0"/>
                <a:ea typeface="黑体" panose="02010609060101010101" pitchFamily="49" charset="-122"/>
              </a:rPr>
              <a:t>菜单弹出选择电路元件的对话框，</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可放置各种电路元件。</a:t>
            </a:r>
          </a:p>
        </p:txBody>
      </p:sp>
      <p:pic>
        <p:nvPicPr>
          <p:cNvPr id="11" name="图片 10">
            <a:extLst>
              <a:ext uri="{FF2B5EF4-FFF2-40B4-BE49-F238E27FC236}">
                <a16:creationId xmlns:a16="http://schemas.microsoft.com/office/drawing/2014/main" id="{A7288B45-50A9-D884-A98E-4970FEFD5BEC}"/>
              </a:ext>
            </a:extLst>
          </p:cNvPr>
          <p:cNvPicPr>
            <a:picLocks noChangeAspect="1"/>
          </p:cNvPicPr>
          <p:nvPr/>
        </p:nvPicPr>
        <p:blipFill>
          <a:blip r:embed="rId2"/>
          <a:stretch>
            <a:fillRect/>
          </a:stretch>
        </p:blipFill>
        <p:spPr>
          <a:xfrm>
            <a:off x="6096000" y="1241280"/>
            <a:ext cx="5715000" cy="5248275"/>
          </a:xfrm>
          <a:prstGeom prst="rect">
            <a:avLst/>
          </a:prstGeom>
        </p:spPr>
      </p:pic>
      <p:sp>
        <p:nvSpPr>
          <p:cNvPr id="14" name="文本框 13">
            <a:extLst>
              <a:ext uri="{FF2B5EF4-FFF2-40B4-BE49-F238E27FC236}">
                <a16:creationId xmlns:a16="http://schemas.microsoft.com/office/drawing/2014/main" id="{0341EF90-44E7-6B72-0C03-B63576819693}"/>
              </a:ext>
            </a:extLst>
          </p:cNvPr>
          <p:cNvSpPr txBox="1"/>
          <p:nvPr/>
        </p:nvSpPr>
        <p:spPr>
          <a:xfrm>
            <a:off x="9247908" y="3808411"/>
            <a:ext cx="1283609" cy="414632"/>
          </a:xfrm>
          <a:prstGeom prst="rect">
            <a:avLst/>
          </a:prstGeom>
          <a:solidFill>
            <a:schemeClr val="bg1">
              <a:lumMod val="95000"/>
            </a:schemeClr>
          </a:solidFill>
        </p:spPr>
        <p:txBody>
          <a:bodyPr wrap="square" rtlCol="0">
            <a:spAutoFit/>
          </a:bodyPr>
          <a:lstStyle/>
          <a:p>
            <a:pPr algn="ctr"/>
            <a:r>
              <a:rPr lang="zh-CN" altLang="en-US" sz="2000" dirty="0">
                <a:solidFill>
                  <a:srgbClr val="FF0000"/>
                </a:solidFill>
                <a:latin typeface="黑体" panose="02010609060101010101" pitchFamily="49" charset="-122"/>
                <a:ea typeface="黑体" panose="02010609060101010101" pitchFamily="49" charset="-122"/>
              </a:rPr>
              <a:t>元件封装</a:t>
            </a:r>
          </a:p>
        </p:txBody>
      </p:sp>
      <p:sp>
        <p:nvSpPr>
          <p:cNvPr id="18" name="文本框 17">
            <a:extLst>
              <a:ext uri="{FF2B5EF4-FFF2-40B4-BE49-F238E27FC236}">
                <a16:creationId xmlns:a16="http://schemas.microsoft.com/office/drawing/2014/main" id="{F839B104-9076-2965-549E-AE3C130A6135}"/>
              </a:ext>
            </a:extLst>
          </p:cNvPr>
          <p:cNvSpPr txBox="1"/>
          <p:nvPr/>
        </p:nvSpPr>
        <p:spPr>
          <a:xfrm>
            <a:off x="8442103" y="2995913"/>
            <a:ext cx="2502809" cy="369332"/>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元件标识名，不能重名</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C5E569D2-7AA6-3726-49E1-910A5D145C7E}"/>
              </a:ext>
            </a:extLst>
          </p:cNvPr>
          <p:cNvSpPr txBox="1"/>
          <p:nvPr/>
        </p:nvSpPr>
        <p:spPr>
          <a:xfrm>
            <a:off x="8953500" y="2189274"/>
            <a:ext cx="933978" cy="369332"/>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元件名</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51BF3009-3E5B-8C02-F907-DA17F838639B}"/>
              </a:ext>
            </a:extLst>
          </p:cNvPr>
          <p:cNvSpPr txBox="1"/>
          <p:nvPr/>
        </p:nvSpPr>
        <p:spPr>
          <a:xfrm>
            <a:off x="8971514" y="3411450"/>
            <a:ext cx="1163781" cy="369329"/>
          </a:xfrm>
          <a:prstGeom prst="rect">
            <a:avLst/>
          </a:prstGeom>
          <a:solidFill>
            <a:schemeClr val="bg1">
              <a:lumMod val="95000"/>
            </a:schemeClr>
          </a:solidFill>
        </p:spPr>
        <p:txBody>
          <a:bodyPr wrap="square">
            <a:spAutoFit/>
          </a:bodyPr>
          <a:lstStyle/>
          <a:p>
            <a:pPr algn="ctr"/>
            <a:r>
              <a:rPr lang="zh-CN" altLang="en-US" sz="1800" dirty="0">
                <a:solidFill>
                  <a:srgbClr val="FF0000"/>
                </a:solidFill>
                <a:latin typeface="黑体" panose="02010609060101010101" pitchFamily="49" charset="-122"/>
                <a:ea typeface="黑体" panose="02010609060101010101" pitchFamily="49" charset="-122"/>
              </a:rPr>
              <a:t>元件参数</a:t>
            </a:r>
            <a:endParaRPr lang="en-US" altLang="zh-CN" sz="1800" dirty="0">
              <a:solidFill>
                <a:srgbClr val="FF0000"/>
              </a:solidFill>
              <a:latin typeface="黑体" panose="02010609060101010101" pitchFamily="49" charset="-122"/>
              <a:ea typeface="黑体" panose="02010609060101010101" pitchFamily="49" charset="-122"/>
            </a:endParaRPr>
          </a:p>
        </p:txBody>
      </p:sp>
      <p:sp>
        <p:nvSpPr>
          <p:cNvPr id="23" name="对话气泡: 圆角矩形 22">
            <a:extLst>
              <a:ext uri="{FF2B5EF4-FFF2-40B4-BE49-F238E27FC236}">
                <a16:creationId xmlns:a16="http://schemas.microsoft.com/office/drawing/2014/main" id="{CA67CE03-287C-F72F-C997-5321BE7B23DF}"/>
              </a:ext>
            </a:extLst>
          </p:cNvPr>
          <p:cNvSpPr/>
          <p:nvPr/>
        </p:nvSpPr>
        <p:spPr>
          <a:xfrm>
            <a:off x="8784477" y="656934"/>
            <a:ext cx="2701636" cy="449409"/>
          </a:xfrm>
          <a:prstGeom prst="wedgeRoundRectCallout">
            <a:avLst>
              <a:gd name="adj1" fmla="val 38141"/>
              <a:gd name="adj2" fmla="val 297674"/>
              <a:gd name="adj3" fmla="val 16667"/>
            </a:avLst>
          </a:prstGeom>
          <a:solidFill>
            <a:schemeClr val="bg1">
              <a:lumMod val="9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点击选择</a:t>
            </a:r>
            <a:r>
              <a:rPr lang="zh-CN" altLang="en-US" b="1" dirty="0">
                <a:solidFill>
                  <a:srgbClr val="FF0000"/>
                </a:solidFill>
                <a:effectLst>
                  <a:outerShdw blurRad="38100" dist="38100" dir="2700000" algn="tl">
                    <a:srgbClr val="000000">
                      <a:alpha val="43137"/>
                    </a:srgbClr>
                  </a:outerShdw>
                </a:effectLst>
                <a:highlight>
                  <a:srgbClr val="FFFF00"/>
                </a:highlight>
              </a:rPr>
              <a:t>元件库</a:t>
            </a:r>
            <a:r>
              <a:rPr lang="zh-CN" altLang="en-US" b="1" dirty="0">
                <a:solidFill>
                  <a:srgbClr val="FF0000"/>
                </a:solidFill>
              </a:rPr>
              <a:t>和元件</a:t>
            </a:r>
          </a:p>
        </p:txBody>
      </p:sp>
      <p:sp>
        <p:nvSpPr>
          <p:cNvPr id="10" name="文本框 9">
            <a:extLst>
              <a:ext uri="{FF2B5EF4-FFF2-40B4-BE49-F238E27FC236}">
                <a16:creationId xmlns:a16="http://schemas.microsoft.com/office/drawing/2014/main" id="{97E721C4-2232-EC81-1626-70AA510C7768}"/>
              </a:ext>
            </a:extLst>
          </p:cNvPr>
          <p:cNvSpPr txBox="1"/>
          <p:nvPr/>
        </p:nvSpPr>
        <p:spPr>
          <a:xfrm>
            <a:off x="838200" y="4421382"/>
            <a:ext cx="5133109" cy="1255728"/>
          </a:xfrm>
          <a:prstGeom prst="rect">
            <a:avLst/>
          </a:prstGeom>
          <a:noFill/>
        </p:spPr>
        <p:txBody>
          <a:bodyPr wrap="square">
            <a:spAutoFit/>
          </a:bodyPr>
          <a:lstStyle/>
          <a:p>
            <a:pPr>
              <a:lnSpc>
                <a:spcPct val="90000"/>
              </a:lnSpc>
              <a:spcBef>
                <a:spcPts val="1000"/>
              </a:spcBef>
            </a:pPr>
            <a:r>
              <a:rPr lang="zh-CN" altLang="en-US" sz="2800" dirty="0">
                <a:solidFill>
                  <a:srgbClr val="FF0000"/>
                </a:solidFill>
                <a:latin typeface="黑体" panose="02010609060101010101" pitchFamily="49" charset="-122"/>
                <a:ea typeface="黑体" panose="02010609060101010101" pitchFamily="49" charset="-122"/>
              </a:rPr>
              <a:t>注意：一张图纸中元件标识名是唯一的，不可以存在相同的元件标识名。</a:t>
            </a:r>
          </a:p>
        </p:txBody>
      </p:sp>
      <p:sp>
        <p:nvSpPr>
          <p:cNvPr id="16" name="文本框 15">
            <a:extLst>
              <a:ext uri="{FF2B5EF4-FFF2-40B4-BE49-F238E27FC236}">
                <a16:creationId xmlns:a16="http://schemas.microsoft.com/office/drawing/2014/main" id="{6D48DB57-82F8-B9AB-3613-74F163A1C37E}"/>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5978734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FECE-9B26-1FD9-11A7-9C9AE120519A}"/>
            </a:ext>
          </a:extLst>
        </p:cNvPr>
        <p:cNvGrpSpPr/>
        <p:nvPr/>
      </p:nvGrpSpPr>
      <p:grpSpPr>
        <a:xfrm>
          <a:off x="0" y="0"/>
          <a:ext cx="0" cy="0"/>
          <a:chOff x="0" y="0"/>
          <a:chExt cx="0" cy="0"/>
        </a:xfrm>
      </p:grpSpPr>
      <p:sp>
        <p:nvSpPr>
          <p:cNvPr id="18" name="文本框 17">
            <a:extLst>
              <a:ext uri="{FF2B5EF4-FFF2-40B4-BE49-F238E27FC236}">
                <a16:creationId xmlns:a16="http://schemas.microsoft.com/office/drawing/2014/main" id="{B95D9B3B-BD49-EDF7-DBAA-7D91B2C931E5}"/>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DA83D392-6CF5-DD62-E99D-19A532E60F8F}"/>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A9AB36F1-291D-A012-FF63-DB59426FF2E8}"/>
              </a:ext>
            </a:extLst>
          </p:cNvPr>
          <p:cNvSpPr>
            <a:spLocks noGrp="1"/>
          </p:cNvSpPr>
          <p:nvPr>
            <p:ph idx="1"/>
          </p:nvPr>
        </p:nvSpPr>
        <p:spPr>
          <a:xfrm>
            <a:off x="838200" y="2189224"/>
            <a:ext cx="5253615" cy="4351338"/>
          </a:xfrm>
        </p:spPr>
        <p:txBody>
          <a:bodyPr/>
          <a:lstStyle/>
          <a:p>
            <a:pPr marL="0" indent="0">
              <a:buNone/>
            </a:pPr>
            <a:r>
              <a:rPr lang="zh-CN" altLang="en-US" dirty="0">
                <a:latin typeface="Arial Black" panose="020B0A04020102020204" pitchFamily="34" charset="0"/>
                <a:ea typeface="黑体" panose="02010609060101010101" pitchFamily="49" charset="-122"/>
              </a:rPr>
              <a:t>★点击上图中选择元件库的按钮，</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弹出右图。</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★在这里可以选择不同的元件库</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和库中的元件。</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★选择好元件后，点击</a:t>
            </a:r>
            <a:r>
              <a:rPr lang="en-US" altLang="zh-CN" dirty="0">
                <a:latin typeface="Arial Black" panose="020B0A04020102020204" pitchFamily="34" charset="0"/>
                <a:ea typeface="黑体" panose="02010609060101010101" pitchFamily="49" charset="-122"/>
              </a:rPr>
              <a:t>OK</a:t>
            </a:r>
            <a:r>
              <a:rPr lang="zh-CN" altLang="en-US" dirty="0">
                <a:latin typeface="Arial Black" panose="020B0A04020102020204" pitchFamily="34" charset="0"/>
                <a:ea typeface="黑体" panose="02010609060101010101" pitchFamily="49" charset="-122"/>
              </a:rPr>
              <a:t>按钮关闭对话框，回到编辑窗口。</a:t>
            </a:r>
          </a:p>
        </p:txBody>
      </p:sp>
      <p:pic>
        <p:nvPicPr>
          <p:cNvPr id="17" name="图片 16">
            <a:extLst>
              <a:ext uri="{FF2B5EF4-FFF2-40B4-BE49-F238E27FC236}">
                <a16:creationId xmlns:a16="http://schemas.microsoft.com/office/drawing/2014/main" id="{049ACC93-7FF0-F310-0137-85CF5FE1BB17}"/>
              </a:ext>
            </a:extLst>
          </p:cNvPr>
          <p:cNvPicPr>
            <a:picLocks noChangeAspect="1"/>
          </p:cNvPicPr>
          <p:nvPr/>
        </p:nvPicPr>
        <p:blipFill>
          <a:blip r:embed="rId3"/>
          <a:stretch>
            <a:fillRect/>
          </a:stretch>
        </p:blipFill>
        <p:spPr>
          <a:xfrm>
            <a:off x="1082819" y="7369645"/>
            <a:ext cx="9001125" cy="2028825"/>
          </a:xfrm>
          <a:prstGeom prst="rect">
            <a:avLst/>
          </a:prstGeom>
        </p:spPr>
      </p:pic>
      <p:grpSp>
        <p:nvGrpSpPr>
          <p:cNvPr id="22" name="组合 21">
            <a:extLst>
              <a:ext uri="{FF2B5EF4-FFF2-40B4-BE49-F238E27FC236}">
                <a16:creationId xmlns:a16="http://schemas.microsoft.com/office/drawing/2014/main" id="{D158A59D-D595-A447-8EF7-9D2DED47FB9C}"/>
              </a:ext>
            </a:extLst>
          </p:cNvPr>
          <p:cNvGrpSpPr/>
          <p:nvPr/>
        </p:nvGrpSpPr>
        <p:grpSpPr>
          <a:xfrm>
            <a:off x="6103814" y="975940"/>
            <a:ext cx="6091813" cy="5882060"/>
            <a:chOff x="6100186" y="624231"/>
            <a:chExt cx="6091813" cy="5882060"/>
          </a:xfrm>
        </p:grpSpPr>
        <p:grpSp>
          <p:nvGrpSpPr>
            <p:cNvPr id="21" name="组合 20">
              <a:extLst>
                <a:ext uri="{FF2B5EF4-FFF2-40B4-BE49-F238E27FC236}">
                  <a16:creationId xmlns:a16="http://schemas.microsoft.com/office/drawing/2014/main" id="{5D451397-5544-DBAB-A34F-EB1ABDDF12F3}"/>
                </a:ext>
              </a:extLst>
            </p:cNvPr>
            <p:cNvGrpSpPr/>
            <p:nvPr/>
          </p:nvGrpSpPr>
          <p:grpSpPr>
            <a:xfrm>
              <a:off x="6100186" y="644840"/>
              <a:ext cx="6091813" cy="5861451"/>
              <a:chOff x="6100186" y="644840"/>
              <a:chExt cx="6091813" cy="5861451"/>
            </a:xfrm>
          </p:grpSpPr>
          <p:pic>
            <p:nvPicPr>
              <p:cNvPr id="11" name="图片 10">
                <a:extLst>
                  <a:ext uri="{FF2B5EF4-FFF2-40B4-BE49-F238E27FC236}">
                    <a16:creationId xmlns:a16="http://schemas.microsoft.com/office/drawing/2014/main" id="{75BE9267-C8B2-BD24-06FD-2573E9EFA0E0}"/>
                  </a:ext>
                </a:extLst>
              </p:cNvPr>
              <p:cNvPicPr>
                <a:picLocks noChangeAspect="1"/>
              </p:cNvPicPr>
              <p:nvPr/>
            </p:nvPicPr>
            <p:blipFill>
              <a:blip r:embed="rId4"/>
              <a:stretch>
                <a:fillRect/>
              </a:stretch>
            </p:blipFill>
            <p:spPr>
              <a:xfrm>
                <a:off x="6100186" y="644840"/>
                <a:ext cx="6091813" cy="5861451"/>
              </a:xfrm>
              <a:prstGeom prst="rect">
                <a:avLst/>
              </a:prstGeom>
            </p:spPr>
          </p:pic>
          <p:sp>
            <p:nvSpPr>
              <p:cNvPr id="12" name="文本框 11">
                <a:extLst>
                  <a:ext uri="{FF2B5EF4-FFF2-40B4-BE49-F238E27FC236}">
                    <a16:creationId xmlns:a16="http://schemas.microsoft.com/office/drawing/2014/main" id="{E7370BE2-C1D6-7E6C-2BCB-0B3BDC7796DB}"/>
                  </a:ext>
                </a:extLst>
              </p:cNvPr>
              <p:cNvSpPr txBox="1"/>
              <p:nvPr/>
            </p:nvSpPr>
            <p:spPr>
              <a:xfrm>
                <a:off x="8238214" y="945037"/>
                <a:ext cx="2460869" cy="369332"/>
              </a:xfrm>
              <a:prstGeom prst="rect">
                <a:avLst/>
              </a:prstGeom>
              <a:noFill/>
            </p:spPr>
            <p:txBody>
              <a:bodyPr wrap="square" rtlCol="0">
                <a:spAutoFit/>
              </a:bodyPr>
              <a:lstStyle/>
              <a:p>
                <a:pPr algn="ctr"/>
                <a:r>
                  <a:rPr lang="zh-CN" altLang="en-US" dirty="0">
                    <a:solidFill>
                      <a:srgbClr val="FF0000"/>
                    </a:solidFill>
                  </a:rPr>
                  <a:t>选择元件库</a:t>
                </a:r>
              </a:p>
            </p:txBody>
          </p:sp>
          <p:sp>
            <p:nvSpPr>
              <p:cNvPr id="15" name="文本框 14">
                <a:extLst>
                  <a:ext uri="{FF2B5EF4-FFF2-40B4-BE49-F238E27FC236}">
                    <a16:creationId xmlns:a16="http://schemas.microsoft.com/office/drawing/2014/main" id="{87CC851B-3B06-AD33-5011-833846542C58}"/>
                  </a:ext>
                </a:extLst>
              </p:cNvPr>
              <p:cNvSpPr txBox="1"/>
              <p:nvPr/>
            </p:nvSpPr>
            <p:spPr>
              <a:xfrm>
                <a:off x="7747819" y="3568455"/>
                <a:ext cx="1422413" cy="369332"/>
              </a:xfrm>
              <a:prstGeom prst="rect">
                <a:avLst/>
              </a:prstGeom>
              <a:solidFill>
                <a:schemeClr val="bg1">
                  <a:lumMod val="95000"/>
                </a:schemeClr>
              </a:solidFill>
            </p:spPr>
            <p:txBody>
              <a:bodyPr wrap="square" rtlCol="0">
                <a:spAutoFit/>
              </a:bodyPr>
              <a:lstStyle/>
              <a:p>
                <a:pPr algn="ctr"/>
                <a:r>
                  <a:rPr lang="zh-CN" altLang="en-US" dirty="0">
                    <a:solidFill>
                      <a:srgbClr val="FF0000"/>
                    </a:solidFill>
                  </a:rPr>
                  <a:t>选择元件</a:t>
                </a:r>
              </a:p>
            </p:txBody>
          </p:sp>
          <p:sp>
            <p:nvSpPr>
              <p:cNvPr id="9" name="矩形: 圆角 8">
                <a:extLst>
                  <a:ext uri="{FF2B5EF4-FFF2-40B4-BE49-F238E27FC236}">
                    <a16:creationId xmlns:a16="http://schemas.microsoft.com/office/drawing/2014/main" id="{A236F3E1-B53C-E95C-C2F4-B9AAD0E62CDB}"/>
                  </a:ext>
                </a:extLst>
              </p:cNvPr>
              <p:cNvSpPr/>
              <p:nvPr/>
            </p:nvSpPr>
            <p:spPr>
              <a:xfrm>
                <a:off x="7737545" y="1030773"/>
                <a:ext cx="368765" cy="22852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A66D2B86-C6C8-5CAC-19A9-7052C7240C5B}"/>
                </a:ext>
              </a:extLst>
            </p:cNvPr>
            <p:cNvSpPr txBox="1"/>
            <p:nvPr/>
          </p:nvSpPr>
          <p:spPr>
            <a:xfrm>
              <a:off x="7327741" y="624231"/>
              <a:ext cx="3487220" cy="307777"/>
            </a:xfrm>
            <a:prstGeom prst="rect">
              <a:avLst/>
            </a:prstGeom>
            <a:noFill/>
          </p:spPr>
          <p:txBody>
            <a:bodyPr wrap="square">
              <a:spAutoFit/>
            </a:bodyPr>
            <a:lstStyle/>
            <a:p>
              <a:r>
                <a:rPr lang="en-US" altLang="zh-CN" sz="1400" dirty="0">
                  <a:solidFill>
                    <a:srgbClr val="7030A0"/>
                  </a:solidFill>
                </a:rPr>
                <a:t>*</a:t>
              </a:r>
              <a:r>
                <a:rPr lang="en-US" altLang="zh-CN" sz="1400" b="0" i="0" dirty="0">
                  <a:solidFill>
                    <a:srgbClr val="7030A0"/>
                  </a:solidFill>
                  <a:effectLst/>
                  <a:latin typeface="Arial" panose="020B0604020202020204" pitchFamily="34" charset="0"/>
                </a:rPr>
                <a:t>miscellaneous adj. </a:t>
              </a:r>
              <a:r>
                <a:rPr lang="zh-CN" altLang="en-US" sz="1400" b="0" i="0" dirty="0">
                  <a:solidFill>
                    <a:srgbClr val="7030A0"/>
                  </a:solidFill>
                  <a:effectLst/>
                  <a:latin typeface="Arial" panose="020B0604020202020204" pitchFamily="34" charset="0"/>
                </a:rPr>
                <a:t>各种各样的，混杂的</a:t>
              </a:r>
              <a:r>
                <a:rPr lang="en-US" altLang="zh-CN" sz="1400" b="0" i="0" dirty="0">
                  <a:solidFill>
                    <a:srgbClr val="7030A0"/>
                  </a:solidFill>
                  <a:effectLst/>
                  <a:latin typeface="Arial" panose="020B0604020202020204" pitchFamily="34" charset="0"/>
                </a:rPr>
                <a:t> </a:t>
              </a:r>
              <a:endParaRPr lang="zh-CN" altLang="en-US" sz="1400" dirty="0">
                <a:solidFill>
                  <a:srgbClr val="7030A0"/>
                </a:solidFill>
              </a:endParaRPr>
            </a:p>
          </p:txBody>
        </p:sp>
      </p:grpSp>
      <p:sp>
        <p:nvSpPr>
          <p:cNvPr id="14" name="文本框 13">
            <a:extLst>
              <a:ext uri="{FF2B5EF4-FFF2-40B4-BE49-F238E27FC236}">
                <a16:creationId xmlns:a16="http://schemas.microsoft.com/office/drawing/2014/main" id="{C2556B11-0A17-9A2D-17CF-0A2DAF53834E}"/>
              </a:ext>
            </a:extLst>
          </p:cNvPr>
          <p:cNvSpPr txBox="1"/>
          <p:nvPr/>
        </p:nvSpPr>
        <p:spPr>
          <a:xfrm>
            <a:off x="838200" y="5723997"/>
            <a:ext cx="6217972" cy="923330"/>
          </a:xfrm>
          <a:prstGeom prst="rect">
            <a:avLst/>
          </a:prstGeom>
          <a:noFill/>
        </p:spPr>
        <p:txBody>
          <a:bodyPr wrap="square" rtlCol="0">
            <a:spAutoFit/>
          </a:bodyPr>
          <a:lstStyle/>
          <a:p>
            <a:r>
              <a:rPr lang="en-US" altLang="zh-CN" dirty="0">
                <a:latin typeface="Arial Black" panose="020B0A04020102020204" pitchFamily="34" charset="0"/>
                <a:ea typeface="黑体" panose="02010609060101010101" pitchFamily="49" charset="-122"/>
              </a:rPr>
              <a:t>.</a:t>
            </a:r>
            <a:r>
              <a:rPr lang="en-US" altLang="zh-CN" dirty="0" err="1">
                <a:latin typeface="Arial Black" panose="020B0A04020102020204" pitchFamily="34" charset="0"/>
                <a:ea typeface="黑体" panose="02010609060101010101" pitchFamily="49" charset="-122"/>
              </a:rPr>
              <a:t>IntLib</a:t>
            </a:r>
            <a:r>
              <a:rPr lang="en-US" altLang="zh-CN" dirty="0">
                <a:latin typeface="Arial Black" panose="020B0A04020102020204" pitchFamily="34" charset="0"/>
                <a:ea typeface="黑体" panose="02010609060101010101" pitchFamily="49" charset="-122"/>
              </a:rPr>
              <a:t>	   integrated library </a:t>
            </a:r>
            <a:r>
              <a:rPr lang="zh-CN" altLang="en-US" dirty="0">
                <a:latin typeface="Arial Black" panose="020B0A04020102020204" pitchFamily="34" charset="0"/>
                <a:ea typeface="黑体" panose="02010609060101010101" pitchFamily="49" charset="-122"/>
              </a:rPr>
              <a:t>集成库</a:t>
            </a:r>
            <a:endParaRPr lang="en-US" altLang="zh-CN" dirty="0">
              <a:latin typeface="Arial Black" panose="020B0A04020102020204" pitchFamily="34" charset="0"/>
              <a:ea typeface="黑体" panose="02010609060101010101" pitchFamily="49" charset="-122"/>
            </a:endParaRPr>
          </a:p>
          <a:p>
            <a:r>
              <a:rPr lang="en-US" altLang="zh-CN" dirty="0">
                <a:latin typeface="Arial Black" panose="020B0A04020102020204" pitchFamily="34" charset="0"/>
                <a:ea typeface="黑体" panose="02010609060101010101" pitchFamily="49" charset="-122"/>
              </a:rPr>
              <a:t>.</a:t>
            </a:r>
            <a:r>
              <a:rPr lang="en-US" altLang="zh-CN" dirty="0" err="1">
                <a:latin typeface="Arial Black" panose="020B0A04020102020204" pitchFamily="34" charset="0"/>
                <a:ea typeface="黑体" panose="02010609060101010101" pitchFamily="49" charset="-122"/>
              </a:rPr>
              <a:t>SchLib</a:t>
            </a:r>
            <a:r>
              <a:rPr lang="en-US" altLang="zh-CN" dirty="0">
                <a:latin typeface="Arial Black" panose="020B0A04020102020204" pitchFamily="34" charset="0"/>
                <a:ea typeface="黑体" panose="02010609060101010101" pitchFamily="49" charset="-122"/>
              </a:rPr>
              <a:t>   schematic library </a:t>
            </a:r>
            <a:r>
              <a:rPr lang="zh-CN" altLang="en-US" dirty="0">
                <a:latin typeface="Arial Black" panose="020B0A04020102020204" pitchFamily="34" charset="0"/>
                <a:ea typeface="黑体" panose="02010609060101010101" pitchFamily="49" charset="-122"/>
              </a:rPr>
              <a:t>原理图库</a:t>
            </a:r>
            <a:endParaRPr lang="en-US" altLang="zh-CN" dirty="0">
              <a:latin typeface="Arial Black" panose="020B0A04020102020204" pitchFamily="34" charset="0"/>
              <a:ea typeface="黑体" panose="02010609060101010101" pitchFamily="49" charset="-122"/>
            </a:endParaRPr>
          </a:p>
          <a:p>
            <a:r>
              <a:rPr lang="en-US" altLang="zh-CN" dirty="0">
                <a:latin typeface="Arial Black" panose="020B0A04020102020204" pitchFamily="34" charset="0"/>
                <a:ea typeface="黑体" panose="02010609060101010101" pitchFamily="49" charset="-122"/>
              </a:rPr>
              <a:t>.</a:t>
            </a:r>
            <a:r>
              <a:rPr lang="en-US" altLang="zh-CN" dirty="0" err="1">
                <a:latin typeface="Arial Black" panose="020B0A04020102020204" pitchFamily="34" charset="0"/>
                <a:ea typeface="黑体" panose="02010609060101010101" pitchFamily="49" charset="-122"/>
              </a:rPr>
              <a:t>PcbLib</a:t>
            </a:r>
            <a:r>
              <a:rPr lang="en-US" altLang="zh-CN" dirty="0">
                <a:latin typeface="Arial Black" panose="020B0A04020102020204" pitchFamily="34" charset="0"/>
                <a:ea typeface="黑体" panose="02010609060101010101" pitchFamily="49" charset="-122"/>
              </a:rPr>
              <a:t>   PCB library </a:t>
            </a:r>
            <a:r>
              <a:rPr lang="zh-CN" altLang="en-US" dirty="0">
                <a:latin typeface="Arial Black" panose="020B0A04020102020204" pitchFamily="34" charset="0"/>
                <a:ea typeface="黑体" panose="02010609060101010101" pitchFamily="49" charset="-122"/>
              </a:rPr>
              <a:t>印制电路板库，即封装库</a:t>
            </a:r>
          </a:p>
        </p:txBody>
      </p:sp>
      <p:sp>
        <p:nvSpPr>
          <p:cNvPr id="20" name="文本框 19">
            <a:extLst>
              <a:ext uri="{FF2B5EF4-FFF2-40B4-BE49-F238E27FC236}">
                <a16:creationId xmlns:a16="http://schemas.microsoft.com/office/drawing/2014/main" id="{E86AE503-89CE-9BC9-BAFD-49F7EBA11BA4}"/>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345719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8389-E1C0-3C71-0972-A6BB852C953E}"/>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C2EE2B1B-5A7A-991E-B971-D31D49AA3B9A}"/>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4" name="矩形 13">
            <a:extLst>
              <a:ext uri="{FF2B5EF4-FFF2-40B4-BE49-F238E27FC236}">
                <a16:creationId xmlns:a16="http://schemas.microsoft.com/office/drawing/2014/main" id="{B277D569-FE32-4BF1-35DA-C63049E1E61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9E0FEFBD-1697-C03F-A7AC-1348761DA783}"/>
              </a:ext>
            </a:extLst>
          </p:cNvPr>
          <p:cNvSpPr>
            <a:spLocks noGrp="1"/>
          </p:cNvSpPr>
          <p:nvPr>
            <p:ph idx="1"/>
          </p:nvPr>
        </p:nvSpPr>
        <p:spPr>
          <a:xfrm>
            <a:off x="838200" y="2667454"/>
            <a:ext cx="4371109" cy="2164484"/>
          </a:xfrm>
        </p:spPr>
        <p:txBody>
          <a:bodyPr/>
          <a:lstStyle/>
          <a:p>
            <a:pPr marL="0" indent="0">
              <a:buNone/>
            </a:pPr>
            <a:r>
              <a:rPr lang="zh-CN" altLang="en-US" dirty="0">
                <a:latin typeface="Arial Black" panose="020B0A04020102020204" pitchFamily="34" charset="0"/>
                <a:ea typeface="黑体" panose="02010609060101010101" pitchFamily="49" charset="-122"/>
              </a:rPr>
              <a:t>★在放置状态下，按</a:t>
            </a:r>
            <a:r>
              <a:rPr lang="en-US" altLang="zh-CN" dirty="0">
                <a:latin typeface="Arial Black" panose="020B0A04020102020204" pitchFamily="34" charset="0"/>
                <a:ea typeface="黑体" panose="02010609060101010101" pitchFamily="49" charset="-122"/>
              </a:rPr>
              <a:t>Tab</a:t>
            </a:r>
            <a:r>
              <a:rPr lang="zh-CN" altLang="en-US" dirty="0">
                <a:latin typeface="Arial Black" panose="020B0A04020102020204" pitchFamily="34" charset="0"/>
                <a:ea typeface="黑体" panose="02010609060101010101" pitchFamily="49" charset="-122"/>
              </a:rPr>
              <a:t>键进入该元件特性窗口。在该窗口中可编辑包括元件封装在内的元件参数。</a:t>
            </a:r>
          </a:p>
        </p:txBody>
      </p:sp>
      <p:pic>
        <p:nvPicPr>
          <p:cNvPr id="11" name="图片 10">
            <a:extLst>
              <a:ext uri="{FF2B5EF4-FFF2-40B4-BE49-F238E27FC236}">
                <a16:creationId xmlns:a16="http://schemas.microsoft.com/office/drawing/2014/main" id="{26F401F7-AFEC-4414-5360-086F4C26CC66}"/>
              </a:ext>
            </a:extLst>
          </p:cNvPr>
          <p:cNvPicPr>
            <a:picLocks noChangeAspect="1"/>
          </p:cNvPicPr>
          <p:nvPr/>
        </p:nvPicPr>
        <p:blipFill>
          <a:blip r:embed="rId2"/>
          <a:stretch>
            <a:fillRect/>
          </a:stretch>
        </p:blipFill>
        <p:spPr>
          <a:xfrm>
            <a:off x="5209309" y="1302105"/>
            <a:ext cx="6677025" cy="5324475"/>
          </a:xfrm>
          <a:prstGeom prst="rect">
            <a:avLst/>
          </a:prstGeom>
        </p:spPr>
      </p:pic>
      <p:sp>
        <p:nvSpPr>
          <p:cNvPr id="12" name="文本框 11">
            <a:extLst>
              <a:ext uri="{FF2B5EF4-FFF2-40B4-BE49-F238E27FC236}">
                <a16:creationId xmlns:a16="http://schemas.microsoft.com/office/drawing/2014/main" id="{164D1FB8-8014-552C-42DB-B22F90E9CBFF}"/>
              </a:ext>
            </a:extLst>
          </p:cNvPr>
          <p:cNvSpPr txBox="1"/>
          <p:nvPr/>
        </p:nvSpPr>
        <p:spPr>
          <a:xfrm>
            <a:off x="3615047" y="5383130"/>
            <a:ext cx="3983182" cy="954107"/>
          </a:xfrm>
          <a:prstGeom prst="rect">
            <a:avLst/>
          </a:prstGeom>
          <a:solidFill>
            <a:schemeClr val="bg1">
              <a:lumMod val="95000"/>
            </a:schemeClr>
          </a:solidFill>
        </p:spPr>
        <p:txBody>
          <a:bodyPr wrap="square" rtlCol="0">
            <a:spAutoFit/>
          </a:bodyPr>
          <a:lstStyle/>
          <a:p>
            <a:r>
              <a:rPr lang="zh-CN" altLang="en-US" sz="2800" dirty="0">
                <a:latin typeface="Arial Black" panose="020B0A04020102020204" pitchFamily="34" charset="0"/>
                <a:ea typeface="黑体" panose="02010609060101010101" pitchFamily="49" charset="-122"/>
              </a:rPr>
              <a:t>在放置状态下按</a:t>
            </a:r>
            <a:r>
              <a:rPr lang="en-US" altLang="zh-CN" sz="2800" dirty="0">
                <a:solidFill>
                  <a:srgbClr val="FF0000"/>
                </a:solidFill>
                <a:latin typeface="Arial Black" panose="020B0A04020102020204" pitchFamily="34" charset="0"/>
                <a:ea typeface="黑体" panose="02010609060101010101" pitchFamily="49" charset="-122"/>
              </a:rPr>
              <a:t>Tab</a:t>
            </a:r>
            <a:r>
              <a:rPr lang="zh-CN" altLang="en-US" sz="2800" dirty="0">
                <a:latin typeface="Arial Black" panose="020B0A04020102020204" pitchFamily="34" charset="0"/>
                <a:ea typeface="黑体" panose="02010609060101010101" pitchFamily="49" charset="-122"/>
              </a:rPr>
              <a:t>键，可编辑元件参数及封装</a:t>
            </a:r>
          </a:p>
        </p:txBody>
      </p:sp>
      <p:sp>
        <p:nvSpPr>
          <p:cNvPr id="15" name="文本框 14">
            <a:extLst>
              <a:ext uri="{FF2B5EF4-FFF2-40B4-BE49-F238E27FC236}">
                <a16:creationId xmlns:a16="http://schemas.microsoft.com/office/drawing/2014/main" id="{508EC255-1322-BAA0-FEE7-6F8A87976810}"/>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7552098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93616" y="2413968"/>
            <a:ext cx="10515600" cy="4351338"/>
          </a:xfrm>
        </p:spPr>
        <p:txBody>
          <a:bodyPr/>
          <a:lstStyle/>
          <a:p>
            <a:pPr marL="0" indent="0">
              <a:buNone/>
            </a:pPr>
            <a:r>
              <a:rPr lang="zh-CN" altLang="en-US" dirty="0">
                <a:latin typeface="黑体" panose="02010609060101010101" pitchFamily="49" charset="-122"/>
                <a:ea typeface="黑体" panose="02010609060101010101" pitchFamily="49" charset="-122"/>
              </a:rPr>
              <a:t>★可编辑：</a:t>
            </a:r>
            <a:endParaRPr lang="en-US" altLang="zh-CN"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元件标识名；</a:t>
            </a: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元件值；</a:t>
            </a:r>
            <a:endParaRPr lang="en-US" altLang="zh-CN" b="1" dirty="0">
              <a:latin typeface="黑体" panose="02010609060101010101" pitchFamily="49" charset="-122"/>
              <a:ea typeface="黑体" panose="02010609060101010101" pitchFamily="49" charset="-122"/>
            </a:endParaRPr>
          </a:p>
          <a:p>
            <a:pPr marL="0" indent="0">
              <a:buNone/>
            </a:pPr>
            <a:r>
              <a:rPr lang="zh-CN" altLang="en-US" b="1" dirty="0">
                <a:latin typeface="黑体" panose="02010609060101010101" pitchFamily="49" charset="-122"/>
                <a:ea typeface="黑体" panose="02010609060101010101" pitchFamily="49" charset="-122"/>
              </a:rPr>
              <a:t>封装</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618BC84C-A38C-3856-A9BE-7A01812B27DB}"/>
              </a:ext>
            </a:extLst>
          </p:cNvPr>
          <p:cNvPicPr>
            <a:picLocks noChangeAspect="1"/>
          </p:cNvPicPr>
          <p:nvPr/>
        </p:nvPicPr>
        <p:blipFill>
          <a:blip r:embed="rId2"/>
          <a:stretch>
            <a:fillRect/>
          </a:stretch>
        </p:blipFill>
        <p:spPr>
          <a:xfrm>
            <a:off x="4253345" y="1278876"/>
            <a:ext cx="7938655" cy="5486430"/>
          </a:xfrm>
          <a:prstGeom prst="rect">
            <a:avLst/>
          </a:prstGeom>
        </p:spPr>
      </p:pic>
      <p:sp>
        <p:nvSpPr>
          <p:cNvPr id="10" name="文本框 9">
            <a:extLst>
              <a:ext uri="{FF2B5EF4-FFF2-40B4-BE49-F238E27FC236}">
                <a16:creationId xmlns:a16="http://schemas.microsoft.com/office/drawing/2014/main" id="{F5E3B82C-36B7-819A-3CFF-554F757DD1CE}"/>
              </a:ext>
            </a:extLst>
          </p:cNvPr>
          <p:cNvSpPr txBox="1"/>
          <p:nvPr/>
        </p:nvSpPr>
        <p:spPr>
          <a:xfrm>
            <a:off x="4973780" y="1594792"/>
            <a:ext cx="2355273" cy="369332"/>
          </a:xfrm>
          <a:prstGeom prst="rect">
            <a:avLst/>
          </a:prstGeom>
          <a:noFill/>
        </p:spPr>
        <p:txBody>
          <a:bodyPr wrap="square" rtlCol="0">
            <a:spAutoFit/>
          </a:bodyPr>
          <a:lstStyle/>
          <a:p>
            <a:pPr algn="ctr"/>
            <a:r>
              <a:rPr lang="zh-CN" altLang="en-US" b="1" dirty="0">
                <a:solidFill>
                  <a:srgbClr val="FF0000"/>
                </a:solidFill>
                <a:latin typeface="黑体" panose="02010609060101010101" pitchFamily="49" charset="-122"/>
                <a:ea typeface="黑体" panose="02010609060101010101" pitchFamily="49" charset="-122"/>
              </a:rPr>
              <a:t>元件标识名</a:t>
            </a:r>
            <a:endParaRPr lang="en-US" altLang="zh-CN" b="1" dirty="0">
              <a:solidFill>
                <a:srgbClr val="FF0000"/>
              </a:solidFill>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BD33F2D5-E1A8-CA9B-50F6-72A656EF89C5}"/>
              </a:ext>
            </a:extLst>
          </p:cNvPr>
          <p:cNvSpPr txBox="1"/>
          <p:nvPr/>
        </p:nvSpPr>
        <p:spPr>
          <a:xfrm>
            <a:off x="5153891" y="1928176"/>
            <a:ext cx="1565564" cy="369332"/>
          </a:xfrm>
          <a:prstGeom prst="rect">
            <a:avLst/>
          </a:prstGeom>
          <a:noFill/>
        </p:spPr>
        <p:txBody>
          <a:bodyPr wrap="square">
            <a:spAutoFit/>
          </a:bodyPr>
          <a:lstStyle/>
          <a:p>
            <a:pPr algn="ctr"/>
            <a:r>
              <a:rPr lang="zh-CN" altLang="en-US" b="1" dirty="0">
                <a:solidFill>
                  <a:srgbClr val="FF0000"/>
                </a:solidFill>
                <a:latin typeface="黑体" panose="02010609060101010101" pitchFamily="49" charset="-122"/>
                <a:ea typeface="黑体" panose="02010609060101010101" pitchFamily="49" charset="-122"/>
              </a:rPr>
              <a:t>元件值</a:t>
            </a:r>
            <a:endParaRPr lang="en-US" altLang="zh-CN" b="1" dirty="0">
              <a:solidFill>
                <a:srgbClr val="FF0000"/>
              </a:solidFill>
              <a:latin typeface="黑体" panose="02010609060101010101" pitchFamily="49" charset="-122"/>
              <a:ea typeface="黑体" panose="02010609060101010101" pitchFamily="49" charset="-122"/>
            </a:endParaRPr>
          </a:p>
        </p:txBody>
      </p:sp>
      <p:sp>
        <p:nvSpPr>
          <p:cNvPr id="13" name="对话气泡: 圆角矩形 12">
            <a:extLst>
              <a:ext uri="{FF2B5EF4-FFF2-40B4-BE49-F238E27FC236}">
                <a16:creationId xmlns:a16="http://schemas.microsoft.com/office/drawing/2014/main" id="{47A8223C-4F8D-6A4B-4A62-14CBAD220AA0}"/>
              </a:ext>
            </a:extLst>
          </p:cNvPr>
          <p:cNvSpPr/>
          <p:nvPr/>
        </p:nvSpPr>
        <p:spPr>
          <a:xfrm>
            <a:off x="8319654" y="5335335"/>
            <a:ext cx="1573335" cy="487578"/>
          </a:xfrm>
          <a:prstGeom prst="wedgeRoundRectCallout">
            <a:avLst>
              <a:gd name="adj1" fmla="val -49012"/>
              <a:gd name="adj2" fmla="val 125013"/>
              <a:gd name="adj3" fmla="val 16667"/>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黑体" panose="02010609060101010101" pitchFamily="49" charset="-122"/>
                <a:ea typeface="黑体" panose="02010609060101010101" pitchFamily="49" charset="-122"/>
              </a:rPr>
              <a:t>增加封装</a:t>
            </a:r>
          </a:p>
        </p:txBody>
      </p:sp>
      <p:sp>
        <p:nvSpPr>
          <p:cNvPr id="15" name="文本框 14">
            <a:extLst>
              <a:ext uri="{FF2B5EF4-FFF2-40B4-BE49-F238E27FC236}">
                <a16:creationId xmlns:a16="http://schemas.microsoft.com/office/drawing/2014/main" id="{404D1238-FE72-A33C-1F8E-250F44948FB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B03378EE-008F-617C-4313-4881CE9EEC96}"/>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F36E1D0-CAB2-E7C6-0854-DC556A2AF496}"/>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714438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2063A-13A5-433B-4C6B-A55EFBC8E5B4}"/>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83FFEABF-4156-F0EA-C214-5CF7E702769F}"/>
              </a:ext>
            </a:extLst>
          </p:cNvPr>
          <p:cNvSpPr>
            <a:spLocks noGrp="1"/>
          </p:cNvSpPr>
          <p:nvPr>
            <p:ph idx="1"/>
          </p:nvPr>
        </p:nvSpPr>
        <p:spPr>
          <a:xfrm>
            <a:off x="662538" y="2265559"/>
            <a:ext cx="3539836" cy="4351338"/>
          </a:xfrm>
        </p:spPr>
        <p:txBody>
          <a:bodyPr/>
          <a:lstStyle/>
          <a:p>
            <a:pPr marL="0" indent="0">
              <a:buNone/>
            </a:pPr>
            <a:r>
              <a:rPr lang="zh-CN" altLang="en-US" dirty="0">
                <a:latin typeface="Arial Black" panose="020B0A04020102020204" pitchFamily="34" charset="0"/>
                <a:ea typeface="黑体" panose="02010609060101010101" pitchFamily="49" charset="-122"/>
              </a:rPr>
              <a:t>★给元件添加封装：</a:t>
            </a:r>
            <a:endParaRPr lang="en-US" altLang="zh-CN" dirty="0">
              <a:latin typeface="Arial Black" panose="020B0A04020102020204" pitchFamily="34" charset="0"/>
              <a:ea typeface="黑体" panose="02010609060101010101" pitchFamily="49" charset="-122"/>
            </a:endParaRPr>
          </a:p>
          <a:p>
            <a:pPr marL="0" indent="0">
              <a:buNone/>
            </a:pPr>
            <a:r>
              <a:rPr lang="zh-CN" altLang="zh-CN" dirty="0">
                <a:latin typeface="Arial Black" panose="020B0A04020102020204" pitchFamily="34" charset="0"/>
                <a:ea typeface="黑体" panose="02010609060101010101" pitchFamily="49" charset="-122"/>
              </a:rPr>
              <a:t>①</a:t>
            </a:r>
            <a:r>
              <a:rPr lang="zh-CN" altLang="en-US" dirty="0">
                <a:latin typeface="Arial Black" panose="020B0A04020102020204" pitchFamily="34" charset="0"/>
                <a:ea typeface="黑体" panose="02010609060101010101" pitchFamily="49" charset="-122"/>
              </a:rPr>
              <a:t>点击</a:t>
            </a:r>
            <a:r>
              <a:rPr lang="en-US" altLang="zh-CN" dirty="0">
                <a:latin typeface="Arial Black" panose="020B0A04020102020204" pitchFamily="34" charset="0"/>
                <a:ea typeface="黑体" panose="02010609060101010101" pitchFamily="49" charset="-122"/>
              </a:rPr>
              <a:t>Add</a:t>
            </a:r>
            <a:r>
              <a:rPr lang="zh-CN" altLang="en-US" dirty="0">
                <a:latin typeface="Arial Black" panose="020B0A04020102020204" pitchFamily="34" charset="0"/>
                <a:ea typeface="黑体" panose="02010609060101010101" pitchFamily="49" charset="-122"/>
              </a:rPr>
              <a:t>按钮</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②选择</a:t>
            </a:r>
            <a:r>
              <a:rPr lang="en-US" altLang="zh-CN" dirty="0">
                <a:latin typeface="Arial Black" panose="020B0A04020102020204" pitchFamily="34" charset="0"/>
                <a:ea typeface="黑体" panose="02010609060101010101" pitchFamily="49" charset="-122"/>
              </a:rPr>
              <a:t>Footprint</a:t>
            </a:r>
          </a:p>
          <a:p>
            <a:pPr marL="0" indent="0">
              <a:buNone/>
            </a:pPr>
            <a:r>
              <a:rPr lang="zh-CN" altLang="en-US" dirty="0">
                <a:latin typeface="Arial Black" panose="020B0A04020102020204" pitchFamily="34" charset="0"/>
                <a:ea typeface="黑体" panose="02010609060101010101" pitchFamily="49" charset="-122"/>
              </a:rPr>
              <a:t>③点击</a:t>
            </a:r>
            <a:r>
              <a:rPr lang="en-US" altLang="zh-CN" dirty="0">
                <a:latin typeface="Arial Black" panose="020B0A04020102020204" pitchFamily="34" charset="0"/>
                <a:ea typeface="黑体" panose="02010609060101010101" pitchFamily="49" charset="-122"/>
              </a:rPr>
              <a:t>Browse</a:t>
            </a:r>
            <a:r>
              <a:rPr lang="zh-CN" altLang="en-US" dirty="0">
                <a:latin typeface="Arial Black" panose="020B0A04020102020204" pitchFamily="34" charset="0"/>
                <a:ea typeface="黑体" panose="02010609060101010101" pitchFamily="49" charset="-122"/>
              </a:rPr>
              <a:t>，选择所需封装库和正确的封装。</a:t>
            </a:r>
          </a:p>
        </p:txBody>
      </p:sp>
      <p:pic>
        <p:nvPicPr>
          <p:cNvPr id="9" name="图片 8">
            <a:extLst>
              <a:ext uri="{FF2B5EF4-FFF2-40B4-BE49-F238E27FC236}">
                <a16:creationId xmlns:a16="http://schemas.microsoft.com/office/drawing/2014/main" id="{787C93B7-9B41-8EA8-A735-7059E7445B41}"/>
              </a:ext>
            </a:extLst>
          </p:cNvPr>
          <p:cNvPicPr>
            <a:picLocks noChangeAspect="1"/>
          </p:cNvPicPr>
          <p:nvPr/>
        </p:nvPicPr>
        <p:blipFill>
          <a:blip r:embed="rId2"/>
          <a:stretch>
            <a:fillRect/>
          </a:stretch>
        </p:blipFill>
        <p:spPr>
          <a:xfrm>
            <a:off x="4242740" y="1363400"/>
            <a:ext cx="7822454" cy="5314139"/>
          </a:xfrm>
          <a:prstGeom prst="rect">
            <a:avLst/>
          </a:prstGeom>
        </p:spPr>
      </p:pic>
      <p:pic>
        <p:nvPicPr>
          <p:cNvPr id="11" name="图片 10">
            <a:extLst>
              <a:ext uri="{FF2B5EF4-FFF2-40B4-BE49-F238E27FC236}">
                <a16:creationId xmlns:a16="http://schemas.microsoft.com/office/drawing/2014/main" id="{81DB0ABE-B4D4-19C4-5009-478649050F59}"/>
              </a:ext>
            </a:extLst>
          </p:cNvPr>
          <p:cNvPicPr>
            <a:picLocks noChangeAspect="1"/>
          </p:cNvPicPr>
          <p:nvPr/>
        </p:nvPicPr>
        <p:blipFill>
          <a:blip r:embed="rId3"/>
          <a:stretch>
            <a:fillRect/>
          </a:stretch>
        </p:blipFill>
        <p:spPr>
          <a:xfrm>
            <a:off x="5243512" y="3114806"/>
            <a:ext cx="2099397" cy="1224214"/>
          </a:xfrm>
          <a:prstGeom prst="rect">
            <a:avLst/>
          </a:prstGeom>
          <a:ln>
            <a:solidFill>
              <a:srgbClr val="FF0000"/>
            </a:solidFill>
          </a:ln>
        </p:spPr>
      </p:pic>
      <p:sp>
        <p:nvSpPr>
          <p:cNvPr id="12" name="对话气泡: 圆角矩形 11">
            <a:extLst>
              <a:ext uri="{FF2B5EF4-FFF2-40B4-BE49-F238E27FC236}">
                <a16:creationId xmlns:a16="http://schemas.microsoft.com/office/drawing/2014/main" id="{282B9FB8-06EA-CB53-64B0-6F9E918D8889}"/>
              </a:ext>
            </a:extLst>
          </p:cNvPr>
          <p:cNvSpPr/>
          <p:nvPr/>
        </p:nvSpPr>
        <p:spPr>
          <a:xfrm>
            <a:off x="5616181" y="6176963"/>
            <a:ext cx="1826042" cy="408710"/>
          </a:xfrm>
          <a:prstGeom prst="wedgeRoundRectCallout">
            <a:avLst>
              <a:gd name="adj1" fmla="val 67937"/>
              <a:gd name="adj2" fmla="val -49364"/>
              <a:gd name="adj3" fmla="val 1666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rPr>
              <a:t>1.</a:t>
            </a:r>
            <a:r>
              <a:rPr lang="zh-CN" altLang="en-US" sz="2400" b="1" dirty="0">
                <a:solidFill>
                  <a:srgbClr val="FF0000"/>
                </a:solidFill>
              </a:rPr>
              <a:t>点击</a:t>
            </a:r>
            <a:r>
              <a:rPr lang="en-US" altLang="zh-CN" sz="2400" b="1" dirty="0">
                <a:solidFill>
                  <a:srgbClr val="FF0000"/>
                </a:solidFill>
              </a:rPr>
              <a:t>Add</a:t>
            </a:r>
            <a:endParaRPr lang="zh-CN" altLang="en-US" sz="2400" b="1" dirty="0">
              <a:solidFill>
                <a:srgbClr val="FF0000"/>
              </a:solidFill>
            </a:endParaRPr>
          </a:p>
        </p:txBody>
      </p:sp>
      <p:sp>
        <p:nvSpPr>
          <p:cNvPr id="13" name="对话气泡: 圆角矩形 12">
            <a:extLst>
              <a:ext uri="{FF2B5EF4-FFF2-40B4-BE49-F238E27FC236}">
                <a16:creationId xmlns:a16="http://schemas.microsoft.com/office/drawing/2014/main" id="{ACF104C8-81B8-5095-0D10-CADE33B98D0D}"/>
              </a:ext>
            </a:extLst>
          </p:cNvPr>
          <p:cNvSpPr/>
          <p:nvPr/>
        </p:nvSpPr>
        <p:spPr>
          <a:xfrm>
            <a:off x="9537623" y="3599709"/>
            <a:ext cx="2204982" cy="841519"/>
          </a:xfrm>
          <a:prstGeom prst="wedgeRoundRectCallout">
            <a:avLst>
              <a:gd name="adj1" fmla="val 10583"/>
              <a:gd name="adj2" fmla="val -227262"/>
              <a:gd name="adj3" fmla="val 1666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rPr>
              <a:t>3.</a:t>
            </a:r>
            <a:r>
              <a:rPr lang="zh-CN" altLang="en-US" sz="2400" b="1" dirty="0">
                <a:solidFill>
                  <a:srgbClr val="FF0000"/>
                </a:solidFill>
              </a:rPr>
              <a:t>点击</a:t>
            </a:r>
            <a:r>
              <a:rPr lang="en-US" altLang="zh-CN" sz="2400" b="1" dirty="0">
                <a:solidFill>
                  <a:srgbClr val="FF0000"/>
                </a:solidFill>
              </a:rPr>
              <a:t>Browse</a:t>
            </a:r>
            <a:r>
              <a:rPr lang="zh-CN" altLang="en-US" sz="2400" b="1" dirty="0">
                <a:solidFill>
                  <a:srgbClr val="FF0000"/>
                </a:solidFill>
              </a:rPr>
              <a:t>选择封装</a:t>
            </a:r>
          </a:p>
        </p:txBody>
      </p:sp>
      <p:sp>
        <p:nvSpPr>
          <p:cNvPr id="14" name="对话气泡: 圆角矩形 13">
            <a:extLst>
              <a:ext uri="{FF2B5EF4-FFF2-40B4-BE49-F238E27FC236}">
                <a16:creationId xmlns:a16="http://schemas.microsoft.com/office/drawing/2014/main" id="{42B20A04-6E67-2A13-1E0C-509A3666D53C}"/>
              </a:ext>
            </a:extLst>
          </p:cNvPr>
          <p:cNvSpPr/>
          <p:nvPr/>
        </p:nvSpPr>
        <p:spPr>
          <a:xfrm>
            <a:off x="4853475" y="4516160"/>
            <a:ext cx="2485050" cy="494554"/>
          </a:xfrm>
          <a:prstGeom prst="wedgeRoundRectCallout">
            <a:avLst>
              <a:gd name="adj1" fmla="val -16373"/>
              <a:gd name="adj2" fmla="val -186827"/>
              <a:gd name="adj3" fmla="val 16667"/>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rPr>
              <a:t>2.</a:t>
            </a:r>
            <a:r>
              <a:rPr lang="zh-CN" altLang="en-US" sz="2400" b="1" dirty="0">
                <a:solidFill>
                  <a:srgbClr val="FF0000"/>
                </a:solidFill>
              </a:rPr>
              <a:t>选择</a:t>
            </a:r>
            <a:r>
              <a:rPr lang="en-US" altLang="zh-CN" sz="2400" b="1" dirty="0">
                <a:solidFill>
                  <a:srgbClr val="FF0000"/>
                </a:solidFill>
              </a:rPr>
              <a:t>Footprint</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83362EDF-DDE2-4A8A-9524-006F6F21130A}"/>
              </a:ext>
            </a:extLst>
          </p:cNvPr>
          <p:cNvSpPr txBox="1"/>
          <p:nvPr/>
        </p:nvSpPr>
        <p:spPr>
          <a:xfrm>
            <a:off x="662086" y="5576798"/>
            <a:ext cx="2806827" cy="923330"/>
          </a:xfrm>
          <a:prstGeom prst="rect">
            <a:avLst/>
          </a:prstGeom>
          <a:noFill/>
          <a:ln>
            <a:solidFill>
              <a:srgbClr val="00B0F0"/>
            </a:solidFill>
          </a:ln>
        </p:spPr>
        <p:txBody>
          <a:bodyPr wrap="square" rtlCol="0">
            <a:spAutoFit/>
          </a:bodyPr>
          <a:lstStyle/>
          <a:p>
            <a:r>
              <a:rPr lang="zh-CN" altLang="en-US" dirty="0">
                <a:latin typeface="黑体" panose="02010609060101010101" pitchFamily="49" charset="-122"/>
                <a:ea typeface="黑体" panose="02010609060101010101" pitchFamily="49" charset="-122"/>
              </a:rPr>
              <a:t>如果元件已经包含封装库，则不必再添加封装该图中的元件就包含了封装库。</a:t>
            </a:r>
          </a:p>
        </p:txBody>
      </p:sp>
      <p:cxnSp>
        <p:nvCxnSpPr>
          <p:cNvPr id="16" name="直接箭头连接符 15">
            <a:extLst>
              <a:ext uri="{FF2B5EF4-FFF2-40B4-BE49-F238E27FC236}">
                <a16:creationId xmlns:a16="http://schemas.microsoft.com/office/drawing/2014/main" id="{8EBDB2BD-D3C3-E7CB-F2D5-C5D632849E0B}"/>
              </a:ext>
            </a:extLst>
          </p:cNvPr>
          <p:cNvCxnSpPr>
            <a:cxnSpLocks/>
            <a:stCxn id="10" idx="3"/>
          </p:cNvCxnSpPr>
          <p:nvPr/>
        </p:nvCxnSpPr>
        <p:spPr>
          <a:xfrm flipV="1">
            <a:off x="3468913" y="5291191"/>
            <a:ext cx="4345053" cy="74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1495683-9250-F2E4-3D66-A6BCB5C57945}"/>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20C2F07D-E929-132D-A047-CD33FA6A52D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8D3F318B-BB7B-3ACE-6BD8-362FD9AC5CCE}"/>
              </a:ext>
            </a:extLst>
          </p:cNvPr>
          <p:cNvSpPr txBox="1"/>
          <p:nvPr/>
        </p:nvSpPr>
        <p:spPr>
          <a:xfrm>
            <a:off x="662086" y="1461464"/>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35986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4E8A7-9B22-9B54-82AD-ADA147C4CDC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0CC242A5-CC38-664E-7B15-85F537AC4104}"/>
              </a:ext>
            </a:extLst>
          </p:cNvPr>
          <p:cNvSpPr>
            <a:spLocks noGrp="1"/>
          </p:cNvSpPr>
          <p:nvPr>
            <p:ph idx="1"/>
          </p:nvPr>
        </p:nvSpPr>
        <p:spPr>
          <a:xfrm>
            <a:off x="830942" y="2718254"/>
            <a:ext cx="3179618" cy="4351338"/>
          </a:xfrm>
        </p:spPr>
        <p:txBody>
          <a:bodyPr/>
          <a:lstStyle/>
          <a:p>
            <a:pPr marL="0" indent="0">
              <a:buNone/>
            </a:pPr>
            <a:r>
              <a:rPr lang="zh-CN" altLang="en-US" dirty="0">
                <a:latin typeface="Arial Black" panose="020B0A04020102020204" pitchFamily="34" charset="0"/>
                <a:ea typeface="黑体" panose="02010609060101010101" pitchFamily="49" charset="-122"/>
              </a:rPr>
              <a:t>★点击</a:t>
            </a:r>
            <a:r>
              <a:rPr lang="en-US" altLang="zh-CN" dirty="0">
                <a:latin typeface="Arial Black" panose="020B0A04020102020204" pitchFamily="34" charset="0"/>
                <a:ea typeface="黑体" panose="02010609060101010101" pitchFamily="49" charset="-122"/>
              </a:rPr>
              <a:t>Brows</a:t>
            </a:r>
            <a:r>
              <a:rPr lang="zh-CN" altLang="en-US" dirty="0">
                <a:latin typeface="Arial Black" panose="020B0A04020102020204" pitchFamily="34" charset="0"/>
                <a:ea typeface="黑体" panose="02010609060101010101" pitchFamily="49" charset="-122"/>
              </a:rPr>
              <a:t>后，选择所需封装库和正确的封装。</a:t>
            </a:r>
          </a:p>
        </p:txBody>
      </p:sp>
      <p:pic>
        <p:nvPicPr>
          <p:cNvPr id="9" name="图片 8">
            <a:extLst>
              <a:ext uri="{FF2B5EF4-FFF2-40B4-BE49-F238E27FC236}">
                <a16:creationId xmlns:a16="http://schemas.microsoft.com/office/drawing/2014/main" id="{D653C5A4-B050-8EF1-F057-A4A51E24235A}"/>
              </a:ext>
            </a:extLst>
          </p:cNvPr>
          <p:cNvPicPr>
            <a:picLocks noChangeAspect="1"/>
          </p:cNvPicPr>
          <p:nvPr/>
        </p:nvPicPr>
        <p:blipFill>
          <a:blip r:embed="rId2"/>
          <a:stretch>
            <a:fillRect/>
          </a:stretch>
        </p:blipFill>
        <p:spPr>
          <a:xfrm>
            <a:off x="4192704" y="1330038"/>
            <a:ext cx="7986218" cy="5472374"/>
          </a:xfrm>
          <a:prstGeom prst="rect">
            <a:avLst/>
          </a:prstGeom>
        </p:spPr>
      </p:pic>
      <p:sp>
        <p:nvSpPr>
          <p:cNvPr id="10" name="文本框 9">
            <a:extLst>
              <a:ext uri="{FF2B5EF4-FFF2-40B4-BE49-F238E27FC236}">
                <a16:creationId xmlns:a16="http://schemas.microsoft.com/office/drawing/2014/main" id="{6AA00ED9-3446-3DBA-632D-72E5163647AC}"/>
              </a:ext>
            </a:extLst>
          </p:cNvPr>
          <p:cNvSpPr txBox="1"/>
          <p:nvPr/>
        </p:nvSpPr>
        <p:spPr>
          <a:xfrm>
            <a:off x="5999018" y="1875354"/>
            <a:ext cx="2008909" cy="400110"/>
          </a:xfrm>
          <a:prstGeom prst="rect">
            <a:avLst/>
          </a:prstGeom>
          <a:solidFill>
            <a:schemeClr val="bg1"/>
          </a:solidFill>
        </p:spPr>
        <p:txBody>
          <a:bodyPr wrap="square" rtlCol="0">
            <a:spAutoFit/>
          </a:bodyPr>
          <a:lstStyle/>
          <a:p>
            <a:pPr algn="ctr"/>
            <a:r>
              <a:rPr lang="zh-CN" altLang="en-US" sz="2000" dirty="0">
                <a:solidFill>
                  <a:srgbClr val="FF0000"/>
                </a:solidFill>
              </a:rPr>
              <a:t>选择封装库</a:t>
            </a:r>
          </a:p>
        </p:txBody>
      </p:sp>
      <p:sp>
        <p:nvSpPr>
          <p:cNvPr id="11" name="文本框 10">
            <a:extLst>
              <a:ext uri="{FF2B5EF4-FFF2-40B4-BE49-F238E27FC236}">
                <a16:creationId xmlns:a16="http://schemas.microsoft.com/office/drawing/2014/main" id="{29ED7C70-115B-52D5-5C8A-63C872EAE7FD}"/>
              </a:ext>
            </a:extLst>
          </p:cNvPr>
          <p:cNvSpPr txBox="1"/>
          <p:nvPr/>
        </p:nvSpPr>
        <p:spPr>
          <a:xfrm>
            <a:off x="5363413" y="4200281"/>
            <a:ext cx="2008909" cy="400110"/>
          </a:xfrm>
          <a:prstGeom prst="rect">
            <a:avLst/>
          </a:prstGeom>
          <a:solidFill>
            <a:schemeClr val="bg1"/>
          </a:solidFill>
        </p:spPr>
        <p:txBody>
          <a:bodyPr wrap="square" rtlCol="0">
            <a:spAutoFit/>
          </a:bodyPr>
          <a:lstStyle/>
          <a:p>
            <a:pPr algn="ctr"/>
            <a:r>
              <a:rPr lang="zh-CN" altLang="en-US" sz="2000" dirty="0">
                <a:solidFill>
                  <a:srgbClr val="FF0000"/>
                </a:solidFill>
              </a:rPr>
              <a:t>选择所需封装</a:t>
            </a:r>
          </a:p>
        </p:txBody>
      </p:sp>
      <p:sp>
        <p:nvSpPr>
          <p:cNvPr id="14" name="文本框 13">
            <a:extLst>
              <a:ext uri="{FF2B5EF4-FFF2-40B4-BE49-F238E27FC236}">
                <a16:creationId xmlns:a16="http://schemas.microsoft.com/office/drawing/2014/main" id="{A12C5D51-14C4-EE0F-F1AA-B12CEC104D2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A02C8FE1-555A-6478-F702-B45AA62B5AB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445CF8F5-2FD2-BA46-6BA4-5239B58A6D99}"/>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194474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BFB3-116F-ED69-2B89-6792819FDB1B}"/>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165A46D4-631D-B486-9EA1-886E23986200}"/>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3D6699D2-1070-60F1-8C48-82E01AE9FFE2}"/>
              </a:ext>
            </a:extLst>
          </p:cNvPr>
          <p:cNvSpPr txBox="1"/>
          <p:nvPr/>
        </p:nvSpPr>
        <p:spPr>
          <a:xfrm>
            <a:off x="541078" y="608842"/>
            <a:ext cx="10948957"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电路的载体形式①</a:t>
            </a:r>
          </a:p>
        </p:txBody>
      </p:sp>
      <p:pic>
        <p:nvPicPr>
          <p:cNvPr id="9" name="图片 8">
            <a:extLst>
              <a:ext uri="{FF2B5EF4-FFF2-40B4-BE49-F238E27FC236}">
                <a16:creationId xmlns:a16="http://schemas.microsoft.com/office/drawing/2014/main" id="{A6872406-52AA-9566-DC37-9615D51D1576}"/>
              </a:ext>
            </a:extLst>
          </p:cNvPr>
          <p:cNvPicPr>
            <a:picLocks noChangeAspect="1"/>
          </p:cNvPicPr>
          <p:nvPr/>
        </p:nvPicPr>
        <p:blipFill>
          <a:blip r:embed="rId3"/>
          <a:stretch>
            <a:fillRect/>
          </a:stretch>
        </p:blipFill>
        <p:spPr>
          <a:xfrm>
            <a:off x="5931262" y="1784655"/>
            <a:ext cx="6260738" cy="4700753"/>
          </a:xfrm>
          <a:prstGeom prst="rect">
            <a:avLst/>
          </a:prstGeom>
        </p:spPr>
      </p:pic>
      <p:pic>
        <p:nvPicPr>
          <p:cNvPr id="11" name="图片 10">
            <a:extLst>
              <a:ext uri="{FF2B5EF4-FFF2-40B4-BE49-F238E27FC236}">
                <a16:creationId xmlns:a16="http://schemas.microsoft.com/office/drawing/2014/main" id="{6415DA63-54A2-0F1E-9A46-10B6B38C196E}"/>
              </a:ext>
            </a:extLst>
          </p:cNvPr>
          <p:cNvPicPr>
            <a:picLocks noChangeAspect="1"/>
          </p:cNvPicPr>
          <p:nvPr/>
        </p:nvPicPr>
        <p:blipFill>
          <a:blip r:embed="rId4"/>
          <a:stretch>
            <a:fillRect/>
          </a:stretch>
        </p:blipFill>
        <p:spPr>
          <a:xfrm>
            <a:off x="0" y="1784655"/>
            <a:ext cx="5827804" cy="4773163"/>
          </a:xfrm>
          <a:prstGeom prst="rect">
            <a:avLst/>
          </a:prstGeom>
        </p:spPr>
      </p:pic>
    </p:spTree>
    <p:extLst>
      <p:ext uri="{BB962C8B-B14F-4D97-AF65-F5344CB8AC3E}">
        <p14:creationId xmlns:p14="http://schemas.microsoft.com/office/powerpoint/2010/main" val="718292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36E48-B3EB-ACBC-9690-7D2D67528B4A}"/>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AE3488DD-F9B3-B488-3EC0-D3D3DD2532E7}"/>
              </a:ext>
            </a:extLst>
          </p:cNvPr>
          <p:cNvSpPr>
            <a:spLocks noGrp="1"/>
          </p:cNvSpPr>
          <p:nvPr>
            <p:ph idx="1"/>
          </p:nvPr>
        </p:nvSpPr>
        <p:spPr>
          <a:xfrm>
            <a:off x="838200" y="2293134"/>
            <a:ext cx="10515600" cy="4351338"/>
          </a:xfrm>
        </p:spPr>
        <p:txBody>
          <a:bodyPr/>
          <a:lstStyle/>
          <a:p>
            <a:pPr marL="0" indent="0">
              <a:buNone/>
            </a:pPr>
            <a:r>
              <a:rPr lang="zh-CN" altLang="en-US" dirty="0">
                <a:latin typeface="Arial Black" panose="020B0A04020102020204" pitchFamily="34" charset="0"/>
                <a:ea typeface="黑体" panose="02010609060101010101" pitchFamily="49" charset="-122"/>
              </a:rPr>
              <a:t>★放置好所有元件，并编辑好正确的参数和封装，连接上导线。得到完整的原理图。</a:t>
            </a:r>
          </a:p>
        </p:txBody>
      </p:sp>
      <p:sp>
        <p:nvSpPr>
          <p:cNvPr id="16" name="文本框 15">
            <a:extLst>
              <a:ext uri="{FF2B5EF4-FFF2-40B4-BE49-F238E27FC236}">
                <a16:creationId xmlns:a16="http://schemas.microsoft.com/office/drawing/2014/main" id="{059C0741-3111-4617-EA00-AB620C5FD762}"/>
              </a:ext>
            </a:extLst>
          </p:cNvPr>
          <p:cNvSpPr txBox="1"/>
          <p:nvPr/>
        </p:nvSpPr>
        <p:spPr>
          <a:xfrm>
            <a:off x="7829550" y="3129975"/>
            <a:ext cx="4490755" cy="2677656"/>
          </a:xfrm>
          <a:prstGeom prst="rect">
            <a:avLst/>
          </a:prstGeom>
          <a:noFill/>
        </p:spPr>
        <p:txBody>
          <a:bodyPr wrap="square" rtlCol="0">
            <a:spAutoFit/>
          </a:bodyPr>
          <a:lstStyle/>
          <a:p>
            <a:r>
              <a:rPr lang="zh-CN" altLang="en-US" sz="2800" dirty="0">
                <a:latin typeface="Arial" panose="020B0604020202020204" pitchFamily="34" charset="0"/>
                <a:ea typeface="黑体" panose="02010609060101010101" pitchFamily="49" charset="-122"/>
                <a:cs typeface="Arial" panose="020B0604020202020204" pitchFamily="34" charset="0"/>
              </a:rPr>
              <a:t>快捷键：</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r>
              <a:rPr lang="zh-CN" altLang="en-US" sz="2800" dirty="0">
                <a:latin typeface="Arial" panose="020B0604020202020204" pitchFamily="34" charset="0"/>
                <a:ea typeface="黑体" panose="02010609060101010101" pitchFamily="49" charset="-122"/>
                <a:cs typeface="Arial" panose="020B0604020202020204" pitchFamily="34" charset="0"/>
              </a:rPr>
              <a:t>放大</a:t>
            </a:r>
            <a:r>
              <a:rPr lang="en-US" altLang="zh-CN" sz="2800" dirty="0" err="1">
                <a:latin typeface="Arial" panose="020B0604020202020204" pitchFamily="34" charset="0"/>
                <a:ea typeface="黑体" panose="02010609060101010101" pitchFamily="49" charset="-122"/>
                <a:cs typeface="Arial" panose="020B0604020202020204" pitchFamily="34" charset="0"/>
              </a:rPr>
              <a:t>PgUp</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r>
              <a:rPr lang="zh-CN" altLang="en-US" sz="2800" dirty="0">
                <a:latin typeface="Arial" panose="020B0604020202020204" pitchFamily="34" charset="0"/>
                <a:ea typeface="黑体" panose="02010609060101010101" pitchFamily="49" charset="-122"/>
                <a:cs typeface="Arial" panose="020B0604020202020204" pitchFamily="34" charset="0"/>
              </a:rPr>
              <a:t>缩小</a:t>
            </a:r>
            <a:r>
              <a:rPr lang="en-US" altLang="zh-CN" sz="2800" dirty="0" err="1">
                <a:latin typeface="Arial" panose="020B0604020202020204" pitchFamily="34" charset="0"/>
                <a:ea typeface="黑体" panose="02010609060101010101" pitchFamily="49" charset="-122"/>
                <a:cs typeface="Arial" panose="020B0604020202020204" pitchFamily="34" charset="0"/>
              </a:rPr>
              <a:t>PgDn</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r>
              <a:rPr lang="zh-CN" altLang="en-US" sz="2800" dirty="0">
                <a:latin typeface="Arial" panose="020B0604020202020204" pitchFamily="34" charset="0"/>
                <a:ea typeface="黑体" panose="02010609060101010101" pitchFamily="49" charset="-122"/>
                <a:cs typeface="Arial" panose="020B0604020202020204" pitchFamily="34" charset="0"/>
              </a:rPr>
              <a:t>电器画线</a:t>
            </a:r>
            <a:r>
              <a:rPr lang="en-US" altLang="zh-CN" sz="2800" dirty="0" err="1">
                <a:latin typeface="Arial" panose="020B0604020202020204" pitchFamily="34" charset="0"/>
                <a:ea typeface="黑体" panose="02010609060101010101" pitchFamily="49" charset="-122"/>
                <a:cs typeface="Arial" panose="020B0604020202020204" pitchFamily="34" charset="0"/>
              </a:rPr>
              <a:t>ctrl+W</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r>
              <a:rPr lang="zh-CN" altLang="en-US" sz="2800" dirty="0">
                <a:latin typeface="Arial" panose="020B0604020202020204" pitchFamily="34" charset="0"/>
                <a:ea typeface="黑体" panose="02010609060101010101" pitchFamily="49" charset="-122"/>
                <a:cs typeface="Arial" panose="020B0604020202020204" pitchFamily="34" charset="0"/>
              </a:rPr>
              <a:t>旋转元件 </a:t>
            </a:r>
            <a:r>
              <a:rPr lang="en-US" altLang="zh-CN" sz="2800" dirty="0">
                <a:latin typeface="Arial" panose="020B0604020202020204" pitchFamily="34" charset="0"/>
                <a:ea typeface="黑体" panose="02010609060101010101" pitchFamily="49" charset="-122"/>
                <a:cs typeface="Arial" panose="020B0604020202020204" pitchFamily="34" charset="0"/>
              </a:rPr>
              <a:t>space</a:t>
            </a:r>
            <a:r>
              <a:rPr lang="zh-CN" altLang="en-US" sz="2800" dirty="0">
                <a:latin typeface="Arial" panose="020B0604020202020204" pitchFamily="34" charset="0"/>
                <a:ea typeface="黑体" panose="02010609060101010101" pitchFamily="49" charset="-122"/>
                <a:cs typeface="Arial" panose="020B0604020202020204" pitchFamily="34" charset="0"/>
              </a:rPr>
              <a:t>空格键</a:t>
            </a:r>
            <a:endParaRPr lang="en-US" altLang="zh-CN" sz="2800" dirty="0">
              <a:latin typeface="Arial" panose="020B0604020202020204" pitchFamily="34" charset="0"/>
              <a:ea typeface="黑体" panose="02010609060101010101" pitchFamily="49" charset="-122"/>
              <a:cs typeface="Arial" panose="020B0604020202020204" pitchFamily="34" charset="0"/>
            </a:endParaRPr>
          </a:p>
          <a:p>
            <a:r>
              <a:rPr lang="en-US" altLang="zh-CN" sz="2800" dirty="0">
                <a:latin typeface="Arial" panose="020B0604020202020204" pitchFamily="34" charset="0"/>
                <a:ea typeface="黑体" panose="02010609060101010101" pitchFamily="49" charset="-122"/>
                <a:cs typeface="Arial" panose="020B0604020202020204" pitchFamily="34" charset="0"/>
              </a:rPr>
              <a:t>PCB</a:t>
            </a:r>
            <a:r>
              <a:rPr lang="zh-CN" altLang="en-US" sz="2800" dirty="0">
                <a:latin typeface="Arial" panose="020B0604020202020204" pitchFamily="34" charset="0"/>
                <a:ea typeface="黑体" panose="02010609060101010101" pitchFamily="49" charset="-122"/>
                <a:cs typeface="Arial" panose="020B0604020202020204" pitchFamily="34" charset="0"/>
              </a:rPr>
              <a:t>中测量两点距离</a:t>
            </a:r>
            <a:r>
              <a:rPr lang="en-US" altLang="zh-CN" sz="2800" dirty="0" err="1">
                <a:latin typeface="Arial" panose="020B0604020202020204" pitchFamily="34" charset="0"/>
                <a:ea typeface="黑体" panose="02010609060101010101" pitchFamily="49" charset="-122"/>
                <a:cs typeface="Arial" panose="020B0604020202020204" pitchFamily="34" charset="0"/>
              </a:rPr>
              <a:t>ctrl+M</a:t>
            </a:r>
            <a:endParaRPr lang="zh-CN" altLang="en-US" sz="2800" dirty="0">
              <a:latin typeface="Arial" panose="020B0604020202020204" pitchFamily="34" charset="0"/>
              <a:ea typeface="黑体" panose="02010609060101010101" pitchFamily="49" charset="-122"/>
              <a:cs typeface="Arial" panose="020B0604020202020204" pitchFamily="34" charset="0"/>
            </a:endParaRPr>
          </a:p>
        </p:txBody>
      </p:sp>
      <p:pic>
        <p:nvPicPr>
          <p:cNvPr id="14" name="图片 13">
            <a:extLst>
              <a:ext uri="{FF2B5EF4-FFF2-40B4-BE49-F238E27FC236}">
                <a16:creationId xmlns:a16="http://schemas.microsoft.com/office/drawing/2014/main" id="{DCE59D1A-F38D-2FDC-2651-9033DEF3324D}"/>
              </a:ext>
            </a:extLst>
          </p:cNvPr>
          <p:cNvPicPr>
            <a:picLocks noChangeAspect="1"/>
          </p:cNvPicPr>
          <p:nvPr/>
        </p:nvPicPr>
        <p:blipFill>
          <a:blip r:embed="rId2"/>
          <a:stretch>
            <a:fillRect/>
          </a:stretch>
        </p:blipFill>
        <p:spPr>
          <a:xfrm>
            <a:off x="3703950" y="3025156"/>
            <a:ext cx="4043869" cy="2661849"/>
          </a:xfrm>
          <a:prstGeom prst="rect">
            <a:avLst/>
          </a:prstGeom>
        </p:spPr>
      </p:pic>
      <p:sp>
        <p:nvSpPr>
          <p:cNvPr id="7" name="文本框 6">
            <a:extLst>
              <a:ext uri="{FF2B5EF4-FFF2-40B4-BE49-F238E27FC236}">
                <a16:creationId xmlns:a16="http://schemas.microsoft.com/office/drawing/2014/main" id="{792F1E7B-0601-A80D-E6D3-AC5211867B1D}"/>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DA894555-AA2A-C748-8664-B472039C8447}"/>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F8FFDD4B-DE9B-297C-E8AF-577C01B98383}"/>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2576214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71DB2-CCB9-64AF-BE8F-90D47FCE85D0}"/>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D2F1618-FF3D-76DD-F254-D9301E23DE2C}"/>
              </a:ext>
            </a:extLst>
          </p:cNvPr>
          <p:cNvSpPr>
            <a:spLocks noGrp="1"/>
          </p:cNvSpPr>
          <p:nvPr>
            <p:ph idx="1"/>
          </p:nvPr>
        </p:nvSpPr>
        <p:spPr>
          <a:xfrm>
            <a:off x="838200" y="2159454"/>
            <a:ext cx="10515600" cy="4351338"/>
          </a:xfrm>
        </p:spPr>
        <p:txBody>
          <a:bodyPr/>
          <a:lstStyle/>
          <a:p>
            <a:pPr marL="0" indent="0">
              <a:buNone/>
            </a:pPr>
            <a:r>
              <a:rPr lang="zh-CN" altLang="en-US" dirty="0">
                <a:latin typeface="Arial Black" panose="020B0A04020102020204" pitchFamily="34" charset="0"/>
                <a:ea typeface="黑体" panose="02010609060101010101" pitchFamily="49" charset="-122"/>
              </a:rPr>
              <a:t>★放置好所有元件，并编辑好正确的参数和封装，</a:t>
            </a:r>
            <a:r>
              <a:rPr lang="zh-CN" altLang="en-US" b="1" dirty="0">
                <a:solidFill>
                  <a:srgbClr val="FF0000"/>
                </a:solidFill>
                <a:latin typeface="Arial Black" panose="020B0A04020102020204" pitchFamily="34" charset="0"/>
                <a:ea typeface="黑体" panose="02010609060101010101" pitchFamily="49" charset="-122"/>
              </a:rPr>
              <a:t>连接上导线</a:t>
            </a:r>
            <a:r>
              <a:rPr lang="zh-CN" altLang="en-US" dirty="0">
                <a:latin typeface="Arial Black" panose="020B0A04020102020204" pitchFamily="34" charset="0"/>
                <a:ea typeface="黑体" panose="02010609060101010101" pitchFamily="49" charset="-122"/>
              </a:rPr>
              <a:t>。得到完整的原理图。</a:t>
            </a:r>
          </a:p>
        </p:txBody>
      </p:sp>
      <p:pic>
        <p:nvPicPr>
          <p:cNvPr id="6" name="图片 5">
            <a:extLst>
              <a:ext uri="{FF2B5EF4-FFF2-40B4-BE49-F238E27FC236}">
                <a16:creationId xmlns:a16="http://schemas.microsoft.com/office/drawing/2014/main" id="{529473E3-40A2-CC5B-F5E2-12526E81967C}"/>
              </a:ext>
            </a:extLst>
          </p:cNvPr>
          <p:cNvPicPr>
            <a:picLocks noChangeAspect="1"/>
          </p:cNvPicPr>
          <p:nvPr/>
        </p:nvPicPr>
        <p:blipFill>
          <a:blip r:embed="rId2"/>
          <a:stretch>
            <a:fillRect/>
          </a:stretch>
        </p:blipFill>
        <p:spPr>
          <a:xfrm>
            <a:off x="3267075" y="3157538"/>
            <a:ext cx="6934200" cy="3019425"/>
          </a:xfrm>
          <a:prstGeom prst="rect">
            <a:avLst/>
          </a:prstGeom>
        </p:spPr>
      </p:pic>
      <p:sp>
        <p:nvSpPr>
          <p:cNvPr id="4" name="矩形 3">
            <a:extLst>
              <a:ext uri="{FF2B5EF4-FFF2-40B4-BE49-F238E27FC236}">
                <a16:creationId xmlns:a16="http://schemas.microsoft.com/office/drawing/2014/main" id="{5E224628-4997-F057-3614-F180CC1ED63C}"/>
              </a:ext>
            </a:extLst>
          </p:cNvPr>
          <p:cNvSpPr/>
          <p:nvPr/>
        </p:nvSpPr>
        <p:spPr>
          <a:xfrm>
            <a:off x="3333750" y="3157538"/>
            <a:ext cx="742950" cy="452437"/>
          </a:xfrm>
          <a:custGeom>
            <a:avLst/>
            <a:gdLst>
              <a:gd name="connsiteX0" fmla="*/ 0 w 742950"/>
              <a:gd name="connsiteY0" fmla="*/ 0 h 452437"/>
              <a:gd name="connsiteX1" fmla="*/ 364046 w 742950"/>
              <a:gd name="connsiteY1" fmla="*/ 0 h 452437"/>
              <a:gd name="connsiteX2" fmla="*/ 742950 w 742950"/>
              <a:gd name="connsiteY2" fmla="*/ 0 h 452437"/>
              <a:gd name="connsiteX3" fmla="*/ 742950 w 742950"/>
              <a:gd name="connsiteY3" fmla="*/ 452437 h 452437"/>
              <a:gd name="connsiteX4" fmla="*/ 378905 w 742950"/>
              <a:gd name="connsiteY4" fmla="*/ 452437 h 452437"/>
              <a:gd name="connsiteX5" fmla="*/ 0 w 742950"/>
              <a:gd name="connsiteY5" fmla="*/ 452437 h 452437"/>
              <a:gd name="connsiteX6" fmla="*/ 0 w 742950"/>
              <a:gd name="connsiteY6" fmla="*/ 0 h 45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950" h="452437" extrusionOk="0">
                <a:moveTo>
                  <a:pt x="0" y="0"/>
                </a:moveTo>
                <a:cubicBezTo>
                  <a:pt x="111307" y="-31825"/>
                  <a:pt x="207155" y="21936"/>
                  <a:pt x="364046" y="0"/>
                </a:cubicBezTo>
                <a:cubicBezTo>
                  <a:pt x="520937" y="-21936"/>
                  <a:pt x="661044" y="18308"/>
                  <a:pt x="742950" y="0"/>
                </a:cubicBezTo>
                <a:cubicBezTo>
                  <a:pt x="758779" y="146995"/>
                  <a:pt x="717510" y="284087"/>
                  <a:pt x="742950" y="452437"/>
                </a:cubicBezTo>
                <a:cubicBezTo>
                  <a:pt x="578783" y="470016"/>
                  <a:pt x="526558" y="439694"/>
                  <a:pt x="378905" y="452437"/>
                </a:cubicBezTo>
                <a:cubicBezTo>
                  <a:pt x="231253" y="465180"/>
                  <a:pt x="126278" y="435504"/>
                  <a:pt x="0" y="452437"/>
                </a:cubicBezTo>
                <a:cubicBezTo>
                  <a:pt x="-43636" y="320643"/>
                  <a:pt x="30885" y="208736"/>
                  <a:pt x="0" y="0"/>
                </a:cubicBezTo>
                <a:close/>
              </a:path>
            </a:pathLst>
          </a:custGeom>
          <a:noFill/>
          <a:ln w="38100">
            <a:solidFill>
              <a:srgbClr val="FF0000"/>
            </a:solidFill>
            <a:extLst>
              <a:ext uri="{C807C97D-BFC1-408E-A445-0C87EB9F89A2}">
                <ask:lineSketchStyleProps xmlns:ask="http://schemas.microsoft.com/office/drawing/2018/sketchyshapes" sd="384187230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A460281-ED00-008D-6400-3393A701BC93}"/>
              </a:ext>
            </a:extLst>
          </p:cNvPr>
          <p:cNvSpPr/>
          <p:nvPr/>
        </p:nvSpPr>
        <p:spPr>
          <a:xfrm>
            <a:off x="3362325" y="5367338"/>
            <a:ext cx="2000250" cy="547687"/>
          </a:xfrm>
          <a:custGeom>
            <a:avLst/>
            <a:gdLst>
              <a:gd name="connsiteX0" fmla="*/ 0 w 2000250"/>
              <a:gd name="connsiteY0" fmla="*/ 0 h 547687"/>
              <a:gd name="connsiteX1" fmla="*/ 480060 w 2000250"/>
              <a:gd name="connsiteY1" fmla="*/ 0 h 547687"/>
              <a:gd name="connsiteX2" fmla="*/ 960120 w 2000250"/>
              <a:gd name="connsiteY2" fmla="*/ 0 h 547687"/>
              <a:gd name="connsiteX3" fmla="*/ 1440180 w 2000250"/>
              <a:gd name="connsiteY3" fmla="*/ 0 h 547687"/>
              <a:gd name="connsiteX4" fmla="*/ 2000250 w 2000250"/>
              <a:gd name="connsiteY4" fmla="*/ 0 h 547687"/>
              <a:gd name="connsiteX5" fmla="*/ 2000250 w 2000250"/>
              <a:gd name="connsiteY5" fmla="*/ 547687 h 547687"/>
              <a:gd name="connsiteX6" fmla="*/ 1560195 w 2000250"/>
              <a:gd name="connsiteY6" fmla="*/ 547687 h 547687"/>
              <a:gd name="connsiteX7" fmla="*/ 1020128 w 2000250"/>
              <a:gd name="connsiteY7" fmla="*/ 547687 h 547687"/>
              <a:gd name="connsiteX8" fmla="*/ 560070 w 2000250"/>
              <a:gd name="connsiteY8" fmla="*/ 547687 h 547687"/>
              <a:gd name="connsiteX9" fmla="*/ 0 w 2000250"/>
              <a:gd name="connsiteY9" fmla="*/ 547687 h 547687"/>
              <a:gd name="connsiteX10" fmla="*/ 0 w 2000250"/>
              <a:gd name="connsiteY10" fmla="*/ 0 h 54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0250" h="547687" extrusionOk="0">
                <a:moveTo>
                  <a:pt x="0" y="0"/>
                </a:moveTo>
                <a:cubicBezTo>
                  <a:pt x="144911" y="-42694"/>
                  <a:pt x="370548" y="24410"/>
                  <a:pt x="480060" y="0"/>
                </a:cubicBezTo>
                <a:cubicBezTo>
                  <a:pt x="589572" y="-24410"/>
                  <a:pt x="735920" y="43076"/>
                  <a:pt x="960120" y="0"/>
                </a:cubicBezTo>
                <a:cubicBezTo>
                  <a:pt x="1184320" y="-43076"/>
                  <a:pt x="1266602" y="47563"/>
                  <a:pt x="1440180" y="0"/>
                </a:cubicBezTo>
                <a:cubicBezTo>
                  <a:pt x="1613758" y="-47563"/>
                  <a:pt x="1796229" y="59737"/>
                  <a:pt x="2000250" y="0"/>
                </a:cubicBezTo>
                <a:cubicBezTo>
                  <a:pt x="2005298" y="140822"/>
                  <a:pt x="1945591" y="312948"/>
                  <a:pt x="2000250" y="547687"/>
                </a:cubicBezTo>
                <a:cubicBezTo>
                  <a:pt x="1803323" y="572575"/>
                  <a:pt x="1770093" y="498199"/>
                  <a:pt x="1560195" y="547687"/>
                </a:cubicBezTo>
                <a:cubicBezTo>
                  <a:pt x="1350298" y="597175"/>
                  <a:pt x="1150942" y="515779"/>
                  <a:pt x="1020128" y="547687"/>
                </a:cubicBezTo>
                <a:cubicBezTo>
                  <a:pt x="889314" y="579595"/>
                  <a:pt x="653081" y="542795"/>
                  <a:pt x="560070" y="547687"/>
                </a:cubicBezTo>
                <a:cubicBezTo>
                  <a:pt x="467059" y="552579"/>
                  <a:pt x="142355" y="490349"/>
                  <a:pt x="0" y="547687"/>
                </a:cubicBezTo>
                <a:cubicBezTo>
                  <a:pt x="-50076" y="319023"/>
                  <a:pt x="13717" y="167749"/>
                  <a:pt x="0" y="0"/>
                </a:cubicBezTo>
                <a:close/>
              </a:path>
            </a:pathLst>
          </a:custGeom>
          <a:noFill/>
          <a:ln w="38100">
            <a:solidFill>
              <a:srgbClr val="FF0000"/>
            </a:solidFill>
            <a:extLst>
              <a:ext uri="{C807C97D-BFC1-408E-A445-0C87EB9F89A2}">
                <ask:lineSketchStyleProps xmlns:ask="http://schemas.microsoft.com/office/drawing/2018/sketchyshapes" sd="384187230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85F54EE-36E6-3D6F-0E29-ABD16707DBD9}"/>
              </a:ext>
            </a:extLst>
          </p:cNvPr>
          <p:cNvSpPr/>
          <p:nvPr/>
        </p:nvSpPr>
        <p:spPr>
          <a:xfrm>
            <a:off x="8724900" y="3548857"/>
            <a:ext cx="295275" cy="527843"/>
          </a:xfrm>
          <a:custGeom>
            <a:avLst/>
            <a:gdLst>
              <a:gd name="connsiteX0" fmla="*/ 0 w 295275"/>
              <a:gd name="connsiteY0" fmla="*/ 0 h 527843"/>
              <a:gd name="connsiteX1" fmla="*/ 295275 w 295275"/>
              <a:gd name="connsiteY1" fmla="*/ 0 h 527843"/>
              <a:gd name="connsiteX2" fmla="*/ 295275 w 295275"/>
              <a:gd name="connsiteY2" fmla="*/ 527843 h 527843"/>
              <a:gd name="connsiteX3" fmla="*/ 0 w 295275"/>
              <a:gd name="connsiteY3" fmla="*/ 527843 h 527843"/>
              <a:gd name="connsiteX4" fmla="*/ 0 w 295275"/>
              <a:gd name="connsiteY4" fmla="*/ 0 h 527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27843" extrusionOk="0">
                <a:moveTo>
                  <a:pt x="0" y="0"/>
                </a:moveTo>
                <a:cubicBezTo>
                  <a:pt x="107093" y="-16405"/>
                  <a:pt x="232661" y="10465"/>
                  <a:pt x="295275" y="0"/>
                </a:cubicBezTo>
                <a:cubicBezTo>
                  <a:pt x="357190" y="251050"/>
                  <a:pt x="261425" y="300161"/>
                  <a:pt x="295275" y="527843"/>
                </a:cubicBezTo>
                <a:cubicBezTo>
                  <a:pt x="174075" y="554606"/>
                  <a:pt x="81782" y="503484"/>
                  <a:pt x="0" y="527843"/>
                </a:cubicBezTo>
                <a:cubicBezTo>
                  <a:pt x="-3512" y="359298"/>
                  <a:pt x="6055" y="145924"/>
                  <a:pt x="0" y="0"/>
                </a:cubicBezTo>
                <a:close/>
              </a:path>
            </a:pathLst>
          </a:custGeom>
          <a:noFill/>
          <a:ln w="38100">
            <a:solidFill>
              <a:srgbClr val="FF0000"/>
            </a:solidFill>
            <a:extLst>
              <a:ext uri="{C807C97D-BFC1-408E-A445-0C87EB9F89A2}">
                <ask:lineSketchStyleProps xmlns:ask="http://schemas.microsoft.com/office/drawing/2018/sketchyshapes" sd="384187230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FBCD7E7A-B98B-B356-A32A-F35F09DFBDBA}"/>
              </a:ext>
            </a:extLst>
          </p:cNvPr>
          <p:cNvCxnSpPr>
            <a:cxnSpLocks/>
          </p:cNvCxnSpPr>
          <p:nvPr/>
        </p:nvCxnSpPr>
        <p:spPr>
          <a:xfrm flipH="1">
            <a:off x="9105900" y="2743200"/>
            <a:ext cx="600075" cy="805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C866EA9-2209-1534-D42A-70A78BF9199A}"/>
              </a:ext>
            </a:extLst>
          </p:cNvPr>
          <p:cNvCxnSpPr>
            <a:cxnSpLocks/>
          </p:cNvCxnSpPr>
          <p:nvPr/>
        </p:nvCxnSpPr>
        <p:spPr>
          <a:xfrm flipH="1">
            <a:off x="4376737" y="2754709"/>
            <a:ext cx="5329238" cy="28864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BA7C392-36FB-3CED-08B7-5682BE5D45C5}"/>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设计电路原理图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0EE3E3DA-7244-FD49-5EFD-7FDB4418D9B8}"/>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5DD7FD22-BA11-50E4-A594-3921B43FFC7B}"/>
              </a:ext>
            </a:extLst>
          </p:cNvPr>
          <p:cNvSpPr txBox="1"/>
          <p:nvPr/>
        </p:nvSpPr>
        <p:spPr>
          <a:xfrm>
            <a:off x="925287" y="1474731"/>
            <a:ext cx="6117770" cy="584775"/>
          </a:xfrm>
          <a:prstGeom prst="rect">
            <a:avLst/>
          </a:prstGeom>
          <a:noFill/>
        </p:spPr>
        <p:txBody>
          <a:bodyPr wrap="square">
            <a:spAutoFit/>
          </a:bodyPr>
          <a:lstStyle/>
          <a:p>
            <a:pPr marL="0" indent="0">
              <a:buNone/>
            </a:pPr>
            <a:r>
              <a:rPr lang="zh-CN" altLang="en-US" sz="3200" dirty="0">
                <a:latin typeface="Arial Black" panose="020B0A04020102020204" pitchFamily="34" charset="0"/>
                <a:ea typeface="黑体" panose="02010609060101010101" pitchFamily="49" charset="-122"/>
              </a:rPr>
              <a:t>设计电路原理图</a:t>
            </a:r>
            <a:endParaRPr lang="en-US" altLang="zh-CN" sz="3200" dirty="0">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4060577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EC3AB1-3A2B-EEAB-41F9-4A57BF44D4FB}"/>
              </a:ext>
            </a:extLst>
          </p:cNvPr>
          <p:cNvPicPr>
            <a:picLocks noChangeAspect="1"/>
          </p:cNvPicPr>
          <p:nvPr/>
        </p:nvPicPr>
        <p:blipFill>
          <a:blip r:embed="rId2"/>
          <a:stretch>
            <a:fillRect/>
          </a:stretch>
        </p:blipFill>
        <p:spPr>
          <a:xfrm>
            <a:off x="838200" y="841719"/>
            <a:ext cx="10515600" cy="6054150"/>
          </a:xfrm>
          <a:prstGeom prst="rect">
            <a:avLst/>
          </a:prstGeom>
        </p:spPr>
      </p:pic>
      <p:sp>
        <p:nvSpPr>
          <p:cNvPr id="2" name="矩形: 圆角 1">
            <a:extLst>
              <a:ext uri="{FF2B5EF4-FFF2-40B4-BE49-F238E27FC236}">
                <a16:creationId xmlns:a16="http://schemas.microsoft.com/office/drawing/2014/main" id="{2A58BBBD-4184-0EB7-77BD-BF83D6991A96}"/>
              </a:ext>
            </a:extLst>
          </p:cNvPr>
          <p:cNvSpPr/>
          <p:nvPr/>
        </p:nvSpPr>
        <p:spPr>
          <a:xfrm>
            <a:off x="9543469" y="4257906"/>
            <a:ext cx="616450" cy="24657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1">
            <a:extLst>
              <a:ext uri="{FF2B5EF4-FFF2-40B4-BE49-F238E27FC236}">
                <a16:creationId xmlns:a16="http://schemas.microsoft.com/office/drawing/2014/main" id="{10A1D01D-19C3-4BF9-9B82-65A70E09AD28}"/>
              </a:ext>
            </a:extLst>
          </p:cNvPr>
          <p:cNvSpPr>
            <a:spLocks noGrp="1"/>
          </p:cNvSpPr>
          <p:nvPr>
            <p:ph type="title"/>
          </p:nvPr>
        </p:nvSpPr>
        <p:spPr>
          <a:xfrm>
            <a:off x="523875" y="104775"/>
            <a:ext cx="10515600" cy="1081088"/>
          </a:xfrm>
          <a:solidFill>
            <a:schemeClr val="bg1">
              <a:lumMod val="85000"/>
            </a:schemeClr>
          </a:solidFill>
        </p:spPr>
        <p:txBody>
          <a:bodyPr>
            <a:normAutofit/>
          </a:bodyPr>
          <a:lstStyle/>
          <a:p>
            <a:r>
              <a:rPr lang="zh-CN" altLang="en-US" sz="3600" dirty="0">
                <a:latin typeface="Arial Black" panose="020B0A04020102020204" pitchFamily="34" charset="0"/>
                <a:ea typeface="黑体" panose="02010609060101010101" pitchFamily="49" charset="-122"/>
              </a:rPr>
              <a:t>注意：添加库时，文件类型筛选栏：</a:t>
            </a:r>
            <a:r>
              <a:rPr lang="en-US" altLang="zh-CN" sz="3600" dirty="0">
                <a:solidFill>
                  <a:srgbClr val="FF0000"/>
                </a:solidFill>
                <a:latin typeface="Arial Black" panose="020B0A04020102020204" pitchFamily="34" charset="0"/>
                <a:ea typeface="黑体" panose="02010609060101010101" pitchFamily="49" charset="-122"/>
              </a:rPr>
              <a:t>All Files(’.’ )</a:t>
            </a:r>
            <a:endParaRPr lang="zh-CN" altLang="en-US" sz="3600" dirty="0">
              <a:solidFill>
                <a:srgbClr val="FF0000"/>
              </a:solidFill>
              <a:latin typeface="Arial Black" panose="020B0A04020102020204" pitchFamily="34" charset="0"/>
              <a:ea typeface="黑体" panose="02010609060101010101" pitchFamily="49" charset="-122"/>
            </a:endParaRPr>
          </a:p>
        </p:txBody>
      </p:sp>
    </p:spTree>
    <p:extLst>
      <p:ext uri="{BB962C8B-B14F-4D97-AF65-F5344CB8AC3E}">
        <p14:creationId xmlns:p14="http://schemas.microsoft.com/office/powerpoint/2010/main" val="3965125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D6276E-BB92-4191-E72F-5A15885FCA9D}"/>
              </a:ext>
            </a:extLst>
          </p:cNvPr>
          <p:cNvPicPr>
            <a:picLocks noChangeAspect="1"/>
          </p:cNvPicPr>
          <p:nvPr/>
        </p:nvPicPr>
        <p:blipFill>
          <a:blip r:embed="rId2"/>
          <a:stretch>
            <a:fillRect/>
          </a:stretch>
        </p:blipFill>
        <p:spPr>
          <a:xfrm>
            <a:off x="2706809" y="0"/>
            <a:ext cx="6587819" cy="6858000"/>
          </a:xfrm>
          <a:prstGeom prst="rect">
            <a:avLst/>
          </a:prstGeom>
        </p:spPr>
      </p:pic>
      <p:sp>
        <p:nvSpPr>
          <p:cNvPr id="2" name="标题 1">
            <a:extLst>
              <a:ext uri="{FF2B5EF4-FFF2-40B4-BE49-F238E27FC236}">
                <a16:creationId xmlns:a16="http://schemas.microsoft.com/office/drawing/2014/main" id="{A67E9592-69C8-1AA1-A88B-9EF5707FB4DA}"/>
              </a:ext>
            </a:extLst>
          </p:cNvPr>
          <p:cNvSpPr>
            <a:spLocks noGrp="1"/>
          </p:cNvSpPr>
          <p:nvPr>
            <p:ph type="title"/>
          </p:nvPr>
        </p:nvSpPr>
        <p:spPr>
          <a:xfrm>
            <a:off x="571500" y="4638675"/>
            <a:ext cx="11239500" cy="1847850"/>
          </a:xfrm>
          <a:solidFill>
            <a:schemeClr val="tx2">
              <a:lumMod val="20000"/>
              <a:lumOff val="80000"/>
            </a:schemeClr>
          </a:solidFill>
        </p:spPr>
        <p:txBody>
          <a:bodyPr>
            <a:normAutofit fontScale="90000"/>
          </a:bodyPr>
          <a:lstStyle/>
          <a:p>
            <a:r>
              <a:rPr lang="zh-CN" altLang="en-US" sz="3600" dirty="0">
                <a:latin typeface="Arial Black" panose="020B0A04020102020204" pitchFamily="34" charset="0"/>
                <a:ea typeface="黑体" panose="02010609060101010101" pitchFamily="49" charset="-122"/>
              </a:rPr>
              <a:t>注意：</a:t>
            </a:r>
            <a:br>
              <a:rPr lang="en-US" altLang="zh-CN" sz="3600" dirty="0">
                <a:latin typeface="Arial Black" panose="020B0A04020102020204" pitchFamily="34" charset="0"/>
                <a:ea typeface="黑体" panose="02010609060101010101" pitchFamily="49" charset="-122"/>
              </a:rPr>
            </a:br>
            <a:r>
              <a:rPr lang="en-US" altLang="zh-CN" sz="3600" dirty="0">
                <a:latin typeface="Arial Black" panose="020B0A04020102020204" pitchFamily="34" charset="0"/>
                <a:ea typeface="黑体" panose="02010609060101010101" pitchFamily="49" charset="-122"/>
              </a:rPr>
              <a:t>*</a:t>
            </a:r>
            <a:r>
              <a:rPr lang="zh-CN" altLang="en-US" sz="3600" dirty="0">
                <a:latin typeface="Arial Black" panose="020B0A04020102020204" pitchFamily="34" charset="0"/>
                <a:ea typeface="黑体" panose="02010609060101010101" pitchFamily="49" charset="-122"/>
              </a:rPr>
              <a:t>复制库文件，放在</a:t>
            </a:r>
            <a:r>
              <a:rPr lang="zh-CN" altLang="en-US" sz="3600" u="sng" dirty="0">
                <a:solidFill>
                  <a:srgbClr val="FF0000"/>
                </a:solidFill>
                <a:latin typeface="Arial Black" panose="020B0A04020102020204" pitchFamily="34" charset="0"/>
                <a:ea typeface="黑体" panose="02010609060101010101" pitchFamily="49" charset="-122"/>
              </a:rPr>
              <a:t>安装目录下的</a:t>
            </a:r>
            <a:r>
              <a:rPr lang="en-US" altLang="zh-CN" sz="3600" u="sng" dirty="0">
                <a:solidFill>
                  <a:srgbClr val="FF0000"/>
                </a:solidFill>
                <a:latin typeface="Arial Black" panose="020B0A04020102020204" pitchFamily="34" charset="0"/>
                <a:ea typeface="黑体" panose="02010609060101010101" pitchFamily="49" charset="-122"/>
              </a:rPr>
              <a:t>Library</a:t>
            </a:r>
            <a:r>
              <a:rPr lang="zh-CN" altLang="en-US" sz="3600" u="sng" dirty="0">
                <a:solidFill>
                  <a:srgbClr val="FF0000"/>
                </a:solidFill>
                <a:latin typeface="Arial Black" panose="020B0A04020102020204" pitchFamily="34" charset="0"/>
                <a:ea typeface="黑体" panose="02010609060101010101" pitchFamily="49" charset="-122"/>
              </a:rPr>
              <a:t>文件夹</a:t>
            </a:r>
            <a:br>
              <a:rPr lang="en-US" altLang="zh-CN" sz="3600" u="sng" dirty="0">
                <a:solidFill>
                  <a:srgbClr val="FF0000"/>
                </a:solidFill>
                <a:latin typeface="Arial Black" panose="020B0A04020102020204" pitchFamily="34" charset="0"/>
                <a:ea typeface="黑体" panose="02010609060101010101" pitchFamily="49" charset="-122"/>
              </a:rPr>
            </a:br>
            <a:r>
              <a:rPr lang="en-US" altLang="zh-CN" sz="3600" dirty="0">
                <a:latin typeface="Arial Black" panose="020B0A04020102020204" pitchFamily="34" charset="0"/>
                <a:ea typeface="黑体" panose="02010609060101010101" pitchFamily="49" charset="-122"/>
              </a:rPr>
              <a:t>*</a:t>
            </a:r>
            <a:r>
              <a:rPr lang="zh-CN" altLang="en-US" sz="3600" dirty="0">
                <a:latin typeface="Arial Black" panose="020B0A04020102020204" pitchFamily="34" charset="0"/>
                <a:ea typeface="黑体" panose="02010609060101010101" pitchFamily="49" charset="-122"/>
              </a:rPr>
              <a:t>原理图库文件和</a:t>
            </a:r>
            <a:r>
              <a:rPr lang="en-US" altLang="zh-CN" sz="3600" dirty="0">
                <a:latin typeface="Arial Black" panose="020B0A04020102020204" pitchFamily="34" charset="0"/>
                <a:ea typeface="黑体" panose="02010609060101010101" pitchFamily="49" charset="-122"/>
              </a:rPr>
              <a:t>PCB</a:t>
            </a:r>
            <a:r>
              <a:rPr lang="zh-CN" altLang="en-US" sz="3600" dirty="0">
                <a:latin typeface="Arial Black" panose="020B0A04020102020204" pitchFamily="34" charset="0"/>
                <a:ea typeface="黑体" panose="02010609060101010101" pitchFamily="49" charset="-122"/>
              </a:rPr>
              <a:t>封装库文件放在</a:t>
            </a:r>
            <a:r>
              <a:rPr lang="zh-CN" altLang="en-US" sz="3600" u="sng" dirty="0">
                <a:solidFill>
                  <a:srgbClr val="FF0000"/>
                </a:solidFill>
                <a:latin typeface="Arial Black" panose="020B0A04020102020204" pitchFamily="34" charset="0"/>
                <a:ea typeface="黑体" panose="02010609060101010101" pitchFamily="49" charset="-122"/>
              </a:rPr>
              <a:t>安装目录下的</a:t>
            </a:r>
            <a:r>
              <a:rPr lang="en-US" altLang="zh-CN" sz="3600" u="sng" dirty="0">
                <a:solidFill>
                  <a:srgbClr val="FF0000"/>
                </a:solidFill>
                <a:latin typeface="Arial Black" panose="020B0A04020102020204" pitchFamily="34" charset="0"/>
                <a:ea typeface="黑体" panose="02010609060101010101" pitchFamily="49" charset="-122"/>
              </a:rPr>
              <a:t>SCHLIB</a:t>
            </a:r>
            <a:r>
              <a:rPr lang="zh-CN" altLang="en-US" sz="3600" u="sng" dirty="0">
                <a:solidFill>
                  <a:srgbClr val="FF0000"/>
                </a:solidFill>
                <a:latin typeface="Arial Black" panose="020B0A04020102020204" pitchFamily="34" charset="0"/>
                <a:ea typeface="黑体" panose="02010609060101010101" pitchFamily="49" charset="-122"/>
              </a:rPr>
              <a:t>文件夹和</a:t>
            </a:r>
            <a:r>
              <a:rPr lang="en-US" altLang="zh-CN" sz="3600" u="sng" dirty="0">
                <a:solidFill>
                  <a:srgbClr val="FF0000"/>
                </a:solidFill>
                <a:latin typeface="Arial Black" panose="020B0A04020102020204" pitchFamily="34" charset="0"/>
                <a:ea typeface="黑体" panose="02010609060101010101" pitchFamily="49" charset="-122"/>
              </a:rPr>
              <a:t>PCBLIB</a:t>
            </a:r>
            <a:r>
              <a:rPr lang="zh-CN" altLang="en-US" sz="3600" u="sng" dirty="0">
                <a:solidFill>
                  <a:srgbClr val="FF0000"/>
                </a:solidFill>
                <a:latin typeface="Arial Black" panose="020B0A04020102020204" pitchFamily="34" charset="0"/>
                <a:ea typeface="黑体" panose="02010609060101010101" pitchFamily="49" charset="-122"/>
              </a:rPr>
              <a:t>文件夹</a:t>
            </a:r>
          </a:p>
        </p:txBody>
      </p:sp>
    </p:spTree>
    <p:extLst>
      <p:ext uri="{BB962C8B-B14F-4D97-AF65-F5344CB8AC3E}">
        <p14:creationId xmlns:p14="http://schemas.microsoft.com/office/powerpoint/2010/main" val="3130839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D64AC6-6440-D7FC-9C5D-7C19FFA31859}"/>
              </a:ext>
            </a:extLst>
          </p:cNvPr>
          <p:cNvPicPr>
            <a:picLocks noChangeAspect="1"/>
          </p:cNvPicPr>
          <p:nvPr/>
        </p:nvPicPr>
        <p:blipFill>
          <a:blip r:embed="rId2"/>
          <a:stretch>
            <a:fillRect/>
          </a:stretch>
        </p:blipFill>
        <p:spPr>
          <a:xfrm>
            <a:off x="0" y="4162958"/>
            <a:ext cx="7464166" cy="2543709"/>
          </a:xfrm>
          <a:prstGeom prst="rect">
            <a:avLst/>
          </a:prstGeom>
          <a:ln w="28575">
            <a:solidFill>
              <a:srgbClr val="FF0000"/>
            </a:solidFill>
          </a:ln>
        </p:spPr>
      </p:pic>
      <p:pic>
        <p:nvPicPr>
          <p:cNvPr id="9" name="图片 8">
            <a:extLst>
              <a:ext uri="{FF2B5EF4-FFF2-40B4-BE49-F238E27FC236}">
                <a16:creationId xmlns:a16="http://schemas.microsoft.com/office/drawing/2014/main" id="{E30836CB-D025-187B-76BD-0EB3F8767B4F}"/>
              </a:ext>
            </a:extLst>
          </p:cNvPr>
          <p:cNvPicPr>
            <a:picLocks noChangeAspect="1"/>
          </p:cNvPicPr>
          <p:nvPr/>
        </p:nvPicPr>
        <p:blipFill rotWithShape="1">
          <a:blip r:embed="rId3"/>
          <a:srcRect b="9811"/>
          <a:stretch/>
        </p:blipFill>
        <p:spPr>
          <a:xfrm>
            <a:off x="3197342" y="4975024"/>
            <a:ext cx="8785108" cy="1474468"/>
          </a:xfrm>
          <a:prstGeom prst="rect">
            <a:avLst/>
          </a:prstGeom>
          <a:ln w="28575">
            <a:solidFill>
              <a:srgbClr val="FF0000"/>
            </a:solidFill>
          </a:ln>
        </p:spPr>
      </p:pic>
      <p:pic>
        <p:nvPicPr>
          <p:cNvPr id="7" name="图片 6">
            <a:extLst>
              <a:ext uri="{FF2B5EF4-FFF2-40B4-BE49-F238E27FC236}">
                <a16:creationId xmlns:a16="http://schemas.microsoft.com/office/drawing/2014/main" id="{63D31EEA-7B6B-2A97-C19D-89959B7E39CE}"/>
              </a:ext>
            </a:extLst>
          </p:cNvPr>
          <p:cNvPicPr>
            <a:picLocks noChangeAspect="1"/>
          </p:cNvPicPr>
          <p:nvPr/>
        </p:nvPicPr>
        <p:blipFill>
          <a:blip r:embed="rId4"/>
          <a:stretch>
            <a:fillRect/>
          </a:stretch>
        </p:blipFill>
        <p:spPr>
          <a:xfrm>
            <a:off x="1402022" y="2180038"/>
            <a:ext cx="8073653" cy="1798036"/>
          </a:xfrm>
          <a:prstGeom prst="rect">
            <a:avLst/>
          </a:prstGeom>
          <a:ln w="38100">
            <a:solidFill>
              <a:srgbClr val="FF0000"/>
            </a:solidFill>
          </a:ln>
        </p:spPr>
      </p:pic>
      <p:sp>
        <p:nvSpPr>
          <p:cNvPr id="2" name="标题 1">
            <a:extLst>
              <a:ext uri="{FF2B5EF4-FFF2-40B4-BE49-F238E27FC236}">
                <a16:creationId xmlns:a16="http://schemas.microsoft.com/office/drawing/2014/main" id="{6A4A8D5A-43B7-BC8E-EB79-E13EE7E399A5}"/>
              </a:ext>
            </a:extLst>
          </p:cNvPr>
          <p:cNvSpPr>
            <a:spLocks noGrp="1"/>
          </p:cNvSpPr>
          <p:nvPr>
            <p:ph type="title"/>
          </p:nvPr>
        </p:nvSpPr>
        <p:spPr>
          <a:xfrm>
            <a:off x="0" y="-65274"/>
            <a:ext cx="12192000" cy="2207372"/>
          </a:xfrm>
          <a:solidFill>
            <a:schemeClr val="tx2">
              <a:lumMod val="20000"/>
              <a:lumOff val="80000"/>
            </a:schemeClr>
          </a:solidFill>
        </p:spPr>
        <p:txBody>
          <a:bodyPr>
            <a:normAutofit fontScale="90000"/>
          </a:bodyPr>
          <a:lstStyle/>
          <a:p>
            <a:r>
              <a:rPr lang="en-US" altLang="zh-CN" sz="3600" dirty="0">
                <a:latin typeface="Arial" panose="020B0604020202020204" pitchFamily="34" charset="0"/>
                <a:ea typeface="黑体" panose="02010609060101010101" pitchFamily="49" charset="-122"/>
                <a:cs typeface="Arial" panose="020B0604020202020204" pitchFamily="34" charset="0"/>
              </a:rPr>
              <a:t>1. ftp</a:t>
            </a:r>
            <a:r>
              <a:rPr lang="zh-CN" altLang="en-US" sz="3600" dirty="0">
                <a:latin typeface="Arial" panose="020B0604020202020204" pitchFamily="34" charset="0"/>
                <a:ea typeface="黑体" panose="02010609060101010101" pitchFamily="49" charset="-122"/>
                <a:cs typeface="Arial" panose="020B0604020202020204" pitchFamily="34" charset="0"/>
              </a:rPr>
              <a:t>上提供的原理图库和封装库；</a:t>
            </a:r>
            <a:br>
              <a:rPr lang="en-US" altLang="zh-CN" sz="3600" dirty="0">
                <a:latin typeface="Arial" panose="020B0604020202020204" pitchFamily="34" charset="0"/>
                <a:ea typeface="黑体" panose="02010609060101010101" pitchFamily="49" charset="-122"/>
                <a:cs typeface="Arial" panose="020B0604020202020204" pitchFamily="34" charset="0"/>
              </a:rPr>
            </a:br>
            <a:r>
              <a:rPr lang="en-US" altLang="zh-CN" sz="3600" dirty="0">
                <a:latin typeface="Arial" panose="020B0604020202020204" pitchFamily="34" charset="0"/>
                <a:ea typeface="黑体" panose="02010609060101010101" pitchFamily="49" charset="-122"/>
                <a:cs typeface="Arial" panose="020B0604020202020204" pitchFamily="34" charset="0"/>
              </a:rPr>
              <a:t>2. </a:t>
            </a:r>
            <a:r>
              <a:rPr lang="zh-CN" altLang="en-US" sz="3600" dirty="0">
                <a:latin typeface="Arial" panose="020B0604020202020204" pitchFamily="34" charset="0"/>
                <a:ea typeface="黑体" panose="02010609060101010101" pitchFamily="49" charset="-122"/>
                <a:cs typeface="Arial" panose="020B0604020202020204" pitchFamily="34" charset="0"/>
              </a:rPr>
              <a:t>根据需要安装，不需要不要安装太多；</a:t>
            </a:r>
            <a:br>
              <a:rPr lang="en-US" altLang="zh-CN" sz="3600" dirty="0">
                <a:latin typeface="Arial" panose="020B0604020202020204" pitchFamily="34" charset="0"/>
                <a:ea typeface="黑体" panose="02010609060101010101" pitchFamily="49" charset="-122"/>
                <a:cs typeface="Arial" panose="020B0604020202020204" pitchFamily="34" charset="0"/>
              </a:rPr>
            </a:br>
            <a:r>
              <a:rPr lang="en-US" altLang="zh-CN" sz="3600" dirty="0">
                <a:latin typeface="Arial" panose="020B0604020202020204" pitchFamily="34" charset="0"/>
                <a:ea typeface="黑体" panose="02010609060101010101" pitchFamily="49" charset="-122"/>
                <a:cs typeface="Arial" panose="020B0604020202020204" pitchFamily="34" charset="0"/>
              </a:rPr>
              <a:t>3. </a:t>
            </a:r>
            <a:r>
              <a:rPr lang="zh-CN" altLang="en-US" sz="3600" dirty="0">
                <a:latin typeface="Arial" panose="020B0604020202020204" pitchFamily="34" charset="0"/>
                <a:ea typeface="黑体" panose="02010609060101010101" pitchFamily="49" charset="-122"/>
                <a:cs typeface="Arial" panose="020B0604020202020204" pitchFamily="34" charset="0"/>
              </a:rPr>
              <a:t>安装</a:t>
            </a:r>
            <a:r>
              <a:rPr lang="en-US" altLang="zh-CN" sz="3600" dirty="0">
                <a:latin typeface="Arial" panose="020B0604020202020204" pitchFamily="34" charset="0"/>
                <a:ea typeface="黑体" panose="02010609060101010101" pitchFamily="49" charset="-122"/>
                <a:cs typeface="Arial" panose="020B0604020202020204" pitchFamily="34" charset="0"/>
              </a:rPr>
              <a:t>——</a:t>
            </a:r>
            <a:br>
              <a:rPr lang="en-US" altLang="zh-CN" sz="3600" dirty="0">
                <a:latin typeface="Arial" panose="020B0604020202020204" pitchFamily="34" charset="0"/>
                <a:ea typeface="黑体" panose="02010609060101010101" pitchFamily="49" charset="-122"/>
                <a:cs typeface="Arial" panose="020B0604020202020204" pitchFamily="34" charset="0"/>
              </a:rPr>
            </a:br>
            <a:r>
              <a:rPr lang="zh-CN" altLang="en-US" sz="3600" dirty="0">
                <a:latin typeface="Arial" panose="020B0604020202020204" pitchFamily="34" charset="0"/>
                <a:ea typeface="黑体" panose="02010609060101010101" pitchFamily="49" charset="-122"/>
                <a:cs typeface="Arial" panose="020B0604020202020204" pitchFamily="34" charset="0"/>
              </a:rPr>
              <a:t>原理图库：</a:t>
            </a:r>
            <a:r>
              <a:rPr lang="en-US" altLang="zh-CN" sz="3600" dirty="0">
                <a:latin typeface="Arial" panose="020B0604020202020204" pitchFamily="34" charset="0"/>
                <a:ea typeface="黑体" panose="02010609060101010101" pitchFamily="49" charset="-122"/>
                <a:cs typeface="Arial" panose="020B0604020202020204" pitchFamily="34" charset="0"/>
              </a:rPr>
              <a:t>LixhSch.lib, Schematic Operational Amplifiers.lib</a:t>
            </a:r>
            <a:br>
              <a:rPr lang="en-US" altLang="zh-CN" sz="3600" dirty="0">
                <a:latin typeface="Arial" panose="020B0604020202020204" pitchFamily="34" charset="0"/>
                <a:ea typeface="黑体" panose="02010609060101010101" pitchFamily="49" charset="-122"/>
                <a:cs typeface="Arial" panose="020B0604020202020204" pitchFamily="34" charset="0"/>
              </a:rPr>
            </a:br>
            <a:r>
              <a:rPr lang="zh-CN" altLang="en-US" sz="3600" dirty="0">
                <a:latin typeface="Arial" panose="020B0604020202020204" pitchFamily="34" charset="0"/>
                <a:ea typeface="黑体" panose="02010609060101010101" pitchFamily="49" charset="-122"/>
                <a:cs typeface="Arial" panose="020B0604020202020204" pitchFamily="34" charset="0"/>
              </a:rPr>
              <a:t>封装库</a:t>
            </a:r>
            <a:r>
              <a:rPr lang="en-US" altLang="zh-CN" sz="3600" dirty="0">
                <a:latin typeface="Arial" panose="020B0604020202020204" pitchFamily="34" charset="0"/>
                <a:ea typeface="黑体" panose="02010609060101010101" pitchFamily="49" charset="-122"/>
                <a:cs typeface="Arial" panose="020B0604020202020204" pitchFamily="34" charset="0"/>
              </a:rPr>
              <a:t>LixhPCB.LIB, PCB Footprints.lib</a:t>
            </a:r>
            <a:endParaRPr lang="zh-CN" altLang="en-US" sz="3600" u="sng"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366477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3A92F-6AD6-0FD8-69B4-930CB4BD38E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63AE14BE-3F3C-578B-39F8-E928200D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 y="-7272"/>
            <a:ext cx="3792511" cy="687752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CA2ED3A1-A0DC-0CA4-4E11-B29588E605CB}"/>
              </a:ext>
            </a:extLst>
          </p:cNvPr>
          <p:cNvGrpSpPr/>
          <p:nvPr/>
        </p:nvGrpSpPr>
        <p:grpSpPr>
          <a:xfrm>
            <a:off x="0" y="1289410"/>
            <a:ext cx="4614333" cy="757589"/>
            <a:chOff x="-8313" y="1494236"/>
            <a:chExt cx="4319047" cy="757589"/>
          </a:xfrm>
        </p:grpSpPr>
        <p:sp>
          <p:nvSpPr>
            <p:cNvPr id="4" name="矩形 3">
              <a:extLst>
                <a:ext uri="{FF2B5EF4-FFF2-40B4-BE49-F238E27FC236}">
                  <a16:creationId xmlns:a16="http://schemas.microsoft.com/office/drawing/2014/main" id="{4D2609E4-20DC-439F-E870-C8AFF96E40A9}"/>
                </a:ext>
              </a:extLst>
            </p:cNvPr>
            <p:cNvSpPr/>
            <p:nvPr/>
          </p:nvSpPr>
          <p:spPr>
            <a:xfrm>
              <a:off x="-8313" y="1540255"/>
              <a:ext cx="4160031" cy="711570"/>
            </a:xfrm>
            <a:prstGeom prst="rect">
              <a:avLst/>
            </a:prstGeom>
            <a:gradFill flip="none" rotWithShape="1">
              <a:gsLst>
                <a:gs pos="22000">
                  <a:srgbClr val="165195"/>
                </a:gs>
                <a:gs pos="0">
                  <a:srgbClr val="003F88"/>
                </a:gs>
                <a:gs pos="100000">
                  <a:srgbClr val="BFDEF5"/>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5BAE8C2E-E08C-1B9D-AF5F-404E864C0880}"/>
                </a:ext>
              </a:extLst>
            </p:cNvPr>
            <p:cNvSpPr txBox="1"/>
            <p:nvPr/>
          </p:nvSpPr>
          <p:spPr>
            <a:xfrm>
              <a:off x="2798804" y="1494236"/>
              <a:ext cx="1511930" cy="707886"/>
            </a:xfrm>
            <a:prstGeom prst="rect">
              <a:avLst/>
            </a:prstGeom>
            <a:noFill/>
          </p:spPr>
          <p:txBody>
            <a:bodyPr wrap="square" rtlCol="0">
              <a:spAutoFit/>
            </a:bodyPr>
            <a:lstStyle/>
            <a:p>
              <a:pPr algn="ctr"/>
              <a:r>
                <a:rPr lang="zh-CN" altLang="en-US" sz="4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目录</a:t>
              </a:r>
              <a:endParaRPr lang="zh-CN" altLang="en-US" sz="20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endParaRPr>
            </a:p>
          </p:txBody>
        </p:sp>
      </p:grpSp>
      <p:grpSp>
        <p:nvGrpSpPr>
          <p:cNvPr id="18" name="组合 17">
            <a:extLst>
              <a:ext uri="{FF2B5EF4-FFF2-40B4-BE49-F238E27FC236}">
                <a16:creationId xmlns:a16="http://schemas.microsoft.com/office/drawing/2014/main" id="{55A2369B-7131-3E60-3E5F-A6A290967433}"/>
              </a:ext>
            </a:extLst>
          </p:cNvPr>
          <p:cNvGrpSpPr/>
          <p:nvPr/>
        </p:nvGrpSpPr>
        <p:grpSpPr>
          <a:xfrm>
            <a:off x="5029534" y="3063144"/>
            <a:ext cx="6588642" cy="2641733"/>
            <a:chOff x="4393412" y="2240607"/>
            <a:chExt cx="6588642" cy="2641733"/>
          </a:xfrm>
        </p:grpSpPr>
        <p:sp>
          <p:nvSpPr>
            <p:cNvPr id="8" name="文本框 7">
              <a:extLst>
                <a:ext uri="{FF2B5EF4-FFF2-40B4-BE49-F238E27FC236}">
                  <a16:creationId xmlns:a16="http://schemas.microsoft.com/office/drawing/2014/main" id="{D90BBA0A-C92D-25D3-3510-1C670E86712F}"/>
                </a:ext>
              </a:extLst>
            </p:cNvPr>
            <p:cNvSpPr txBox="1"/>
            <p:nvPr/>
          </p:nvSpPr>
          <p:spPr>
            <a:xfrm>
              <a:off x="4393412" y="2240607"/>
              <a:ext cx="6213089"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一、电路板设计概述</a:t>
              </a:r>
            </a:p>
          </p:txBody>
        </p:sp>
        <p:sp>
          <p:nvSpPr>
            <p:cNvPr id="9" name="文本框 8">
              <a:extLst>
                <a:ext uri="{FF2B5EF4-FFF2-40B4-BE49-F238E27FC236}">
                  <a16:creationId xmlns:a16="http://schemas.microsoft.com/office/drawing/2014/main" id="{66AE08F1-93F0-8060-1A86-25D36C6881FE}"/>
                </a:ext>
              </a:extLst>
            </p:cNvPr>
            <p:cNvSpPr txBox="1"/>
            <p:nvPr/>
          </p:nvSpPr>
          <p:spPr>
            <a:xfrm>
              <a:off x="4401879" y="3155072"/>
              <a:ext cx="4585684" cy="646331"/>
            </a:xfrm>
            <a:prstGeom prst="rect">
              <a:avLst/>
            </a:prstGeom>
            <a:noFill/>
          </p:spPr>
          <p:txBody>
            <a:bodyPr wrap="square" rtlCol="0">
              <a:spAutoFit/>
            </a:bodyPr>
            <a:lstStyle/>
            <a:p>
              <a:r>
                <a:rPr lang="zh-CN" altLang="en-US" sz="3600" dirty="0">
                  <a:solidFill>
                    <a:schemeClr val="accent1">
                      <a:lumMod val="20000"/>
                      <a:lumOff val="80000"/>
                    </a:schemeClr>
                  </a:solidFill>
                  <a:latin typeface="黑体" panose="02010609060101010101" pitchFamily="49" charset="-122"/>
                  <a:ea typeface="黑体" panose="02010609060101010101" pitchFamily="49" charset="-122"/>
                </a:rPr>
                <a:t>二、电路原理图设计</a:t>
              </a:r>
            </a:p>
          </p:txBody>
        </p:sp>
        <p:sp>
          <p:nvSpPr>
            <p:cNvPr id="10" name="文本框 9">
              <a:extLst>
                <a:ext uri="{FF2B5EF4-FFF2-40B4-BE49-F238E27FC236}">
                  <a16:creationId xmlns:a16="http://schemas.microsoft.com/office/drawing/2014/main" id="{8EAA4198-BF6A-BE4D-CFC0-5B0B7F86DF05}"/>
                </a:ext>
              </a:extLst>
            </p:cNvPr>
            <p:cNvSpPr txBox="1"/>
            <p:nvPr/>
          </p:nvSpPr>
          <p:spPr>
            <a:xfrm>
              <a:off x="4393412" y="4069537"/>
              <a:ext cx="6588642" cy="646331"/>
            </a:xfrm>
            <a:prstGeom prst="rect">
              <a:avLst/>
            </a:prstGeom>
            <a:noFill/>
          </p:spPr>
          <p:txBody>
            <a:bodyPr wrap="square" rtlCol="0">
              <a:spAutoFit/>
            </a:bodyPr>
            <a:lstStyle/>
            <a:p>
              <a:r>
                <a:rPr lang="zh-CN" altLang="en-US" sz="3600" dirty="0">
                  <a:solidFill>
                    <a:schemeClr val="accent1">
                      <a:lumMod val="75000"/>
                    </a:schemeClr>
                  </a:solidFill>
                  <a:latin typeface="黑体" panose="02010609060101010101" pitchFamily="49" charset="-122"/>
                  <a:ea typeface="黑体" panose="02010609060101010101" pitchFamily="49" charset="-122"/>
                </a:rPr>
                <a:t>三、印刷电路板设计</a:t>
              </a:r>
            </a:p>
          </p:txBody>
        </p:sp>
        <p:cxnSp>
          <p:nvCxnSpPr>
            <p:cNvPr id="13" name="直接连接符 12">
              <a:extLst>
                <a:ext uri="{FF2B5EF4-FFF2-40B4-BE49-F238E27FC236}">
                  <a16:creationId xmlns:a16="http://schemas.microsoft.com/office/drawing/2014/main" id="{4A4E4100-B928-0237-05E1-2683BB559851}"/>
                </a:ext>
              </a:extLst>
            </p:cNvPr>
            <p:cNvCxnSpPr>
              <a:cxnSpLocks/>
            </p:cNvCxnSpPr>
            <p:nvPr/>
          </p:nvCxnSpPr>
          <p:spPr>
            <a:xfrm>
              <a:off x="4495801" y="304800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2940C07-A9C7-C0E4-06DA-69BF18D4C970}"/>
                </a:ext>
              </a:extLst>
            </p:cNvPr>
            <p:cNvCxnSpPr>
              <a:cxnSpLocks/>
            </p:cNvCxnSpPr>
            <p:nvPr/>
          </p:nvCxnSpPr>
          <p:spPr>
            <a:xfrm>
              <a:off x="4495801" y="3984873"/>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11BA0EC-9DB7-5E43-8E4D-D0DA84C8CBC7}"/>
                </a:ext>
              </a:extLst>
            </p:cNvPr>
            <p:cNvCxnSpPr>
              <a:cxnSpLocks/>
            </p:cNvCxnSpPr>
            <p:nvPr/>
          </p:nvCxnSpPr>
          <p:spPr>
            <a:xfrm>
              <a:off x="4495801" y="4882340"/>
              <a:ext cx="6316133" cy="0"/>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7847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199" y="1825625"/>
            <a:ext cx="11259457" cy="4351338"/>
          </a:xfrm>
        </p:spPr>
        <p:txBody>
          <a:bodyPr>
            <a:normAutofit/>
          </a:bodyPr>
          <a:lstStyle/>
          <a:p>
            <a:pPr marL="0" indent="0">
              <a:buNone/>
            </a:pPr>
            <a:r>
              <a:rPr lang="zh-CN" altLang="en-US" dirty="0">
                <a:latin typeface="Arial Black" panose="020B0A04020102020204" pitchFamily="34" charset="0"/>
                <a:ea typeface="黑体" panose="02010609060101010101" pitchFamily="49" charset="-122"/>
              </a:rPr>
              <a:t>在完成原理图设计后，就可以开始设计电路板（</a:t>
            </a:r>
            <a:r>
              <a:rPr lang="en-US" altLang="zh-CN" dirty="0">
                <a:latin typeface="Arial Black" panose="020B0A04020102020204" pitchFamily="34" charset="0"/>
                <a:ea typeface="黑体" panose="02010609060101010101" pitchFamily="49" charset="-122"/>
              </a:rPr>
              <a:t>PCB</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en-US" altLang="zh-CN" dirty="0">
                <a:latin typeface="Arial Black" panose="020B0A04020102020204" pitchFamily="34" charset="0"/>
                <a:ea typeface="黑体" panose="02010609060101010101" pitchFamily="49" charset="-122"/>
              </a:rPr>
              <a:t>1</a:t>
            </a:r>
            <a:r>
              <a:rPr lang="zh-CN" altLang="en-US" dirty="0">
                <a:latin typeface="Arial Black" panose="020B0A04020102020204" pitchFamily="34" charset="0"/>
                <a:ea typeface="黑体" panose="02010609060101010101" pitchFamily="49" charset="-122"/>
              </a:rPr>
              <a:t>、在工程中创建</a:t>
            </a:r>
            <a:r>
              <a:rPr lang="en-US" altLang="zh-CN" dirty="0">
                <a:latin typeface="Arial Black" panose="020B0A04020102020204" pitchFamily="34" charset="0"/>
                <a:ea typeface="黑体" panose="02010609060101010101" pitchFamily="49" charset="-122"/>
              </a:rPr>
              <a:t>PCB</a:t>
            </a:r>
            <a:r>
              <a:rPr lang="zh-CN" altLang="en-US" dirty="0">
                <a:latin typeface="Arial Black" panose="020B0A04020102020204" pitchFamily="34" charset="0"/>
                <a:ea typeface="黑体" panose="02010609060101010101" pitchFamily="49" charset="-122"/>
              </a:rPr>
              <a:t>文件</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★在工程面板中点击“</a:t>
            </a:r>
            <a:r>
              <a:rPr lang="en-US" altLang="zh-CN" dirty="0">
                <a:latin typeface="Arial Black" panose="020B0A04020102020204" pitchFamily="34" charset="0"/>
                <a:ea typeface="黑体" panose="02010609060101010101" pitchFamily="49" charset="-122"/>
              </a:rPr>
              <a:t>Project</a:t>
            </a:r>
            <a:r>
              <a:rPr lang="zh-CN" altLang="en-US" dirty="0">
                <a:latin typeface="Arial Black" panose="020B0A04020102020204" pitchFamily="34" charset="0"/>
                <a:ea typeface="黑体" panose="02010609060101010101" pitchFamily="49" charset="-122"/>
              </a:rPr>
              <a:t>”按钮；</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★或右击工程面板中的工程项目名；</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★或打开主菜单“</a:t>
            </a:r>
            <a:r>
              <a:rPr lang="en-US" altLang="zh-CN" dirty="0">
                <a:latin typeface="Arial Black" panose="020B0A04020102020204" pitchFamily="34" charset="0"/>
                <a:ea typeface="黑体" panose="02010609060101010101" pitchFamily="49" charset="-122"/>
              </a:rPr>
              <a:t>Project”</a:t>
            </a:r>
          </a:p>
          <a:p>
            <a:pPr marL="0" indent="0">
              <a:buNone/>
            </a:pPr>
            <a:r>
              <a:rPr lang="zh-CN" altLang="en-US" dirty="0">
                <a:latin typeface="Arial Black" panose="020B0A04020102020204" pitchFamily="34" charset="0"/>
                <a:ea typeface="黑体" panose="02010609060101010101" pitchFamily="49" charset="-122"/>
              </a:rPr>
              <a:t>★在弹出的菜单中选择“</a:t>
            </a:r>
            <a:r>
              <a:rPr lang="en-US" altLang="zh-CN" dirty="0">
                <a:latin typeface="Arial Black" panose="020B0A04020102020204" pitchFamily="34" charset="0"/>
                <a:ea typeface="黑体" panose="02010609060101010101" pitchFamily="49" charset="-122"/>
              </a:rPr>
              <a:t>Add New to Project”</a:t>
            </a:r>
            <a:r>
              <a:rPr lang="zh-CN" altLang="en-US" dirty="0">
                <a:latin typeface="Arial Black" panose="020B0A04020102020204" pitchFamily="34" charset="0"/>
                <a:ea typeface="黑体" panose="02010609060101010101" pitchFamily="49" charset="-122"/>
              </a:rPr>
              <a:t> →“</a:t>
            </a:r>
            <a:r>
              <a:rPr lang="en-US" altLang="zh-CN" dirty="0">
                <a:latin typeface="Arial Black" panose="020B0A04020102020204" pitchFamily="34" charset="0"/>
                <a:ea typeface="黑体" panose="02010609060101010101" pitchFamily="49" charset="-122"/>
              </a:rPr>
              <a:t>PCB</a:t>
            </a:r>
            <a:r>
              <a:rPr lang="zh-CN" altLang="en-US" dirty="0">
                <a:latin typeface="Arial Black" panose="020B0A04020102020204" pitchFamily="34" charset="0"/>
                <a:ea typeface="黑体" panose="02010609060101010101" pitchFamily="49" charset="-122"/>
              </a:rPr>
              <a:t>”</a:t>
            </a:r>
            <a:endParaRPr lang="en-US" altLang="zh-CN" dirty="0">
              <a:latin typeface="Arial Black" panose="020B0A04020102020204" pitchFamily="34" charset="0"/>
              <a:ea typeface="黑体" panose="02010609060101010101" pitchFamily="49" charset="-122"/>
            </a:endParaRPr>
          </a:p>
          <a:p>
            <a:pPr marL="0" indent="0">
              <a:buNone/>
            </a:pPr>
            <a:r>
              <a:rPr lang="zh-CN" altLang="en-US" dirty="0">
                <a:latin typeface="Arial Black" panose="020B0A04020102020204" pitchFamily="34" charset="0"/>
                <a:ea typeface="黑体" panose="02010609060101010101" pitchFamily="49" charset="-122"/>
              </a:rPr>
              <a:t>★则系统就在该工程下新建了一个名为“</a:t>
            </a:r>
            <a:r>
              <a:rPr lang="en-US" altLang="zh-CN" dirty="0" err="1">
                <a:latin typeface="Arial Black" panose="020B0A04020102020204" pitchFamily="34" charset="0"/>
                <a:ea typeface="黑体" panose="02010609060101010101" pitchFamily="49" charset="-122"/>
              </a:rPr>
              <a:t>PCB.PcbDoc</a:t>
            </a:r>
            <a:r>
              <a:rPr lang="en-US" altLang="zh-CN" dirty="0">
                <a:latin typeface="Arial Black" panose="020B0A04020102020204" pitchFamily="34" charset="0"/>
                <a:ea typeface="黑体" panose="02010609060101010101" pitchFamily="49" charset="-122"/>
              </a:rPr>
              <a:t>”</a:t>
            </a:r>
            <a:r>
              <a:rPr lang="zh-CN" altLang="en-US" dirty="0">
                <a:latin typeface="Arial Black" panose="020B0A04020102020204" pitchFamily="34" charset="0"/>
                <a:ea typeface="黑体" panose="02010609060101010101" pitchFamily="49" charset="-122"/>
              </a:rPr>
              <a:t>的</a:t>
            </a:r>
            <a:r>
              <a:rPr lang="en-US" altLang="zh-CN" dirty="0">
                <a:latin typeface="Arial Black" panose="020B0A04020102020204" pitchFamily="34" charset="0"/>
                <a:ea typeface="黑体" panose="02010609060101010101" pitchFamily="49" charset="-122"/>
              </a:rPr>
              <a:t>PCB</a:t>
            </a:r>
            <a:r>
              <a:rPr lang="zh-CN" altLang="en-US" dirty="0">
                <a:latin typeface="Arial Black" panose="020B0A04020102020204" pitchFamily="34" charset="0"/>
                <a:ea typeface="黑体" panose="02010609060101010101" pitchFamily="49" charset="-122"/>
              </a:rPr>
              <a:t>文件。</a:t>
            </a:r>
            <a:endParaRPr lang="en-US" altLang="zh-CN" dirty="0">
              <a:latin typeface="Arial Black" panose="020B0A04020102020204" pitchFamily="34" charset="0"/>
              <a:ea typeface="黑体" panose="02010609060101010101" pitchFamily="49" charset="-122"/>
            </a:endParaRPr>
          </a:p>
        </p:txBody>
      </p:sp>
      <p:sp>
        <p:nvSpPr>
          <p:cNvPr id="2" name="文本框 1">
            <a:extLst>
              <a:ext uri="{FF2B5EF4-FFF2-40B4-BE49-F238E27FC236}">
                <a16:creationId xmlns:a16="http://schemas.microsoft.com/office/drawing/2014/main" id="{A3FA20F5-0EBE-B37D-3C01-575A6E58B0DE}"/>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FBE24E86-32AF-DB25-CA5A-FB22220AA8D2}"/>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12070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482FEF22-4051-9895-4759-F952BAB915E9}"/>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2B009C25-5467-8B22-07CA-2488BC3B76E5}"/>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AD0E8612-35EC-16A8-C628-084030D3DB76}"/>
              </a:ext>
            </a:extLst>
          </p:cNvPr>
          <p:cNvPicPr>
            <a:picLocks noChangeAspect="1"/>
          </p:cNvPicPr>
          <p:nvPr/>
        </p:nvPicPr>
        <p:blipFill>
          <a:blip r:embed="rId2"/>
          <a:stretch>
            <a:fillRect/>
          </a:stretch>
        </p:blipFill>
        <p:spPr>
          <a:xfrm>
            <a:off x="5629779" y="431199"/>
            <a:ext cx="6562221" cy="6426801"/>
          </a:xfrm>
          <a:prstGeom prst="rect">
            <a:avLst/>
          </a:prstGeom>
        </p:spPr>
      </p:pic>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5"/>
            <a:ext cx="4925291" cy="4351338"/>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在工程中创建</a:t>
            </a:r>
            <a:r>
              <a:rPr lang="en-US" altLang="zh-CN" dirty="0">
                <a:latin typeface="Times New Roman" panose="02020603050405020304" pitchFamily="18" charset="0"/>
                <a:cs typeface="Times New Roman" panose="02020603050405020304" pitchFamily="18" charset="0"/>
              </a:rPr>
              <a:t>PCB</a:t>
            </a:r>
          </a:p>
          <a:p>
            <a:pPr marL="0" indent="0">
              <a:buNone/>
            </a:pPr>
            <a:r>
              <a:rPr lang="zh-CN" altLang="en-US" dirty="0">
                <a:latin typeface="Times New Roman" panose="02020603050405020304" pitchFamily="18" charset="0"/>
                <a:cs typeface="Times New Roman" panose="02020603050405020304" pitchFamily="18" charset="0"/>
              </a:rPr>
              <a:t>★点击工程面板中的“</a:t>
            </a:r>
            <a:r>
              <a:rPr lang="en-US" altLang="zh-CN" dirty="0">
                <a:latin typeface="Times New Roman" panose="02020603050405020304" pitchFamily="18" charset="0"/>
                <a:cs typeface="Times New Roman" panose="02020603050405020304" pitchFamily="18" charset="0"/>
              </a:rPr>
              <a:t>project”</a:t>
            </a:r>
            <a:r>
              <a:rPr lang="zh-CN" altLang="en-US" dirty="0">
                <a:latin typeface="Times New Roman" panose="02020603050405020304" pitchFamily="18" charset="0"/>
                <a:cs typeface="Times New Roman" panose="02020603050405020304" pitchFamily="18" charset="0"/>
              </a:rPr>
              <a:t>按钮，或右击工程面板中的工程名，或打开主菜单“</a:t>
            </a:r>
            <a:r>
              <a:rPr lang="en-US" altLang="zh-CN" dirty="0">
                <a:latin typeface="Times New Roman" panose="02020603050405020304" pitchFamily="18" charset="0"/>
                <a:cs typeface="Times New Roman" panose="02020603050405020304" pitchFamily="18" charset="0"/>
              </a:rPr>
              <a:t>Project”</a:t>
            </a:r>
            <a:r>
              <a:rPr lang="zh-CN" altLang="en-US" dirty="0">
                <a:latin typeface="Times New Roman" panose="02020603050405020304" pitchFamily="18" charset="0"/>
                <a:cs typeface="Times New Roman" panose="02020603050405020304" pitchFamily="18" charset="0"/>
              </a:rPr>
              <a:t>，在弹出的菜单中选择</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Add New to Project”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”，系统就在该工程下新建了一个名为“</a:t>
            </a:r>
            <a:r>
              <a:rPr lang="en-US" altLang="zh-CN" dirty="0" err="1">
                <a:latin typeface="Times New Roman" panose="02020603050405020304" pitchFamily="18" charset="0"/>
                <a:cs typeface="Times New Roman" panose="02020603050405020304" pitchFamily="18" charset="0"/>
              </a:rPr>
              <a:t>PCB.PcbDoc</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文件元件。</a:t>
            </a:r>
            <a:endParaRPr lang="en-US" altLang="zh-CN" dirty="0">
              <a:latin typeface="Times New Roman" panose="02020603050405020304" pitchFamily="18" charset="0"/>
              <a:cs typeface="Times New Roman" panose="02020603050405020304" pitchFamily="18" charset="0"/>
            </a:endParaRPr>
          </a:p>
        </p:txBody>
      </p:sp>
      <p:sp>
        <p:nvSpPr>
          <p:cNvPr id="15" name="对话气泡: 圆角矩形 14">
            <a:extLst>
              <a:ext uri="{FF2B5EF4-FFF2-40B4-BE49-F238E27FC236}">
                <a16:creationId xmlns:a16="http://schemas.microsoft.com/office/drawing/2014/main" id="{324E4B77-2A90-892E-2359-5AE69A402D32}"/>
              </a:ext>
            </a:extLst>
          </p:cNvPr>
          <p:cNvSpPr/>
          <p:nvPr/>
        </p:nvSpPr>
        <p:spPr>
          <a:xfrm>
            <a:off x="6166517" y="11252"/>
            <a:ext cx="1316182" cy="498763"/>
          </a:xfrm>
          <a:prstGeom prst="wedgeRoundRectCallout">
            <a:avLst>
              <a:gd name="adj1" fmla="val 42325"/>
              <a:gd name="adj2" fmla="val 90278"/>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或打开</a:t>
            </a:r>
            <a:endParaRPr lang="zh-CN" altLang="en-US" b="1" dirty="0">
              <a:solidFill>
                <a:srgbClr val="FF0000"/>
              </a:solidFill>
            </a:endParaRPr>
          </a:p>
        </p:txBody>
      </p:sp>
      <p:sp>
        <p:nvSpPr>
          <p:cNvPr id="16" name="对话气泡: 圆角矩形 15">
            <a:extLst>
              <a:ext uri="{FF2B5EF4-FFF2-40B4-BE49-F238E27FC236}">
                <a16:creationId xmlns:a16="http://schemas.microsoft.com/office/drawing/2014/main" id="{4ACDE562-A5D6-79C0-6521-24B464137F5E}"/>
              </a:ext>
            </a:extLst>
          </p:cNvPr>
          <p:cNvSpPr/>
          <p:nvPr/>
        </p:nvSpPr>
        <p:spPr>
          <a:xfrm>
            <a:off x="7931978" y="1118344"/>
            <a:ext cx="1316182" cy="498763"/>
          </a:xfrm>
          <a:prstGeom prst="wedgeRoundRectCallout">
            <a:avLst>
              <a:gd name="adj1" fmla="val -71359"/>
              <a:gd name="adj2" fmla="val 48611"/>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点击</a:t>
            </a:r>
            <a:endParaRPr lang="zh-CN" altLang="en-US" b="1" dirty="0">
              <a:solidFill>
                <a:srgbClr val="FF0000"/>
              </a:solidFill>
            </a:endParaRPr>
          </a:p>
        </p:txBody>
      </p:sp>
      <p:sp>
        <p:nvSpPr>
          <p:cNvPr id="17" name="对话气泡: 圆角矩形 16">
            <a:extLst>
              <a:ext uri="{FF2B5EF4-FFF2-40B4-BE49-F238E27FC236}">
                <a16:creationId xmlns:a16="http://schemas.microsoft.com/office/drawing/2014/main" id="{B1C1AC35-688B-474B-FA5A-71C235DA16E8}"/>
              </a:ext>
            </a:extLst>
          </p:cNvPr>
          <p:cNvSpPr/>
          <p:nvPr/>
        </p:nvSpPr>
        <p:spPr>
          <a:xfrm>
            <a:off x="7931978" y="1745201"/>
            <a:ext cx="1316182" cy="498763"/>
          </a:xfrm>
          <a:prstGeom prst="wedgeRoundRectCallout">
            <a:avLst>
              <a:gd name="adj1" fmla="val -127148"/>
              <a:gd name="adj2" fmla="val 65279"/>
              <a:gd name="adj3" fmla="val 1666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FF0000"/>
                </a:solidFill>
              </a:rPr>
              <a:t>或右击</a:t>
            </a:r>
            <a:endParaRPr lang="zh-CN" altLang="en-US" b="1" dirty="0">
              <a:solidFill>
                <a:srgbClr val="FF0000"/>
              </a:solidFill>
            </a:endParaRPr>
          </a:p>
        </p:txBody>
      </p:sp>
      <p:sp>
        <p:nvSpPr>
          <p:cNvPr id="18" name="文本框 17">
            <a:extLst>
              <a:ext uri="{FF2B5EF4-FFF2-40B4-BE49-F238E27FC236}">
                <a16:creationId xmlns:a16="http://schemas.microsoft.com/office/drawing/2014/main" id="{DA66EB24-3F1F-B7CE-0212-87D12E072564}"/>
              </a:ext>
            </a:extLst>
          </p:cNvPr>
          <p:cNvSpPr txBox="1"/>
          <p:nvPr/>
        </p:nvSpPr>
        <p:spPr>
          <a:xfrm>
            <a:off x="838200" y="5749636"/>
            <a:ext cx="4925291" cy="954107"/>
          </a:xfrm>
          <a:prstGeom prst="rect">
            <a:avLst/>
          </a:prstGeom>
          <a:solidFill>
            <a:schemeClr val="accent1">
              <a:lumMod val="20000"/>
              <a:lumOff val="80000"/>
            </a:schemeClr>
          </a:solidFill>
        </p:spPr>
        <p:txBody>
          <a:bodyPr wrap="square" rtlCol="0">
            <a:spAutoFit/>
          </a:bodyPr>
          <a:lstStyle/>
          <a:p>
            <a:r>
              <a:rPr lang="zh-CN" altLang="en-US" sz="2800" dirty="0">
                <a:latin typeface="Times New Roman" panose="02020603050405020304" pitchFamily="18" charset="0"/>
                <a:cs typeface="Times New Roman" panose="02020603050405020304" pitchFamily="18" charset="0"/>
              </a:rPr>
              <a:t>可通过</a:t>
            </a:r>
            <a:r>
              <a:rPr lang="en-US" altLang="zh-CN" sz="2800" b="1" dirty="0">
                <a:latin typeface="Times New Roman" panose="02020603050405020304" pitchFamily="18" charset="0"/>
                <a:cs typeface="Times New Roman" panose="02020603050405020304" pitchFamily="18" charset="0"/>
              </a:rPr>
              <a:t>Save As</a:t>
            </a:r>
            <a:r>
              <a:rPr lang="zh-CN" altLang="en-US" sz="2800" dirty="0">
                <a:latin typeface="Times New Roman" panose="02020603050405020304" pitchFamily="18" charset="0"/>
                <a:cs typeface="Times New Roman" panose="02020603050405020304" pitchFamily="18" charset="0"/>
              </a:rPr>
              <a:t>命令保存为</a:t>
            </a:r>
            <a:r>
              <a:rPr lang="zh-CN" altLang="en-US" sz="2800" dirty="0">
                <a:solidFill>
                  <a:srgbClr val="FF0000"/>
                </a:solidFill>
                <a:latin typeface="Times New Roman" panose="02020603050405020304" pitchFamily="18" charset="0"/>
                <a:cs typeface="Times New Roman" panose="02020603050405020304" pitchFamily="18" charset="0"/>
              </a:rPr>
              <a:t>合适的路径和文件名</a:t>
            </a:r>
          </a:p>
        </p:txBody>
      </p:sp>
      <p:sp>
        <p:nvSpPr>
          <p:cNvPr id="23" name="矩形: 圆角 22">
            <a:extLst>
              <a:ext uri="{FF2B5EF4-FFF2-40B4-BE49-F238E27FC236}">
                <a16:creationId xmlns:a16="http://schemas.microsoft.com/office/drawing/2014/main" id="{75018EF8-7F04-A20E-254F-F2EAAD3E1FC5}"/>
              </a:ext>
            </a:extLst>
          </p:cNvPr>
          <p:cNvSpPr/>
          <p:nvPr/>
        </p:nvSpPr>
        <p:spPr>
          <a:xfrm>
            <a:off x="9533614" y="3037398"/>
            <a:ext cx="1614115" cy="310101"/>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4938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5"/>
            <a:ext cx="4925291" cy="4351338"/>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在工程中创建</a:t>
            </a:r>
            <a:r>
              <a:rPr lang="en-US" altLang="zh-CN" dirty="0">
                <a:latin typeface="Times New Roman" panose="02020603050405020304" pitchFamily="18" charset="0"/>
                <a:cs typeface="Times New Roman" panose="02020603050405020304" pitchFamily="18" charset="0"/>
              </a:rPr>
              <a:t>PCB</a:t>
            </a:r>
          </a:p>
          <a:p>
            <a:pPr marL="0" indent="0">
              <a:buNone/>
            </a:pPr>
            <a:r>
              <a:rPr lang="zh-CN" altLang="en-US" dirty="0">
                <a:latin typeface="Times New Roman" panose="02020603050405020304" pitchFamily="18" charset="0"/>
                <a:cs typeface="Times New Roman" panose="02020603050405020304" pitchFamily="18" charset="0"/>
              </a:rPr>
              <a:t>★这是保存后的情形</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★工程文件名为：</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Text1_2024.PrjPcb</a:t>
            </a:r>
          </a:p>
          <a:p>
            <a:pPr marL="0" indent="0">
              <a:buNone/>
            </a:pPr>
            <a:r>
              <a:rPr lang="zh-CN" altLang="en-US" dirty="0">
                <a:latin typeface="Times New Roman" panose="02020603050405020304" pitchFamily="18" charset="0"/>
                <a:cs typeface="Times New Roman" panose="02020603050405020304" pitchFamily="18" charset="0"/>
              </a:rPr>
              <a:t>★原理图文件名为：</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Test1_2024.SchDoc</a:t>
            </a: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文件名为：</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Test1_2024.PcbDoc</a:t>
            </a:r>
          </a:p>
        </p:txBody>
      </p:sp>
      <p:pic>
        <p:nvPicPr>
          <p:cNvPr id="10" name="图片 9">
            <a:extLst>
              <a:ext uri="{FF2B5EF4-FFF2-40B4-BE49-F238E27FC236}">
                <a16:creationId xmlns:a16="http://schemas.microsoft.com/office/drawing/2014/main" id="{CDFD4E82-4733-63DF-5069-0F8C5444DC86}"/>
              </a:ext>
            </a:extLst>
          </p:cNvPr>
          <p:cNvPicPr>
            <a:picLocks noChangeAspect="1"/>
          </p:cNvPicPr>
          <p:nvPr/>
        </p:nvPicPr>
        <p:blipFill>
          <a:blip r:embed="rId2"/>
          <a:stretch>
            <a:fillRect/>
          </a:stretch>
        </p:blipFill>
        <p:spPr>
          <a:xfrm>
            <a:off x="4350160" y="1825625"/>
            <a:ext cx="7448550" cy="4105275"/>
          </a:xfrm>
          <a:prstGeom prst="rect">
            <a:avLst/>
          </a:prstGeom>
        </p:spPr>
      </p:pic>
      <p:sp>
        <p:nvSpPr>
          <p:cNvPr id="2" name="文本框 1">
            <a:extLst>
              <a:ext uri="{FF2B5EF4-FFF2-40B4-BE49-F238E27FC236}">
                <a16:creationId xmlns:a16="http://schemas.microsoft.com/office/drawing/2014/main" id="{4B439AAE-B8F8-B338-3E78-21C49CF9F751}"/>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1736119F-A485-0676-666D-6D375F66601E}"/>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822649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53DD-2879-EF3F-D558-B9F7353CAE7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65004AD-9FAA-0813-8999-9E452A3F51C0}"/>
              </a:ext>
            </a:extLst>
          </p:cNvPr>
          <p:cNvSpPr txBox="1"/>
          <p:nvPr/>
        </p:nvSpPr>
        <p:spPr>
          <a:xfrm>
            <a:off x="541079" y="608842"/>
            <a:ext cx="11650920" cy="707886"/>
          </a:xfrm>
          <a:prstGeom prst="rect">
            <a:avLst/>
          </a:prstGeom>
          <a:noFill/>
        </p:spPr>
        <p:txBody>
          <a:bodyPr wrap="square" rtlCol="0">
            <a:spAutoFit/>
          </a:bodyPr>
          <a:lstStyle/>
          <a:p>
            <a:r>
              <a:rPr lang="zh-CN" altLang="en-US" sz="4000" dirty="0">
                <a:solidFill>
                  <a:schemeClr val="accent1">
                    <a:lumMod val="75000"/>
                  </a:schemeClr>
                </a:solidFill>
                <a:latin typeface="黑体" panose="02010609060101010101" pitchFamily="49" charset="-122"/>
                <a:ea typeface="黑体" panose="02010609060101010101" pitchFamily="49" charset="-122"/>
              </a:rPr>
              <a:t>电路板设计概述</a:t>
            </a:r>
            <a:r>
              <a:rPr lang="en-US" altLang="zh-CN" sz="4000" dirty="0">
                <a:solidFill>
                  <a:schemeClr val="accent1">
                    <a:lumMod val="75000"/>
                  </a:schemeClr>
                </a:solidFill>
                <a:latin typeface="黑体" panose="02010609060101010101" pitchFamily="49" charset="-122"/>
                <a:ea typeface="黑体" panose="02010609060101010101" pitchFamily="49" charset="-122"/>
              </a:rPr>
              <a:t>——</a:t>
            </a:r>
            <a:r>
              <a:rPr lang="zh-CN" altLang="en-US" sz="4000" dirty="0">
                <a:solidFill>
                  <a:schemeClr val="accent1">
                    <a:lumMod val="75000"/>
                  </a:schemeClr>
                </a:solidFill>
                <a:latin typeface="黑体" panose="02010609060101010101" pitchFamily="49" charset="-122"/>
                <a:ea typeface="黑体" panose="02010609060101010101" pitchFamily="49" charset="-122"/>
              </a:rPr>
              <a:t>使用</a:t>
            </a:r>
            <a:r>
              <a:rPr lang="en-US" altLang="zh-CN" sz="4000" dirty="0">
                <a:solidFill>
                  <a:schemeClr val="accent1">
                    <a:lumMod val="75000"/>
                  </a:schemeClr>
                </a:solidFill>
                <a:latin typeface="Arial Black" panose="020B0A04020102020204" pitchFamily="34" charset="0"/>
                <a:ea typeface="黑体" panose="02010609060101010101" pitchFamily="49" charset="-122"/>
              </a:rPr>
              <a:t>AD</a:t>
            </a:r>
            <a:r>
              <a:rPr lang="zh-CN" altLang="en-US" sz="4000" dirty="0">
                <a:solidFill>
                  <a:schemeClr val="accent1">
                    <a:lumMod val="75000"/>
                  </a:schemeClr>
                </a:solidFill>
                <a:latin typeface="黑体" panose="02010609060101010101" pitchFamily="49" charset="-122"/>
                <a:ea typeface="黑体" panose="02010609060101010101" pitchFamily="49" charset="-122"/>
              </a:rPr>
              <a:t>设计印刷电路板图</a:t>
            </a:r>
            <a:endParaRPr lang="zh-CN" altLang="en-US" sz="4000" dirty="0">
              <a:solidFill>
                <a:srgbClr val="003F88"/>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8ABFE1AD-433B-5548-20FB-117B2A248E9D}"/>
              </a:ext>
            </a:extLst>
          </p:cNvPr>
          <p:cNvSpPr/>
          <p:nvPr/>
        </p:nvSpPr>
        <p:spPr>
          <a:xfrm>
            <a:off x="1" y="561912"/>
            <a:ext cx="416966" cy="740193"/>
          </a:xfrm>
          <a:prstGeom prst="rect">
            <a:avLst/>
          </a:prstGeom>
          <a:solidFill>
            <a:srgbClr val="003F88"/>
          </a:solidFill>
          <a:ln>
            <a:solidFill>
              <a:srgbClr val="003F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a:extLst>
              <a:ext uri="{FF2B5EF4-FFF2-40B4-BE49-F238E27FC236}">
                <a16:creationId xmlns:a16="http://schemas.microsoft.com/office/drawing/2014/main" id="{F9D97674-B419-82FF-2ABA-855DB87EC0A3}"/>
              </a:ext>
            </a:extLst>
          </p:cNvPr>
          <p:cNvSpPr>
            <a:spLocks noGrp="1"/>
          </p:cNvSpPr>
          <p:nvPr>
            <p:ph idx="1"/>
          </p:nvPr>
        </p:nvSpPr>
        <p:spPr>
          <a:xfrm>
            <a:off x="838200" y="1825625"/>
            <a:ext cx="4368081" cy="4351338"/>
          </a:xfrm>
        </p:spPr>
        <p:txBody>
          <a:bodyPr>
            <a:normAutofit/>
          </a:bodyPr>
          <a:lstStyle/>
          <a:p>
            <a:pPr marL="0" indent="0">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设置环境参数</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★设置</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编辑器中的栅格及尺寸、长度单位等的参数，便于</a:t>
            </a:r>
            <a:r>
              <a:rPr lang="en-US" altLang="zh-CN" dirty="0">
                <a:latin typeface="Times New Roman" panose="02020603050405020304" pitchFamily="18" charset="0"/>
                <a:cs typeface="Times New Roman" panose="02020603050405020304" pitchFamily="18" charset="0"/>
              </a:rPr>
              <a:t>PCB</a:t>
            </a:r>
            <a:r>
              <a:rPr lang="zh-CN" altLang="en-US" dirty="0">
                <a:latin typeface="Times New Roman" panose="02020603050405020304" pitchFamily="18" charset="0"/>
                <a:cs typeface="Times New Roman" panose="02020603050405020304" pitchFamily="18" charset="0"/>
              </a:rPr>
              <a:t>编辑。</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Design</a:t>
            </a:r>
            <a:r>
              <a:rPr lang="zh-CN" altLang="en-US" dirty="0">
                <a:latin typeface="Times New Roman" panose="02020603050405020304" pitchFamily="18" charset="0"/>
                <a:cs typeface="Times New Roman" panose="02020603050405020304" pitchFamily="18" charset="0"/>
              </a:rPr>
              <a:t>菜单→</a:t>
            </a:r>
            <a:r>
              <a:rPr lang="en-US" altLang="zh-CN" dirty="0">
                <a:latin typeface="Times New Roman" panose="02020603050405020304" pitchFamily="18" charset="0"/>
                <a:cs typeface="Times New Roman" panose="02020603050405020304" pitchFamily="18" charset="0"/>
              </a:rPr>
              <a:t>Board Options</a:t>
            </a:r>
            <a:r>
              <a:rPr lang="zh-CN" altLang="en-US" dirty="0">
                <a:latin typeface="Times New Roman" panose="02020603050405020304" pitchFamily="18" charset="0"/>
                <a:cs typeface="Times New Roman" panose="02020603050405020304" pitchFamily="18" charset="0"/>
              </a:rPr>
              <a:t>设置如图参数</a:t>
            </a:r>
            <a:endParaRPr lang="en-US" altLang="zh-CN"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A2B40C70-DB9B-69BF-289F-A95424E8FBB2}"/>
              </a:ext>
            </a:extLst>
          </p:cNvPr>
          <p:cNvPicPr>
            <a:picLocks noChangeAspect="1"/>
          </p:cNvPicPr>
          <p:nvPr/>
        </p:nvPicPr>
        <p:blipFill>
          <a:blip r:embed="rId2"/>
          <a:stretch>
            <a:fillRect/>
          </a:stretch>
        </p:blipFill>
        <p:spPr>
          <a:xfrm>
            <a:off x="5406571" y="1164512"/>
            <a:ext cx="6726581" cy="5693488"/>
          </a:xfrm>
          <a:prstGeom prst="rect">
            <a:avLst/>
          </a:prstGeom>
        </p:spPr>
      </p:pic>
      <p:sp>
        <p:nvSpPr>
          <p:cNvPr id="12" name="矩形: 圆角 11">
            <a:extLst>
              <a:ext uri="{FF2B5EF4-FFF2-40B4-BE49-F238E27FC236}">
                <a16:creationId xmlns:a16="http://schemas.microsoft.com/office/drawing/2014/main" id="{05F01FFE-8F62-B113-4DEA-48102B1CC453}"/>
              </a:ext>
            </a:extLst>
          </p:cNvPr>
          <p:cNvSpPr/>
          <p:nvPr/>
        </p:nvSpPr>
        <p:spPr>
          <a:xfrm>
            <a:off x="8552146" y="1447793"/>
            <a:ext cx="648597" cy="3135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0068DC37-03B8-9058-D2A0-270831ACFB3B}"/>
              </a:ext>
            </a:extLst>
          </p:cNvPr>
          <p:cNvSpPr/>
          <p:nvPr/>
        </p:nvSpPr>
        <p:spPr>
          <a:xfrm>
            <a:off x="8552146" y="6399981"/>
            <a:ext cx="3466905" cy="36683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649914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22735</TotalTime>
  <Words>38218</Words>
  <Application>Microsoft Office PowerPoint</Application>
  <PresentationFormat>宽屏</PresentationFormat>
  <Paragraphs>851</Paragraphs>
  <Slides>117</Slides>
  <Notes>74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117</vt:i4>
      </vt:variant>
    </vt:vector>
  </HeadingPairs>
  <TitlesOfParts>
    <vt:vector size="130" baseType="lpstr">
      <vt:lpstr>-apple-system</vt:lpstr>
      <vt:lpstr>Malgun Gothic</vt:lpstr>
      <vt:lpstr>等线</vt:lpstr>
      <vt:lpstr>等线 Light</vt:lpstr>
      <vt:lpstr>黑体</vt:lpstr>
      <vt:lpstr>华文琥珀</vt:lpstr>
      <vt:lpstr>华文细黑</vt:lpstr>
      <vt:lpstr>宋体</vt:lpstr>
      <vt:lpstr>Arial</vt:lpstr>
      <vt:lpstr>Arial Black</vt:lpstr>
      <vt:lpstr>Times New Roman</vt:lpstr>
      <vt:lpstr>Wingdings</vt:lpstr>
      <vt:lpstr>Office 主题​​</vt:lpstr>
      <vt:lpstr>电子电路的电子设计自动化* （Electronic Design Automation, EDA）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准备工作：配置系统参数、原理图编辑器参数、PCB编辑器参数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注意：添加库时，文件类型筛选栏：All Files(’.’ )</vt:lpstr>
      <vt:lpstr>注意： *复制库文件，放在安装目录下的Library文件夹 *原理图库文件和PCB封装库文件放在安装目录下的SCHLIB文件夹和PCBLIB文件夹</vt:lpstr>
      <vt:lpstr>1. ftp上提供的原理图库和封装库； 2. 根据需要安装，不需要不要安装太多； 3. 安装—— 原理图库：LixhSch.lib, Schematic Operational Amplifiers.lib 封装库LixhPCB.LIB, PCB Footprints.lib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电子电路的EDA辅助设计</dc:title>
  <dc:creator>123 123</dc:creator>
  <cp:lastModifiedBy>123 123</cp:lastModifiedBy>
  <cp:revision>133</cp:revision>
  <dcterms:created xsi:type="dcterms:W3CDTF">2024-02-29T03:14:23Z</dcterms:created>
  <dcterms:modified xsi:type="dcterms:W3CDTF">2025-03-04T05:06:45Z</dcterms:modified>
</cp:coreProperties>
</file>